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117"/>
  </p:notesMasterIdLst>
  <p:sldIdLst>
    <p:sldId id="924" r:id="rId3"/>
    <p:sldId id="979" r:id="rId4"/>
    <p:sldId id="365" r:id="rId5"/>
    <p:sldId id="907" r:id="rId6"/>
    <p:sldId id="975" r:id="rId7"/>
    <p:sldId id="393" r:id="rId8"/>
    <p:sldId id="384" r:id="rId9"/>
    <p:sldId id="398" r:id="rId10"/>
    <p:sldId id="908" r:id="rId11"/>
    <p:sldId id="945" r:id="rId12"/>
    <p:sldId id="973" r:id="rId13"/>
    <p:sldId id="969" r:id="rId14"/>
    <p:sldId id="943" r:id="rId15"/>
    <p:sldId id="974" r:id="rId16"/>
    <p:sldId id="977" r:id="rId17"/>
    <p:sldId id="948" r:id="rId18"/>
    <p:sldId id="963" r:id="rId19"/>
    <p:sldId id="964" r:id="rId20"/>
    <p:sldId id="949" r:id="rId21"/>
    <p:sldId id="965" r:id="rId22"/>
    <p:sldId id="947" r:id="rId23"/>
    <p:sldId id="980" r:id="rId24"/>
    <p:sldId id="426" r:id="rId25"/>
    <p:sldId id="427" r:id="rId26"/>
    <p:sldId id="428" r:id="rId27"/>
    <p:sldId id="902" r:id="rId28"/>
    <p:sldId id="319" r:id="rId29"/>
    <p:sldId id="967" r:id="rId30"/>
    <p:sldId id="968" r:id="rId31"/>
    <p:sldId id="1032" r:id="rId32"/>
    <p:sldId id="1016" r:id="rId33"/>
    <p:sldId id="961" r:id="rId34"/>
    <p:sldId id="962" r:id="rId35"/>
    <p:sldId id="950" r:id="rId36"/>
    <p:sldId id="258" r:id="rId37"/>
    <p:sldId id="952" r:id="rId38"/>
    <p:sldId id="953" r:id="rId39"/>
    <p:sldId id="954" r:id="rId40"/>
    <p:sldId id="955" r:id="rId41"/>
    <p:sldId id="956" r:id="rId42"/>
    <p:sldId id="957" r:id="rId43"/>
    <p:sldId id="958" r:id="rId44"/>
    <p:sldId id="1017" r:id="rId45"/>
    <p:sldId id="959" r:id="rId46"/>
    <p:sldId id="1018" r:id="rId47"/>
    <p:sldId id="960" r:id="rId48"/>
    <p:sldId id="259" r:id="rId49"/>
    <p:sldId id="262" r:id="rId50"/>
    <p:sldId id="261" r:id="rId51"/>
    <p:sldId id="266" r:id="rId52"/>
    <p:sldId id="1031" r:id="rId53"/>
    <p:sldId id="931" r:id="rId54"/>
    <p:sldId id="925" r:id="rId55"/>
    <p:sldId id="928" r:id="rId56"/>
    <p:sldId id="933" r:id="rId57"/>
    <p:sldId id="930" r:id="rId58"/>
    <p:sldId id="941" r:id="rId59"/>
    <p:sldId id="942" r:id="rId60"/>
    <p:sldId id="937" r:id="rId61"/>
    <p:sldId id="982" r:id="rId62"/>
    <p:sldId id="983" r:id="rId63"/>
    <p:sldId id="938" r:id="rId64"/>
    <p:sldId id="939" r:id="rId65"/>
    <p:sldId id="976" r:id="rId66"/>
    <p:sldId id="940" r:id="rId67"/>
    <p:sldId id="936" r:id="rId68"/>
    <p:sldId id="984" r:id="rId69"/>
    <p:sldId id="944" r:id="rId70"/>
    <p:sldId id="978" r:id="rId71"/>
    <p:sldId id="985" r:id="rId72"/>
    <p:sldId id="986" r:id="rId73"/>
    <p:sldId id="987" r:id="rId74"/>
    <p:sldId id="988" r:id="rId75"/>
    <p:sldId id="989" r:id="rId76"/>
    <p:sldId id="990" r:id="rId77"/>
    <p:sldId id="991" r:id="rId78"/>
    <p:sldId id="946" r:id="rId79"/>
    <p:sldId id="382" r:id="rId80"/>
    <p:sldId id="386" r:id="rId81"/>
    <p:sldId id="1020" r:id="rId82"/>
    <p:sldId id="992" r:id="rId83"/>
    <p:sldId id="1019" r:id="rId84"/>
    <p:sldId id="1021" r:id="rId85"/>
    <p:sldId id="1022" r:id="rId86"/>
    <p:sldId id="993" r:id="rId87"/>
    <p:sldId id="994" r:id="rId88"/>
    <p:sldId id="995" r:id="rId89"/>
    <p:sldId id="996" r:id="rId90"/>
    <p:sldId id="997" r:id="rId91"/>
    <p:sldId id="998" r:id="rId92"/>
    <p:sldId id="1023" r:id="rId93"/>
    <p:sldId id="999" r:id="rId94"/>
    <p:sldId id="1001" r:id="rId95"/>
    <p:sldId id="927" r:id="rId96"/>
    <p:sldId id="1002" r:id="rId97"/>
    <p:sldId id="1003" r:id="rId98"/>
    <p:sldId id="929" r:id="rId99"/>
    <p:sldId id="1004" r:id="rId100"/>
    <p:sldId id="1006" r:id="rId101"/>
    <p:sldId id="1007" r:id="rId102"/>
    <p:sldId id="1008" r:id="rId103"/>
    <p:sldId id="1009" r:id="rId104"/>
    <p:sldId id="1029" r:id="rId105"/>
    <p:sldId id="1010" r:id="rId106"/>
    <p:sldId id="1011" r:id="rId107"/>
    <p:sldId id="1012" r:id="rId108"/>
    <p:sldId id="895" r:id="rId109"/>
    <p:sldId id="878" r:id="rId110"/>
    <p:sldId id="1024" r:id="rId111"/>
    <p:sldId id="1025" r:id="rId112"/>
    <p:sldId id="1030" r:id="rId113"/>
    <p:sldId id="1014" r:id="rId114"/>
    <p:sldId id="971" r:id="rId115"/>
    <p:sldId id="1026"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QIAN" initials="KQ" lastIdx="1" clrIdx="0">
    <p:extLst>
      <p:ext uri="{19B8F6BF-5375-455C-9EA6-DF929625EA0E}">
        <p15:presenceInfo xmlns:p15="http://schemas.microsoft.com/office/powerpoint/2012/main" userId="S::qian.kun@ibm.com::3a9d791b-7ba0-4ca9-9f29-c76f885aea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B2F3"/>
    <a:srgbClr val="ED917E"/>
    <a:srgbClr val="34B9B2"/>
    <a:srgbClr val="798CFA"/>
    <a:srgbClr val="818181"/>
    <a:srgbClr val="BCC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1"/>
    <p:restoredTop sz="95958"/>
  </p:normalViewPr>
  <p:slideViewPr>
    <p:cSldViewPr snapToGrid="0" snapToObjects="1">
      <p:cViewPr varScale="1">
        <p:scale>
          <a:sx n="114" d="100"/>
          <a:sy n="114" d="100"/>
        </p:scale>
        <p:origin x="192" y="48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3E682-12AE-E043-B110-8713FA709ADD}"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5B031-B20D-EA48-A03A-B5A9CECF7015}" type="slidenum">
              <a:rPr lang="en-US" smtClean="0"/>
              <a:t>‹#›</a:t>
            </a:fld>
            <a:endParaRPr lang="en-US"/>
          </a:p>
        </p:txBody>
      </p:sp>
    </p:spTree>
    <p:extLst>
      <p:ext uri="{BB962C8B-B14F-4D97-AF65-F5344CB8AC3E}">
        <p14:creationId xmlns:p14="http://schemas.microsoft.com/office/powerpoint/2010/main" val="10130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extLst>
      <p:ext uri="{BB962C8B-B14F-4D97-AF65-F5344CB8AC3E}">
        <p14:creationId xmlns:p14="http://schemas.microsoft.com/office/powerpoint/2010/main" val="272384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63547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DD5E-789E-4A7F-981E-D6F1E2792610}" type="slidenum">
              <a:rPr lang="en-US" smtClean="0"/>
              <a:t>27</a:t>
            </a:fld>
            <a:endParaRPr lang="en-US"/>
          </a:p>
        </p:txBody>
      </p:sp>
    </p:spTree>
    <p:extLst>
      <p:ext uri="{BB962C8B-B14F-4D97-AF65-F5344CB8AC3E}">
        <p14:creationId xmlns:p14="http://schemas.microsoft.com/office/powerpoint/2010/main" val="224721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68</a:t>
            </a:fld>
            <a:endParaRPr lang="en-US"/>
          </a:p>
        </p:txBody>
      </p:sp>
    </p:spTree>
    <p:extLst>
      <p:ext uri="{BB962C8B-B14F-4D97-AF65-F5344CB8AC3E}">
        <p14:creationId xmlns:p14="http://schemas.microsoft.com/office/powerpoint/2010/main" val="189701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score - &gt; threshold</a:t>
            </a:r>
          </a:p>
        </p:txBody>
      </p:sp>
      <p:sp>
        <p:nvSpPr>
          <p:cNvPr id="4" name="Slide Number Placeholder 3"/>
          <p:cNvSpPr>
            <a:spLocks noGrp="1"/>
          </p:cNvSpPr>
          <p:nvPr>
            <p:ph type="sldNum" sz="quarter" idx="5"/>
          </p:nvPr>
        </p:nvSpPr>
        <p:spPr/>
        <p:txBody>
          <a:bodyPr/>
          <a:lstStyle/>
          <a:p>
            <a:fld id="{7AC5B031-B20D-EA48-A03A-B5A9CECF7015}" type="slidenum">
              <a:rPr lang="en-US" smtClean="0"/>
              <a:t>73</a:t>
            </a:fld>
            <a:endParaRPr lang="en-US"/>
          </a:p>
        </p:txBody>
      </p:sp>
    </p:spTree>
    <p:extLst>
      <p:ext uri="{BB962C8B-B14F-4D97-AF65-F5344CB8AC3E}">
        <p14:creationId xmlns:p14="http://schemas.microsoft.com/office/powerpoint/2010/main" val="72166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E36F4811-9AC6-F14B-B0BF-8E8EEBE21DB0}" type="slidenum">
              <a:rPr lang="en-US" smtClean="0"/>
              <a:t>78</a:t>
            </a:fld>
            <a:endParaRPr lang="en-US"/>
          </a:p>
        </p:txBody>
      </p:sp>
    </p:spTree>
    <p:extLst>
      <p:ext uri="{BB962C8B-B14F-4D97-AF65-F5344CB8AC3E}">
        <p14:creationId xmlns:p14="http://schemas.microsoft.com/office/powerpoint/2010/main" val="2971269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36F4811-9AC6-F14B-B0BF-8E8EEBE21DB0}" type="slidenum">
              <a:rPr lang="en-US" smtClean="0"/>
              <a:t>79</a:t>
            </a:fld>
            <a:endParaRPr lang="en-US"/>
          </a:p>
        </p:txBody>
      </p:sp>
    </p:spTree>
    <p:extLst>
      <p:ext uri="{BB962C8B-B14F-4D97-AF65-F5344CB8AC3E}">
        <p14:creationId xmlns:p14="http://schemas.microsoft.com/office/powerpoint/2010/main" val="1717362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770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127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Why is ER good / hard (including human-in-the-loop):  next slide: </a:t>
            </a:r>
          </a:p>
          <a:p>
            <a:endParaRPr lang="en-US" dirty="0"/>
          </a:p>
          <a:p>
            <a:r>
              <a:rPr lang="en-US" dirty="0"/>
              <a:t>3) Our Goal: Human-in-the-loop Tools, with machine learning techniques to account for different sometimes conflicting aspects of ER (human-in-the-loop, small labeled data, explainability, automation) </a:t>
            </a:r>
          </a:p>
          <a:p>
            <a:r>
              <a:rPr lang="en-US" dirty="0"/>
              <a:t>Add the puzzle pieces.</a:t>
            </a:r>
          </a:p>
          <a:p>
            <a:r>
              <a:rPr lang="en-US" dirty="0"/>
              <a:t>Highlight HIL for explainability, and active learning for Human-in-the-loop and small labeled data. </a:t>
            </a:r>
          </a:p>
          <a:p>
            <a:endParaRPr lang="en-US" dirty="0"/>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4</a:t>
            </a:fld>
            <a:endParaRPr lang="en-US"/>
          </a:p>
        </p:txBody>
      </p:sp>
    </p:spTree>
    <p:extLst>
      <p:ext uri="{BB962C8B-B14F-4D97-AF65-F5344CB8AC3E}">
        <p14:creationId xmlns:p14="http://schemas.microsoft.com/office/powerpoint/2010/main" val="16737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“joke” slide, since Sairam asked about jokes. “This is the updated example. The republican version … insert your own …”</a:t>
            </a:r>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5</a:t>
            </a:fld>
            <a:endParaRPr lang="en-US"/>
          </a:p>
        </p:txBody>
      </p:sp>
    </p:spTree>
    <p:extLst>
      <p:ext uri="{BB962C8B-B14F-4D97-AF65-F5344CB8AC3E}">
        <p14:creationId xmlns:p14="http://schemas.microsoft.com/office/powerpoint/2010/main" val="899716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431800" y="706438"/>
            <a:ext cx="6292850" cy="3540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a:xfrm>
            <a:off x="715645" y="4483576"/>
            <a:ext cx="5723537" cy="43447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03170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7"/>
          <p:cNvSpPr>
            <a:spLocks noGrp="1" noChangeArrowheads="1"/>
          </p:cNvSpPr>
          <p:nvPr>
            <p:ph type="sldNum" sz="quarter" idx="5"/>
          </p:nvPr>
        </p:nvSpPr>
        <p:spPr>
          <a:ln/>
        </p:spPr>
        <p:txBody>
          <a:bodyPr/>
          <a:lstStyle/>
          <a:p>
            <a:fld id="{AA913A03-94D9-AB47-8330-ECEAB9763FC5}" type="slidenum">
              <a:rPr lang="en-US" altLang="x-none"/>
              <a:pPr/>
              <a:t>7</a:t>
            </a:fld>
            <a:endParaRPr lang="en-US" altLang="x-none"/>
          </a:p>
        </p:txBody>
      </p:sp>
      <p:sp>
        <p:nvSpPr>
          <p:cNvPr id="515074" name="Rectangle 7"/>
          <p:cNvSpPr txBox="1">
            <a:spLocks noGrp="1" noChangeArrowheads="1"/>
          </p:cNvSpPr>
          <p:nvPr/>
        </p:nvSpPr>
        <p:spPr bwMode="auto">
          <a:xfrm>
            <a:off x="3956050" y="8805863"/>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5" tIns="46442" rIns="92885" bIns="46442" anchor="b"/>
          <a:lstStyle>
            <a:lvl1pPr defTabSz="928688">
              <a:defRPr>
                <a:solidFill>
                  <a:schemeClr val="tx1"/>
                </a:solidFill>
                <a:latin typeface="Arial" charset="0"/>
                <a:ea typeface="Arial" charset="0"/>
                <a:cs typeface="Arial" charset="0"/>
              </a:defRPr>
            </a:lvl1pPr>
            <a:lvl2pPr marL="754063" indent="-288925" defTabSz="928688">
              <a:defRPr>
                <a:solidFill>
                  <a:schemeClr val="tx1"/>
                </a:solidFill>
                <a:latin typeface="Arial" charset="0"/>
                <a:ea typeface="Arial" charset="0"/>
                <a:cs typeface="Arial" charset="0"/>
              </a:defRPr>
            </a:lvl2pPr>
            <a:lvl3pPr marL="1160463" indent="-231775" defTabSz="928688">
              <a:defRPr>
                <a:solidFill>
                  <a:schemeClr val="tx1"/>
                </a:solidFill>
                <a:latin typeface="Arial" charset="0"/>
                <a:ea typeface="Arial" charset="0"/>
                <a:cs typeface="Arial" charset="0"/>
              </a:defRPr>
            </a:lvl3pPr>
            <a:lvl4pPr marL="1625600" indent="-231775" defTabSz="928688">
              <a:defRPr>
                <a:solidFill>
                  <a:schemeClr val="tx1"/>
                </a:solidFill>
                <a:latin typeface="Arial" charset="0"/>
                <a:ea typeface="Arial" charset="0"/>
                <a:cs typeface="Arial" charset="0"/>
              </a:defRPr>
            </a:lvl4pPr>
            <a:lvl5pPr marL="2089150" indent="-231775" defTabSz="928688">
              <a:defRPr>
                <a:solidFill>
                  <a:schemeClr val="tx1"/>
                </a:solidFill>
                <a:latin typeface="Arial" charset="0"/>
                <a:ea typeface="Arial" charset="0"/>
                <a:cs typeface="Arial" charset="0"/>
              </a:defRPr>
            </a:lvl5pPr>
            <a:lvl6pPr marL="2546350" indent="-231775" defTabSz="928688" fontAlgn="base">
              <a:spcBef>
                <a:spcPct val="0"/>
              </a:spcBef>
              <a:spcAft>
                <a:spcPct val="0"/>
              </a:spcAft>
              <a:defRPr>
                <a:solidFill>
                  <a:schemeClr val="tx1"/>
                </a:solidFill>
                <a:latin typeface="Arial" charset="0"/>
                <a:ea typeface="Arial" charset="0"/>
                <a:cs typeface="Arial" charset="0"/>
              </a:defRPr>
            </a:lvl6pPr>
            <a:lvl7pPr marL="3003550" indent="-231775" defTabSz="928688" fontAlgn="base">
              <a:spcBef>
                <a:spcPct val="0"/>
              </a:spcBef>
              <a:spcAft>
                <a:spcPct val="0"/>
              </a:spcAft>
              <a:defRPr>
                <a:solidFill>
                  <a:schemeClr val="tx1"/>
                </a:solidFill>
                <a:latin typeface="Arial" charset="0"/>
                <a:ea typeface="Arial" charset="0"/>
                <a:cs typeface="Arial" charset="0"/>
              </a:defRPr>
            </a:lvl7pPr>
            <a:lvl8pPr marL="3460750" indent="-231775" defTabSz="928688" fontAlgn="base">
              <a:spcBef>
                <a:spcPct val="0"/>
              </a:spcBef>
              <a:spcAft>
                <a:spcPct val="0"/>
              </a:spcAft>
              <a:defRPr>
                <a:solidFill>
                  <a:schemeClr val="tx1"/>
                </a:solidFill>
                <a:latin typeface="Arial" charset="0"/>
                <a:ea typeface="Arial" charset="0"/>
                <a:cs typeface="Arial" charset="0"/>
              </a:defRPr>
            </a:lvl8pPr>
            <a:lvl9pPr marL="3917950" indent="-231775" defTabSz="928688" fontAlgn="base">
              <a:spcBef>
                <a:spcPct val="0"/>
              </a:spcBef>
              <a:spcAft>
                <a:spcPct val="0"/>
              </a:spcAft>
              <a:defRPr>
                <a:solidFill>
                  <a:schemeClr val="tx1"/>
                </a:solidFill>
                <a:latin typeface="Arial" charset="0"/>
                <a:ea typeface="Arial" charset="0"/>
                <a:cs typeface="Arial" charset="0"/>
              </a:defRPr>
            </a:lvl9pPr>
          </a:lstStyle>
          <a:p>
            <a:pPr algn="r"/>
            <a:fld id="{0526C32C-A409-9C40-B66E-5DD82BFF4935}" type="slidenum">
              <a:rPr lang="en-US" altLang="x-none" sz="1200"/>
              <a:pPr algn="r"/>
              <a:t>7</a:t>
            </a:fld>
            <a:endParaRPr lang="en-US" altLang="x-none" sz="1200"/>
          </a:p>
        </p:txBody>
      </p:sp>
      <p:sp>
        <p:nvSpPr>
          <p:cNvPr id="515075" name="Rectangle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6" name="Rectangle 2"/>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US" altLang="x-none" sz="1100">
                <a:solidFill>
                  <a:srgbClr val="000000"/>
                </a:solidFill>
                <a:ea typeface="SimSun" charset="-122"/>
              </a:rPr>
              <a:t> </a:t>
            </a:r>
            <a:endParaRPr lang="en-GB" altLang="x-none" sz="1100">
              <a:solidFill>
                <a:srgbClr val="000000"/>
              </a:solidFill>
              <a:ea typeface="SimSun" charset="-122"/>
            </a:endParaRPr>
          </a:p>
        </p:txBody>
      </p:sp>
      <p:sp>
        <p:nvSpPr>
          <p:cNvPr id="515077" name="Rectangle 3"/>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8" name="Text Box 2"/>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24F69FF6-4B62-1145-8D3D-55A0319CF84F}" type="slidenum">
              <a:rPr lang="en-US" altLang="x-none" sz="1200">
                <a:solidFill>
                  <a:srgbClr val="000000"/>
                </a:solidFill>
                <a:ea typeface="SimSun" charset="-122"/>
              </a:rPr>
              <a:pPr algn="r">
                <a:buSzPct val="100000"/>
              </a:pPr>
              <a:t>7</a:t>
            </a:fld>
            <a:endParaRPr lang="en-US" altLang="x-none" sz="1200">
              <a:solidFill>
                <a:srgbClr val="000000"/>
              </a:solidFill>
              <a:ea typeface="SimSun" charset="-122"/>
            </a:endParaRPr>
          </a:p>
        </p:txBody>
      </p:sp>
      <p:sp>
        <p:nvSpPr>
          <p:cNvPr id="515079" name="Text Box 3"/>
          <p:cNvSpPr txBox="1">
            <a:spLocks noChangeArrowheads="1"/>
          </p:cNvSpPr>
          <p:nvPr/>
        </p:nvSpPr>
        <p:spPr bwMode="auto">
          <a:xfrm>
            <a:off x="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0" name="Text Box 4"/>
          <p:cNvSpPr txBox="1">
            <a:spLocks noChangeArrowheads="1"/>
          </p:cNvSpPr>
          <p:nvPr/>
        </p:nvSpPr>
        <p:spPr bwMode="auto">
          <a:xfrm>
            <a:off x="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1" name="Text Box 5"/>
          <p:cNvSpPr txBox="1">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endParaRPr lang="x-none" altLang="x-none" sz="1200">
              <a:solidFill>
                <a:srgbClr val="000000"/>
              </a:solidFill>
              <a:ea typeface="SimSun" charset="-122"/>
            </a:endParaRPr>
          </a:p>
        </p:txBody>
      </p:sp>
      <p:sp>
        <p:nvSpPr>
          <p:cNvPr id="515082" name="Text Box 6"/>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8A7DD306-A609-D647-AD5E-7D30EA106787}" type="slidenum">
              <a:rPr lang="en-US" altLang="x-none" sz="1200">
                <a:solidFill>
                  <a:srgbClr val="000000"/>
                </a:solidFill>
                <a:ea typeface="MS PGothic" charset="-128"/>
              </a:rPr>
              <a:pPr algn="r">
                <a:buSzPct val="100000"/>
              </a:pPr>
              <a:t>7</a:t>
            </a:fld>
            <a:endParaRPr lang="en-US" altLang="x-none" sz="1200">
              <a:solidFill>
                <a:srgbClr val="000000"/>
              </a:solidFill>
              <a:ea typeface="MS PGothic" charset="-128"/>
            </a:endParaRPr>
          </a:p>
        </p:txBody>
      </p:sp>
      <p:sp>
        <p:nvSpPr>
          <p:cNvPr id="515083" name="Rectangle 7"/>
          <p:cNvSpPr>
            <a:spLocks noGrp="1" noRot="1" noChangeAspect="1" noChangeArrowheads="1" noTextEdit="1"/>
          </p:cNvSpPr>
          <p:nvPr>
            <p:ph type="sldImg"/>
          </p:nvPr>
        </p:nvSpPr>
        <p:spPr>
          <a:xfrm>
            <a:off x="404813" y="695325"/>
            <a:ext cx="6178550" cy="3476625"/>
          </a:xfrm>
          <a:ln/>
        </p:spPr>
      </p:sp>
      <p:sp>
        <p:nvSpPr>
          <p:cNvPr id="515084" name="Rectangle 8"/>
          <p:cNvSpPr>
            <a:spLocks noGrp="1" noChangeArrowheads="1"/>
          </p:cNvSpPr>
          <p:nvPr>
            <p:ph type="body" idx="1"/>
          </p:nvPr>
        </p:nvSpPr>
        <p:spPr>
          <a:xfrm>
            <a:off x="698500" y="4359275"/>
            <a:ext cx="5589588" cy="4265613"/>
          </a:xfrm>
        </p:spPr>
        <p:txBody>
          <a:bodyPr wrap="none" lIns="0" tIns="0" rIns="0" bIns="0" anchor="ctr"/>
          <a:lstStyle/>
          <a:p>
            <a:pPr defTabSz="457200"/>
            <a:endParaRPr lang="x-none" altLang="x-none" dirty="0"/>
          </a:p>
        </p:txBody>
      </p:sp>
    </p:spTree>
    <p:extLst>
      <p:ext uri="{BB962C8B-B14F-4D97-AF65-F5344CB8AC3E}">
        <p14:creationId xmlns:p14="http://schemas.microsoft.com/office/powerpoint/2010/main" val="113378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sym typeface="Calibri"/>
              </a:rPr>
              <a:t>The intuition for the first formula is the following. Even if the formula is not true in the absolute first-order sense,  </a:t>
            </a:r>
            <a:r>
              <a:rPr lang="en-US" i="1" dirty="0">
                <a:solidFill>
                  <a:srgbClr val="000000"/>
                </a:solidFill>
                <a:sym typeface="Calibri"/>
              </a:rPr>
              <a:t>the equality of t1 and t2 is evidence that f1 and f2 may be the same”</a:t>
            </a:r>
            <a:endParaRPr kumimoji="0" lang="en-US" sz="1200" b="0" i="1" u="none" strike="noStrike" cap="none" spc="0" normalizeH="0" baseline="0" dirty="0">
              <a:ln>
                <a:noFill/>
              </a:ln>
              <a:solidFill>
                <a:srgbClr val="000000"/>
              </a:solidFill>
              <a:effectLst/>
              <a:uFillTx/>
              <a:sym typeface="Calibri"/>
            </a:endParaRPr>
          </a:p>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20</a:t>
            </a:fld>
            <a:endParaRPr lang="en-US"/>
          </a:p>
        </p:txBody>
      </p:sp>
    </p:spTree>
    <p:extLst>
      <p:ext uri="{BB962C8B-B14F-4D97-AF65-F5344CB8AC3E}">
        <p14:creationId xmlns:p14="http://schemas.microsoft.com/office/powerpoint/2010/main" val="83274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discuss</a:t>
            </a:r>
            <a:r>
              <a:rPr lang="en-US" baseline="0" dirty="0"/>
              <a:t> some recent approaches that have started to focus on specification. These can be put under three categories: </a:t>
            </a:r>
          </a:p>
          <a:p>
            <a:endParaRPr lang="en-US" baseline="0" dirty="0"/>
          </a:p>
          <a:p>
            <a:r>
              <a:rPr lang="en-US" baseline="0" dirty="0"/>
              <a:t>First, we have high-level languages, typically based on rules, which provide operational guidelines for how to match or fuse entities. A good example is Dedupalog, which uses Datalog-like syntax to express combinations of hard and ”soft” constraints, together with heuristics to minimize the number of violations of the soft constraints. In Dedupalog, the user must be aware of how the system interprets the rules, or applies the heuristics. So, this approach is not entirely declarative although it is a step towards ease-of-use.</a:t>
            </a:r>
          </a:p>
          <a:p>
            <a:endParaRPr lang="en-US" baseline="0" dirty="0"/>
          </a:p>
          <a:p>
            <a:r>
              <a:rPr lang="en-US" baseline="0" dirty="0"/>
              <a:t>We then have probabilistic approaches. A very general example here is the one based on Markov Logic Networks, or MLNs. In this approach, we write first-order logic rules, which like in the previous approach also provide a guideline for the computation of entities, but to be interpreted probabilistically. MLN-based approaches often require complex inference that is computationally expensive. Also, it is not always easy to explain the answers to a user. </a:t>
            </a:r>
          </a:p>
          <a:p>
            <a:endParaRPr lang="en-US" baseline="0" dirty="0"/>
          </a:p>
          <a:p>
            <a:r>
              <a:rPr lang="en-US" baseline="0" dirty="0"/>
              <a:t>A third type of approach can be seen as “purely” declarative, logic-based. It uses link-to-source constraints to specify the intended properties of the links between entities. And this gives rise to a formal, and deterministic semantics based on certain links, which is a variation on the standard notion of certain answers. </a:t>
            </a:r>
          </a:p>
        </p:txBody>
      </p:sp>
      <p:sp>
        <p:nvSpPr>
          <p:cNvPr id="4" name="Slide Number Placeholder 3"/>
          <p:cNvSpPr>
            <a:spLocks noGrp="1"/>
          </p:cNvSpPr>
          <p:nvPr>
            <p:ph type="sldNum" sz="quarter" idx="10"/>
          </p:nvPr>
        </p:nvSpPr>
        <p:spPr/>
        <p:txBody>
          <a:bodyPr/>
          <a:lstStyle/>
          <a:p>
            <a:fld id="{DF61DD5E-789E-4A7F-981E-D6F1E2792610}" type="slidenum">
              <a:rPr lang="en-US" smtClean="0"/>
              <a:t>23</a:t>
            </a:fld>
            <a:endParaRPr lang="en-US" dirty="0"/>
          </a:p>
        </p:txBody>
      </p:sp>
    </p:spTree>
    <p:extLst>
      <p:ext uri="{BB962C8B-B14F-4D97-AF65-F5344CB8AC3E}">
        <p14:creationId xmlns:p14="http://schemas.microsoft.com/office/powerpoint/2010/main" val="1668638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a:t>
            </a:r>
            <a:r>
              <a:rPr lang="en-US" baseline="0" dirty="0"/>
              <a:t> an example of such declarative entity linking. Consider the scenario where we need to link subsidiary records in one database to their parent company records in a different database. More concretely, we need to link subsidiary ids with company ids. First, we model the result of such entity linking as a binary link relation, which then needs to be populated with the "correct" links. For example, if we have these two source records for "Citibank" and "Citigroup", we would like the link relation to contain a link between their ids, given that "Citibank" is an actual subsidiary of "Citigroup". </a:t>
            </a:r>
          </a:p>
          <a:p>
            <a:endParaRPr lang="en-US" baseline="0" dirty="0"/>
          </a:p>
          <a:p>
            <a:r>
              <a:rPr lang="en-US" baseline="0" dirty="0"/>
              <a:t>We then use link-to-source constraints, which together with other types of constraints (not shown here), implicitly define the link relation in terms of the sources. A link-to-source constraint gives a disjunctive enumeration of all the reasons for why a link can exist. In this example, whenever we have a link between a subsidiary and a company then it must be the case that one or more of these matching conditions, shown here, must be satisfied. The matching conditions can be as simple as checking the string similarity of names, or can be more sophisticated and can involve existentially quantified conjunctions of predicates. In this example, the fact that there is an executive who works for Citigroup and whose title contains the string "Citibank" gives an additional reason for why we should link Citibank to Citigroup. </a:t>
            </a:r>
          </a:p>
          <a:p>
            <a:endParaRPr lang="en-US" baseline="0" dirty="0"/>
          </a:p>
          <a:p>
            <a:r>
              <a:rPr lang="en-US" baseline="0" dirty="0"/>
              <a:t>Without going into further details here, this is a logical specification that states the desired properties of the links (the "what" and not the "how").</a:t>
            </a:r>
          </a:p>
          <a:p>
            <a:endParaRPr lang="en-US" dirty="0"/>
          </a:p>
        </p:txBody>
      </p:sp>
      <p:sp>
        <p:nvSpPr>
          <p:cNvPr id="4" name="Slide Number Placeholder 3"/>
          <p:cNvSpPr>
            <a:spLocks noGrp="1"/>
          </p:cNvSpPr>
          <p:nvPr>
            <p:ph type="sldNum" sz="quarter" idx="10"/>
          </p:nvPr>
        </p:nvSpPr>
        <p:spPr/>
        <p:txBody>
          <a:bodyPr/>
          <a:lstStyle/>
          <a:p>
            <a:fld id="{DF61DD5E-789E-4A7F-981E-D6F1E2792610}" type="slidenum">
              <a:rPr lang="en-US" smtClean="0"/>
              <a:t>24</a:t>
            </a:fld>
            <a:endParaRPr lang="en-US"/>
          </a:p>
        </p:txBody>
      </p:sp>
    </p:spTree>
    <p:extLst>
      <p:ext uri="{BB962C8B-B14F-4D97-AF65-F5344CB8AC3E}">
        <p14:creationId xmlns:p14="http://schemas.microsoft.com/office/powerpoint/2010/main" val="3476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100"/>
              </a:lnSpc>
              <a:buFont typeface="Arial" charset="0"/>
              <a:buNone/>
            </a:pPr>
            <a:r>
              <a:rPr lang="en-US" dirty="0"/>
              <a:t>So, why is such framework</a:t>
            </a:r>
            <a:r>
              <a:rPr lang="en-US" baseline="0" dirty="0"/>
              <a:t> useful? Well, essentially, it allows one to reason at the specification level without worrying about the specific implementations or algorithms. For example, we can relate </a:t>
            </a:r>
            <a:r>
              <a:rPr lang="en-US" sz="2000" dirty="0"/>
              <a:t>multiple entity-linking specifications via static analysis of the constraints.</a:t>
            </a:r>
            <a:r>
              <a:rPr lang="en-US" sz="2000" baseline="0" dirty="0"/>
              <a:t> </a:t>
            </a:r>
            <a:r>
              <a:rPr lang="en-US" sz="2000" dirty="0"/>
              <a:t>In particular,</a:t>
            </a:r>
            <a:r>
              <a:rPr lang="en-US" sz="2000" baseline="0" dirty="0"/>
              <a:t> we can </a:t>
            </a:r>
            <a:r>
              <a:rPr lang="en-US" sz="2000" dirty="0"/>
              <a:t>define notions of containment and equivalence of entity-linking specifications. We can also analyze the expressive power</a:t>
            </a:r>
            <a:r>
              <a:rPr lang="en-US" sz="2000" baseline="0" dirty="0"/>
              <a:t> of the entity-linking frameworks under various languages of constraints, and this is something that was pursued in depth in this recent paper by Burdick et al in 2017.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Somewhat surprisingly, two popular probabilistic approaches can be captured by the declarative approach:  first, the classical probabilistic matching by Fellegi and Sunter, which is commonly used today in commercial products, and then, linear MLNs, which are a particular form of MLNs that are useful for entity resolution. By exploiting the connection between the two types of approaches, we can actually transfer results and algorithms from one approach to the other. For example, PTIME algorithms developed in the context of declarative entity linking were shown to transfer to PTIME results (which were not known before) for linear MLNs.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More generally, this type of declarative entity linking framework can be seen as providing the rigorous foundations that are needed to build practical languages for data integration. </a:t>
            </a:r>
            <a:endParaRPr lang="en-US" sz="2000" dirty="0"/>
          </a:p>
        </p:txBody>
      </p:sp>
      <p:sp>
        <p:nvSpPr>
          <p:cNvPr id="4" name="Slide Number Placeholder 3"/>
          <p:cNvSpPr>
            <a:spLocks noGrp="1"/>
          </p:cNvSpPr>
          <p:nvPr>
            <p:ph type="sldNum" sz="quarter" idx="10"/>
          </p:nvPr>
        </p:nvSpPr>
        <p:spPr/>
        <p:txBody>
          <a:bodyPr/>
          <a:lstStyle/>
          <a:p>
            <a:fld id="{DF61DD5E-789E-4A7F-981E-D6F1E2792610}" type="slidenum">
              <a:rPr lang="en-US" smtClean="0"/>
              <a:t>25</a:t>
            </a:fld>
            <a:endParaRPr lang="en-US"/>
          </a:p>
        </p:txBody>
      </p:sp>
    </p:spTree>
    <p:extLst>
      <p:ext uri="{BB962C8B-B14F-4D97-AF65-F5344CB8AC3E}">
        <p14:creationId xmlns:p14="http://schemas.microsoft.com/office/powerpoint/2010/main" val="323961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
        <p:nvSpPr>
          <p:cNvPr id="17" name="Shape 17"/>
          <p:cNvSpPr>
            <a:spLocks noGrp="1"/>
          </p:cNvSpPr>
          <p:nvPr>
            <p:ph type="title"/>
          </p:nvPr>
        </p:nvSpPr>
        <p:spPr>
          <a:xfrm>
            <a:off x="914281" y="2130425"/>
            <a:ext cx="10363440" cy="1470026"/>
          </a:xfrm>
          <a:prstGeom prst="rect">
            <a:avLst/>
          </a:prstGeom>
        </p:spPr>
        <p:txBody>
          <a:bodyPr anchor="b"/>
          <a:lstStyle>
            <a:lvl1pPr algn="ctr">
              <a:defRPr/>
            </a:lvl1pPr>
          </a:lstStyle>
          <a:p>
            <a:r>
              <a:rPr dirty="0"/>
              <a:t>Title Text</a:t>
            </a:r>
          </a:p>
        </p:txBody>
      </p:sp>
      <p:sp>
        <p:nvSpPr>
          <p:cNvPr id="18" name="Shape 18"/>
          <p:cNvSpPr>
            <a:spLocks noGrp="1"/>
          </p:cNvSpPr>
          <p:nvPr>
            <p:ph type="body" sz="quarter" idx="1"/>
          </p:nvPr>
        </p:nvSpPr>
        <p:spPr>
          <a:xfrm>
            <a:off x="1828562" y="3886200"/>
            <a:ext cx="8534877" cy="1752600"/>
          </a:xfrm>
          <a:prstGeom prst="rect">
            <a:avLst/>
          </a:prstGeom>
        </p:spPr>
        <p:txBody>
          <a:bodyPr/>
          <a:lstStyle>
            <a:lvl1pPr marL="0" indent="0" algn="ctr">
              <a:buSzTx/>
              <a:buFontTx/>
              <a:buNone/>
              <a:defRPr>
                <a:solidFill>
                  <a:srgbClr val="888888"/>
                </a:solidFill>
              </a:defRPr>
            </a:lvl1pPr>
            <a:lvl2pPr marL="0" indent="457126" algn="ctr">
              <a:buSzTx/>
              <a:buFontTx/>
              <a:buNone/>
              <a:defRPr>
                <a:solidFill>
                  <a:srgbClr val="888888"/>
                </a:solidFill>
              </a:defRPr>
            </a:lvl2pPr>
            <a:lvl3pPr marL="0" indent="914256" algn="ctr">
              <a:buSzTx/>
              <a:buFontTx/>
              <a:buNone/>
              <a:defRPr>
                <a:solidFill>
                  <a:srgbClr val="888888"/>
                </a:solidFill>
              </a:defRPr>
            </a:lvl3pPr>
            <a:lvl4pPr marL="0" indent="1371382" algn="ctr">
              <a:buSzTx/>
              <a:buFontTx/>
              <a:buNone/>
              <a:defRPr>
                <a:solidFill>
                  <a:srgbClr val="888888"/>
                </a:solidFill>
              </a:defRPr>
            </a:lvl4pPr>
            <a:lvl5pPr marL="0" indent="1828510" algn="ctr">
              <a:buSzTx/>
              <a:buFontTx/>
              <a:buNone/>
              <a:defRPr>
                <a:solidFill>
                  <a:srgbClr val="888888"/>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
        <p:nvSpPr>
          <p:cNvPr id="114" name="Shape 114"/>
          <p:cNvSpPr>
            <a:spLocks noGrp="1"/>
          </p:cNvSpPr>
          <p:nvPr>
            <p:ph type="title"/>
          </p:nvPr>
        </p:nvSpPr>
        <p:spPr>
          <a:xfrm>
            <a:off x="609520" y="914400"/>
            <a:ext cx="4011092" cy="609600"/>
          </a:xfrm>
          <a:prstGeom prst="rect">
            <a:avLst/>
          </a:prstGeom>
        </p:spPr>
        <p:txBody>
          <a:bodyPr/>
          <a:lstStyle>
            <a:lvl1pPr>
              <a:defRPr sz="2000"/>
            </a:lvl1pPr>
          </a:lstStyle>
          <a:p>
            <a:r>
              <a:t>Title Text</a:t>
            </a:r>
          </a:p>
        </p:txBody>
      </p:sp>
      <p:sp>
        <p:nvSpPr>
          <p:cNvPr id="115" name="Shape 115"/>
          <p:cNvSpPr>
            <a:spLocks noGrp="1"/>
          </p:cNvSpPr>
          <p:nvPr>
            <p:ph type="body" idx="1"/>
          </p:nvPr>
        </p:nvSpPr>
        <p:spPr>
          <a:xfrm>
            <a:off x="4766643" y="914400"/>
            <a:ext cx="6815837" cy="5211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half" idx="13"/>
          </p:nvPr>
        </p:nvSpPr>
        <p:spPr>
          <a:xfrm>
            <a:off x="609520" y="1676400"/>
            <a:ext cx="4011091" cy="4449764"/>
          </a:xfrm>
          <a:prstGeom prst="rect">
            <a:avLst/>
          </a:prstGeom>
        </p:spPr>
        <p:txBody>
          <a:bodyPr lIns="45719" tIns="45719" rIns="45719" bIns="45719"/>
          <a:lstStyle/>
          <a:p>
            <a:pPr marL="0" indent="0">
              <a:buSzTx/>
              <a:buFontTx/>
              <a:buNone/>
              <a:defRPr sz="1300"/>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title"/>
          </p:nvPr>
        </p:nvSpPr>
        <p:spPr>
          <a:xfrm>
            <a:off x="2390464" y="4800600"/>
            <a:ext cx="7314249" cy="566740"/>
          </a:xfrm>
          <a:prstGeom prst="rect">
            <a:avLst/>
          </a:prstGeom>
        </p:spPr>
        <p:txBody>
          <a:bodyPr anchor="b"/>
          <a:lstStyle>
            <a:lvl1pPr>
              <a:defRPr sz="2000"/>
            </a:lvl1pPr>
          </a:lstStyle>
          <a:p>
            <a:r>
              <a:t>Title Text</a:t>
            </a:r>
          </a:p>
        </p:txBody>
      </p:sp>
      <p:sp>
        <p:nvSpPr>
          <p:cNvPr id="125" name="Shape 125"/>
          <p:cNvSpPr>
            <a:spLocks noGrp="1"/>
          </p:cNvSpPr>
          <p:nvPr>
            <p:ph type="pic" sz="half" idx="13"/>
          </p:nvPr>
        </p:nvSpPr>
        <p:spPr>
          <a:xfrm>
            <a:off x="2390464" y="990600"/>
            <a:ext cx="7314249" cy="3736976"/>
          </a:xfrm>
          <a:prstGeom prst="rect">
            <a:avLst/>
          </a:prstGeom>
        </p:spPr>
        <p:txBody>
          <a:bodyPr lIns="91439" tIns="45719" rIns="91439" bIns="45719">
            <a:noAutofit/>
          </a:bodyPr>
          <a:lstStyle/>
          <a:p>
            <a:endParaRPr/>
          </a:p>
        </p:txBody>
      </p:sp>
      <p:sp>
        <p:nvSpPr>
          <p:cNvPr id="126" name="Shape 126"/>
          <p:cNvSpPr>
            <a:spLocks noGrp="1"/>
          </p:cNvSpPr>
          <p:nvPr>
            <p:ph type="body" sz="quarter" idx="1"/>
          </p:nvPr>
        </p:nvSpPr>
        <p:spPr>
          <a:xfrm>
            <a:off x="2390464" y="5367337"/>
            <a:ext cx="7314249" cy="804864"/>
          </a:xfrm>
          <a:prstGeom prst="rect">
            <a:avLst/>
          </a:prstGeom>
        </p:spPr>
        <p:txBody>
          <a:bodyPr/>
          <a:lstStyle>
            <a:lvl1pPr marL="0" indent="0">
              <a:buSzTx/>
              <a:buFontTx/>
              <a:buNone/>
              <a:defRPr sz="1300"/>
            </a:lvl1pPr>
            <a:lvl2pPr marL="0" indent="457126">
              <a:buSzTx/>
              <a:buFontTx/>
              <a:buNone/>
              <a:defRPr sz="1300"/>
            </a:lvl2pPr>
            <a:lvl3pPr marL="0" indent="914256">
              <a:buSzTx/>
              <a:buFontTx/>
              <a:buNone/>
              <a:defRPr sz="1300"/>
            </a:lvl3pPr>
            <a:lvl4pPr marL="0" indent="1371382">
              <a:buSzTx/>
              <a:buFontTx/>
              <a:buNone/>
              <a:defRPr sz="1300"/>
            </a:lvl4pPr>
            <a:lvl5pPr marL="0" indent="1828510">
              <a:buSzTx/>
              <a:buFontTx/>
              <a:buNone/>
              <a:defRPr sz="13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and Vertical Text">
    <p:spTree>
      <p:nvGrpSpPr>
        <p:cNvPr id="1" name=""/>
        <p:cNvGrpSpPr/>
        <p:nvPr/>
      </p:nvGrpSpPr>
      <p:grpSpPr>
        <a:xfrm>
          <a:off x="0" y="0"/>
          <a:ext cx="0" cy="0"/>
          <a:chOff x="0" y="0"/>
          <a:chExt cx="0" cy="0"/>
        </a:xfrm>
      </p:grpSpPr>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Vertical Title and Text">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
        <p:nvSpPr>
          <p:cNvPr id="143" name="Shape 143"/>
          <p:cNvSpPr>
            <a:spLocks noGrp="1"/>
          </p:cNvSpPr>
          <p:nvPr>
            <p:ph type="title"/>
          </p:nvPr>
        </p:nvSpPr>
        <p:spPr>
          <a:xfrm>
            <a:off x="8839637" y="990600"/>
            <a:ext cx="2742844" cy="5135564"/>
          </a:xfrm>
          <a:prstGeom prst="rect">
            <a:avLst/>
          </a:prstGeom>
        </p:spPr>
        <p:txBody>
          <a:bodyPr/>
          <a:lstStyle/>
          <a:p>
            <a:r>
              <a:t>Title Text</a:t>
            </a:r>
          </a:p>
        </p:txBody>
      </p:sp>
      <p:sp>
        <p:nvSpPr>
          <p:cNvPr id="144" name="Shape 144"/>
          <p:cNvSpPr>
            <a:spLocks noGrp="1"/>
          </p:cNvSpPr>
          <p:nvPr>
            <p:ph type="body" idx="1"/>
          </p:nvPr>
        </p:nvSpPr>
        <p:spPr>
          <a:xfrm>
            <a:off x="609520" y="990600"/>
            <a:ext cx="8077736" cy="5135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nd Content">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idx="1"/>
          </p:nvPr>
        </p:nvSpPr>
        <p:spPr>
          <a:xfrm>
            <a:off x="338666" y="1203325"/>
            <a:ext cx="11516785" cy="4540252"/>
          </a:xfrm>
          <a:prstGeom prst="rect">
            <a:avLst/>
          </a:prstGeom>
        </p:spPr>
        <p:txBody>
          <a:bodyPr/>
          <a:lstStyle>
            <a:lvl1pPr marL="217747" indent="-217747"/>
            <a:lvl3pPr marL="948315" indent="-295077"/>
            <a:lvl4pPr marL="1217094" indent="-331862"/>
            <a:lvl5pPr marL="1513423" indent="-341256"/>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bullets">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
        <p:nvSpPr>
          <p:cNvPr id="161" name="Shape 161"/>
          <p:cNvSpPr>
            <a:spLocks noGrp="1"/>
          </p:cNvSpPr>
          <p:nvPr>
            <p:ph type="title"/>
          </p:nvPr>
        </p:nvSpPr>
        <p:spPr>
          <a:xfrm>
            <a:off x="283634" y="103192"/>
            <a:ext cx="10373078" cy="769938"/>
          </a:xfrm>
          <a:prstGeom prst="rect">
            <a:avLst/>
          </a:prstGeom>
        </p:spPr>
        <p:txBody>
          <a:bodyPr/>
          <a:lstStyle/>
          <a:p>
            <a:r>
              <a:t>Title Text</a:t>
            </a:r>
          </a:p>
        </p:txBody>
      </p:sp>
      <p:sp>
        <p:nvSpPr>
          <p:cNvPr id="162" name="Shape 162"/>
          <p:cNvSpPr>
            <a:spLocks noGrp="1"/>
          </p:cNvSpPr>
          <p:nvPr>
            <p:ph type="body" idx="1"/>
          </p:nvPr>
        </p:nvSpPr>
        <p:spPr>
          <a:xfrm>
            <a:off x="304803" y="981075"/>
            <a:ext cx="11049002" cy="5391945"/>
          </a:xfrm>
          <a:prstGeom prst="rect">
            <a:avLst/>
          </a:prstGeom>
        </p:spPr>
        <p:txBody>
          <a:bodyPr/>
          <a:lstStyle>
            <a:lvl2pPr marL="665586" indent="-211633"/>
            <a:lvl3pPr marL="1104725" indent="-190469"/>
            <a:lvl4pPr marL="1589062" indent="-217680"/>
            <a:lvl5pPr marL="2046190" indent="-217679"/>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421467" y="6291072"/>
            <a:ext cx="1219200" cy="268224"/>
          </a:xfrm>
          <a:prstGeom prst="rect">
            <a:avLst/>
          </a:prstGeom>
        </p:spPr>
        <p:txBody>
          <a:bodyPr/>
          <a:lstStyle/>
          <a:p>
            <a:endParaRPr lang="en-US" dirty="0"/>
          </a:p>
        </p:txBody>
      </p:sp>
      <p:sp>
        <p:nvSpPr>
          <p:cNvPr id="5" name="Footer Placeholder 4"/>
          <p:cNvSpPr>
            <a:spLocks noGrp="1"/>
          </p:cNvSpPr>
          <p:nvPr>
            <p:ph type="ftr" sz="quarter" idx="11"/>
          </p:nvPr>
        </p:nvSpPr>
        <p:spPr>
          <a:xfrm>
            <a:off x="1292352" y="6291072"/>
            <a:ext cx="1129115" cy="268224"/>
          </a:xfrm>
          <a:prstGeom prst="rect">
            <a:avLst/>
          </a:prstGeom>
        </p:spPr>
        <p:txBody>
          <a:bodyPr/>
          <a:lstStyle/>
          <a:p>
            <a:r>
              <a:rPr lang="en-US"/>
              <a:t>Group Name / DOC ID / Month XX, 2017 / © 2017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5225"/>
            <a:ext cx="2844800" cy="47625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78765" y="6537320"/>
            <a:ext cx="202921" cy="200037"/>
          </a:xfrm>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14"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6509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920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96470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888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4110064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54540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428503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2257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988442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67790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06856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le and Top Half Layou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sz="half" idx="1"/>
          </p:nvPr>
        </p:nvSpPr>
        <p:spPr>
          <a:xfrm>
            <a:off x="609520" y="1752601"/>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9"/>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99413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50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749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Content Placeholder 5"/>
          <p:cNvSpPr>
            <a:spLocks noGrp="1"/>
          </p:cNvSpPr>
          <p:nvPr>
            <p:ph sz="quarter" idx="12"/>
          </p:nvPr>
        </p:nvSpPr>
        <p:spPr>
          <a:xfrm>
            <a:off x="304800" y="1327359"/>
            <a:ext cx="54864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06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7717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01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126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564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446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71559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itle and Bottom Half Layout">
    <p:spTree>
      <p:nvGrpSpPr>
        <p:cNvPr id="1" name=""/>
        <p:cNvGrpSpPr/>
        <p:nvPr/>
      </p:nvGrpSpPr>
      <p:grpSpPr>
        <a:xfrm>
          <a:off x="0" y="0"/>
          <a:ext cx="0" cy="0"/>
          <a:chOff x="0" y="0"/>
          <a:chExt cx="0" cy="0"/>
        </a:xfrm>
      </p:grpSpPr>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sz="half" idx="1"/>
          </p:nvPr>
        </p:nvSpPr>
        <p:spPr>
          <a:xfrm>
            <a:off x="609520" y="4005374"/>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1331596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41159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3040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4979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0769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06410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5215786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0994919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474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56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itle and Left Half Content">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609522"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56118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625335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3985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1757975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05070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27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738168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8"/>
            <a:ext cx="1730144" cy="701463"/>
          </a:xfrm>
          <a:prstGeom prst="rect">
            <a:avLst/>
          </a:prstGeom>
        </p:spPr>
      </p:pic>
    </p:spTree>
    <p:extLst>
      <p:ext uri="{BB962C8B-B14F-4D97-AF65-F5344CB8AC3E}">
        <p14:creationId xmlns:p14="http://schemas.microsoft.com/office/powerpoint/2010/main" val="2285177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4" name="Rectangle 6"/>
          <p:cNvSpPr>
            <a:spLocks noGrp="1" noChangeArrowheads="1"/>
          </p:cNvSpPr>
          <p:nvPr>
            <p:ph type="sldNum" sz="quarter" idx="12"/>
          </p:nvPr>
        </p:nvSpPr>
        <p:spPr>
          <a:ln/>
        </p:spPr>
        <p:txBody>
          <a:bodyPr/>
          <a:lstStyle>
            <a:lvl1pPr>
              <a:defRPr/>
            </a:lvl1pPr>
          </a:lstStyle>
          <a:p>
            <a:fld id="{1A9E9466-029E-4EC9-BBB2-5351EA71A8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01076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lstStyle/>
          <a:p>
            <a:r>
              <a:rPr lang="en-US"/>
              <a:t>Click to edit Master title style</a:t>
            </a:r>
          </a:p>
        </p:txBody>
      </p:sp>
      <p:sp>
        <p:nvSpPr>
          <p:cNvPr id="3" name="Text Placeholder 2"/>
          <p:cNvSpPr>
            <a:spLocks noGrp="1"/>
          </p:cNvSpPr>
          <p:nvPr>
            <p:ph type="body" sz="half" idx="1"/>
          </p:nvPr>
        </p:nvSpPr>
        <p:spPr>
          <a:xfrm>
            <a:off x="609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7" name="Rectangle 6"/>
          <p:cNvSpPr>
            <a:spLocks noGrp="1" noChangeArrowheads="1"/>
          </p:cNvSpPr>
          <p:nvPr>
            <p:ph type="sldNum" sz="quarter" idx="12"/>
          </p:nvPr>
        </p:nvSpPr>
        <p:spPr>
          <a:ln/>
        </p:spPr>
        <p:txBody>
          <a:bodyPr/>
          <a:lstStyle>
            <a:lvl1pPr>
              <a:defRPr/>
            </a:lvl1pPr>
          </a:lstStyle>
          <a:p>
            <a:fld id="{E9561B31-9B94-444D-A9AA-5291FC1CD55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4663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1_Title and Right Half Content">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6064548"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ln/>
        </p:spPr>
        <p:txBody>
          <a:bodyPr/>
          <a:lstStyle>
            <a:lvl1pPr>
              <a:defRPr/>
            </a:lvl1pPr>
          </a:lstStyle>
          <a:p>
            <a:pPr>
              <a:defRPr/>
            </a:pPr>
            <a:fld id="{5A2C5D80-4A5D-4499-B7D3-55921296FE7C}"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Group Name / DOC ID / Month XX, 2017 / © 2017 IBM Corporation</a:t>
            </a:r>
          </a:p>
        </p:txBody>
      </p:sp>
      <p:sp>
        <p:nvSpPr>
          <p:cNvPr id="5" name="Rectangle 9"/>
          <p:cNvSpPr>
            <a:spLocks noGrp="1" noChangeArrowheads="1"/>
          </p:cNvSpPr>
          <p:nvPr>
            <p:ph type="dt" sz="half" idx="12"/>
          </p:nvPr>
        </p:nvSpPr>
        <p:spPr>
          <a:xfrm>
            <a:off x="732367" y="6537325"/>
            <a:ext cx="1339851" cy="1841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9604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title"/>
          </p:nvPr>
        </p:nvSpPr>
        <p:spPr>
          <a:xfrm>
            <a:off x="963487" y="4406901"/>
            <a:ext cx="10363439" cy="1362076"/>
          </a:xfrm>
          <a:prstGeom prst="rect">
            <a:avLst/>
          </a:prstGeom>
        </p:spPr>
        <p:txBody>
          <a:bodyPr/>
          <a:lstStyle>
            <a:lvl1pPr>
              <a:defRPr sz="4000" b="1" cap="all"/>
            </a:lvl1pPr>
          </a:lstStyle>
          <a:p>
            <a:r>
              <a:t>Title Text</a:t>
            </a:r>
          </a:p>
        </p:txBody>
      </p:sp>
      <p:sp>
        <p:nvSpPr>
          <p:cNvPr id="72" name="Shape 72"/>
          <p:cNvSpPr>
            <a:spLocks noGrp="1"/>
          </p:cNvSpPr>
          <p:nvPr>
            <p:ph type="body" sz="quarter" idx="1"/>
          </p:nvPr>
        </p:nvSpPr>
        <p:spPr>
          <a:xfrm>
            <a:off x="963487" y="2906713"/>
            <a:ext cx="10363439" cy="1500188"/>
          </a:xfrm>
          <a:prstGeom prst="rect">
            <a:avLst/>
          </a:prstGeom>
        </p:spPr>
        <p:txBody>
          <a:bodyPr anchor="b"/>
          <a:lstStyle>
            <a:lvl1pPr marL="0" indent="0">
              <a:buSzTx/>
              <a:buFontTx/>
              <a:buNone/>
              <a:defRPr>
                <a:solidFill>
                  <a:srgbClr val="888888"/>
                </a:solidFill>
              </a:defRPr>
            </a:lvl1pPr>
            <a:lvl2pPr marL="0" indent="457126">
              <a:buSzTx/>
              <a:buFontTx/>
              <a:buNone/>
              <a:defRPr>
                <a:solidFill>
                  <a:srgbClr val="888888"/>
                </a:solidFill>
              </a:defRPr>
            </a:lvl2pPr>
            <a:lvl3pPr marL="0" indent="914256">
              <a:buSzTx/>
              <a:buFontTx/>
              <a:buNone/>
              <a:defRPr>
                <a:solidFill>
                  <a:srgbClr val="888888"/>
                </a:solidFill>
              </a:defRPr>
            </a:lvl3pPr>
            <a:lvl4pPr marL="0" indent="1371382">
              <a:buSzTx/>
              <a:buFontTx/>
              <a:buNone/>
              <a:defRPr>
                <a:solidFill>
                  <a:srgbClr val="888888"/>
                </a:solidFill>
              </a:defRPr>
            </a:lvl4pPr>
            <a:lvl5pPr marL="0" indent="182851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wo Content">
    <p:spTree>
      <p:nvGrpSpPr>
        <p:cNvPr id="1" name=""/>
        <p:cNvGrpSpPr/>
        <p:nvPr/>
      </p:nvGrpSpPr>
      <p:grpSpPr>
        <a:xfrm>
          <a:off x="0" y="0"/>
          <a:ext cx="0" cy="0"/>
          <a:chOff x="0" y="0"/>
          <a:chExt cx="0" cy="0"/>
        </a:xfrm>
      </p:grpSpPr>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609520" y="1752600"/>
            <a:ext cx="5409497" cy="4373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
        <p:nvSpPr>
          <p:cNvPr id="89" name="Shape 89"/>
          <p:cNvSpPr>
            <a:spLocks noGrp="1"/>
          </p:cNvSpPr>
          <p:nvPr>
            <p:ph type="title"/>
          </p:nvPr>
        </p:nvSpPr>
        <p:spPr>
          <a:prstGeom prst="rect">
            <a:avLst/>
          </a:prstGeom>
        </p:spPr>
        <p:txBody>
          <a:bodyPr/>
          <a:lstStyle/>
          <a:p>
            <a:r>
              <a:t>Title Text</a:t>
            </a:r>
          </a:p>
        </p:txBody>
      </p:sp>
      <p:sp>
        <p:nvSpPr>
          <p:cNvPr id="90" name="Shape 90"/>
          <p:cNvSpPr>
            <a:spLocks noGrp="1"/>
          </p:cNvSpPr>
          <p:nvPr>
            <p:ph type="body" sz="quarter" idx="1"/>
          </p:nvPr>
        </p:nvSpPr>
        <p:spPr>
          <a:xfrm>
            <a:off x="609522" y="1752600"/>
            <a:ext cx="5387274" cy="422275"/>
          </a:xfrm>
          <a:prstGeom prst="rect">
            <a:avLst/>
          </a:prstGeom>
        </p:spPr>
        <p:txBody>
          <a:bodyPr anchor="b"/>
          <a:lstStyle>
            <a:lvl1pPr marL="0" indent="0">
              <a:buSzTx/>
              <a:buFontTx/>
              <a:buNone/>
            </a:lvl1pPr>
            <a:lvl2pPr marL="0" indent="457126">
              <a:buSzTx/>
              <a:buFontTx/>
              <a:buNone/>
            </a:lvl2pPr>
            <a:lvl3pPr marL="0" indent="914256">
              <a:buSzTx/>
              <a:buFontTx/>
              <a:buNone/>
            </a:lvl3pPr>
            <a:lvl4pPr marL="0" indent="1371382">
              <a:buSzTx/>
              <a:buFontTx/>
              <a:buNone/>
            </a:lvl4pPr>
            <a:lvl5pPr marL="0" indent="1828510">
              <a:buSzTx/>
              <a:buFont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193618" y="1752600"/>
            <a:ext cx="5388862" cy="422275"/>
          </a:xfrm>
          <a:prstGeom prst="rect">
            <a:avLst/>
          </a:prstGeom>
        </p:spPr>
        <p:txBody>
          <a:bodyPr lIns="45719" tIns="45719" rIns="45719" bIns="45719" anchor="b"/>
          <a:lstStyle/>
          <a:p>
            <a:pPr marL="0" indent="0">
              <a:buSzTx/>
              <a:buFontTx/>
              <a:buNone/>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2.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4"/>
          <a:stretch>
            <a:fillRect/>
          </a:stretch>
        </p:blipFill>
        <p:spPr>
          <a:xfrm>
            <a:off x="10972165" y="422276"/>
            <a:ext cx="609521" cy="187326"/>
          </a:xfrm>
          <a:prstGeom prst="rect">
            <a:avLst/>
          </a:prstGeom>
          <a:ln w="12700">
            <a:miter lim="400000"/>
          </a:ln>
        </p:spPr>
      </p:pic>
      <p:sp>
        <p:nvSpPr>
          <p:cNvPr id="4" name="Shape 4"/>
          <p:cNvSpPr/>
          <p:nvPr/>
        </p:nvSpPr>
        <p:spPr>
          <a:xfrm>
            <a:off x="609519" y="838200"/>
            <a:ext cx="10972167" cy="0"/>
          </a:xfrm>
          <a:prstGeom prst="line">
            <a:avLst/>
          </a:prstGeom>
          <a:ln w="9360" cap="sq">
            <a:solidFill>
              <a:srgbClr val="00B2F2"/>
            </a:solidFill>
            <a:miter/>
          </a:ln>
        </p:spPr>
        <p:txBody>
          <a:bodyPr lIns="45719" rIns="45719"/>
          <a:lstStyle/>
          <a:p>
            <a:endParaRPr/>
          </a:p>
        </p:txBody>
      </p:sp>
      <p:sp>
        <p:nvSpPr>
          <p:cNvPr id="5" name="Shape 5"/>
          <p:cNvSpPr>
            <a:spLocks noGrp="1"/>
          </p:cNvSpPr>
          <p:nvPr>
            <p:ph type="sldNum" sz="quarter" idx="2"/>
          </p:nvPr>
        </p:nvSpPr>
        <p:spPr>
          <a:xfrm>
            <a:off x="11378677" y="6548630"/>
            <a:ext cx="203009" cy="177417"/>
          </a:xfrm>
          <a:prstGeom prst="rect">
            <a:avLst/>
          </a:prstGeom>
          <a:ln w="12700">
            <a:miter lim="400000"/>
          </a:ln>
        </p:spPr>
        <p:txBody>
          <a:bodyPr wrap="none" lIns="45711" tIns="45711" rIns="45711" bIns="45711" anchor="ctr">
            <a:spAutoFit/>
          </a:bodyPr>
          <a:lstStyle>
            <a:lvl1pPr algn="r" defTabSz="457200">
              <a:defRPr sz="700">
                <a:solidFill>
                  <a:srgbClr val="001934"/>
                </a:solidFill>
                <a:latin typeface="Arial"/>
                <a:ea typeface="Arial"/>
                <a:cs typeface="Arial"/>
                <a:sym typeface="Arial"/>
              </a:defRPr>
            </a:lvl1pPr>
          </a:lstStyle>
          <a:p>
            <a:fld id="{86CB4B4D-7CA3-9044-876B-883B54F8677D}" type="slidenum">
              <a:t>‹#›</a:t>
            </a:fld>
            <a:endParaRPr/>
          </a:p>
        </p:txBody>
      </p:sp>
      <p:sp>
        <p:nvSpPr>
          <p:cNvPr id="7" name="Shape 7"/>
          <p:cNvSpPr/>
          <p:nvPr/>
        </p:nvSpPr>
        <p:spPr>
          <a:xfrm>
            <a:off x="4673786" y="6548622"/>
            <a:ext cx="2844430" cy="17743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457200">
              <a:defRPr sz="700">
                <a:solidFill>
                  <a:srgbClr val="FF0000"/>
                </a:solidFill>
                <a:latin typeface="Arial"/>
                <a:ea typeface="Arial"/>
                <a:cs typeface="Arial"/>
                <a:sym typeface="Arial"/>
              </a:defRPr>
            </a:lvl1pPr>
          </a:lstStyle>
          <a:p>
            <a:r>
              <a:t>IBM Confidential</a:t>
            </a:r>
          </a:p>
        </p:txBody>
      </p:sp>
      <p:sp>
        <p:nvSpPr>
          <p:cNvPr id="8" name="Shape 8"/>
          <p:cNvSpPr>
            <a:spLocks noGrp="1"/>
          </p:cNvSpPr>
          <p:nvPr>
            <p:ph type="title"/>
          </p:nvPr>
        </p:nvSpPr>
        <p:spPr>
          <a:xfrm>
            <a:off x="609519" y="266702"/>
            <a:ext cx="10972166" cy="571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a:t>Title Text</a:t>
            </a:r>
          </a:p>
        </p:txBody>
      </p:sp>
      <p:sp>
        <p:nvSpPr>
          <p:cNvPr id="9" name="Shape 9"/>
          <p:cNvSpPr>
            <a:spLocks noGrp="1"/>
          </p:cNvSpPr>
          <p:nvPr>
            <p:ph type="body" idx="1"/>
          </p:nvPr>
        </p:nvSpPr>
        <p:spPr>
          <a:xfrm>
            <a:off x="609520" y="1181100"/>
            <a:ext cx="10972166" cy="5067300"/>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081147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27" r:id="rId19"/>
    <p:sldLayoutId id="2147483728" r:id="rId20"/>
    <p:sldLayoutId id="2147483729" r:id="rId21"/>
    <p:sldLayoutId id="2147483730" r:id="rId22"/>
  </p:sldLayoutIdLst>
  <p:transition spd="med"/>
  <p:hf hdr="0" ftr="0" dt="0"/>
  <p:txStyles>
    <p:title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p:titleStyle>
    <p:body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6870628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tiff"/><Relationship Id="rId1" Type="http://schemas.openxmlformats.org/officeDocument/2006/relationships/slideLayout" Target="../slideLayouts/slideLayout2.xml"/><Relationship Id="rId4" Type="http://schemas.openxmlformats.org/officeDocument/2006/relationships/image" Target="../media/image12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image" Target="../media/image125.tiff"/><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tiff"/><Relationship Id="rId4" Type="http://schemas.openxmlformats.org/officeDocument/2006/relationships/image" Target="../media/image21.jpeg"/></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tiff"/><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111.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bm.com/support/knowledgecenter/en/SSWSR9_11.4.0/com.ibm.swg.im.mdmhs.pmebi.doc/topics/using_hil.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1909.0301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8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39.emf"/><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40.png"/><Relationship Id="rId4" Type="http://schemas.openxmlformats.org/officeDocument/2006/relationships/image" Target="../media/image51.png"/><Relationship Id="rId9"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3.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50.sv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svg"/><Relationship Id="rId7" Type="http://schemas.openxmlformats.org/officeDocument/2006/relationships/image" Target="../media/image60.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62.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7.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6.sv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s://medium.com/@appaloosastore/string-similarity-algorithms-compared-3f7b4d12f0ff"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llaT4Sz6uI4"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7.sv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tags" Target="../tags/tag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74.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460.png"/><Relationship Id="rId4" Type="http://schemas.openxmlformats.org/officeDocument/2006/relationships/image" Target="../media/image450.png"/></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sv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3.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50.sv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3.tiff"/><Relationship Id="rId7" Type="http://schemas.openxmlformats.org/officeDocument/2006/relationships/image" Target="../media/image97.tiff"/><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tiff"/></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image" Target="../media/image104.tiff"/><Relationship Id="rId1" Type="http://schemas.openxmlformats.org/officeDocument/2006/relationships/slideLayout" Target="../slideLayouts/slideLayout2.xml"/><Relationship Id="rId4" Type="http://schemas.openxmlformats.org/officeDocument/2006/relationships/image" Target="../media/image106.tiff"/></Relationships>
</file>

<file path=ppt/slides/_rels/slide96.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tiff"/><Relationship Id="rId1" Type="http://schemas.openxmlformats.org/officeDocument/2006/relationships/slideLayout" Target="../slideLayouts/slideLayout2.xml"/><Relationship Id="rId5" Type="http://schemas.openxmlformats.org/officeDocument/2006/relationships/image" Target="../media/image114.tiff"/><Relationship Id="rId4" Type="http://schemas.openxmlformats.org/officeDocument/2006/relationships/image" Target="../media/image1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828800"/>
            <a:ext cx="7017690" cy="1574800"/>
          </a:xfrm>
        </p:spPr>
        <p:txBody>
          <a:bodyPr>
            <a:normAutofit fontScale="90000"/>
          </a:bodyPr>
          <a:lstStyle/>
          <a:p>
            <a:pPr>
              <a:lnSpc>
                <a:spcPts val="4040"/>
              </a:lnSpc>
            </a:pPr>
            <a:r>
              <a:rPr lang="en-US" sz="3200" dirty="0"/>
              <a:t>Learning-Based Methods with Human in the Loop for Entity Resolution</a:t>
            </a:r>
            <a:br>
              <a:rPr lang="en-US" sz="3200" dirty="0"/>
            </a:br>
            <a:r>
              <a:rPr lang="en-US" sz="2800" dirty="0">
                <a:solidFill>
                  <a:schemeClr val="tx1"/>
                </a:solidFill>
              </a:rPr>
              <a:t> </a:t>
            </a:r>
          </a:p>
        </p:txBody>
      </p:sp>
      <p:sp>
        <p:nvSpPr>
          <p:cNvPr id="3" name="TextBox 2"/>
          <p:cNvSpPr txBox="1"/>
          <p:nvPr/>
        </p:nvSpPr>
        <p:spPr>
          <a:xfrm>
            <a:off x="9191205" y="5734554"/>
            <a:ext cx="265192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0"/>
              </a:rPr>
              <a:t>IBM Research </a:t>
            </a:r>
            <a:r>
              <a:rPr lang="mr-IN" sz="1600" b="1" dirty="0">
                <a:solidFill>
                  <a:srgbClr val="00B0F0"/>
                </a:solidFill>
                <a:latin typeface="IBM Plex Sans" panose="020B0503050203000203" pitchFamily="34" charset="0"/>
              </a:rPr>
              <a:t>–</a:t>
            </a:r>
            <a:r>
              <a:rPr lang="en-US" sz="1600" b="1" dirty="0">
                <a:solidFill>
                  <a:srgbClr val="00B0F0"/>
                </a:solidFill>
                <a:latin typeface="IBM Plex Sans" panose="020B0503050203000203" pitchFamily="34" charset="0"/>
              </a:rPr>
              <a:t> Almaden</a:t>
            </a:r>
          </a:p>
        </p:txBody>
      </p:sp>
      <p:pic>
        <p:nvPicPr>
          <p:cNvPr id="4" name="Picture 3">
            <a:extLst>
              <a:ext uri="{FF2B5EF4-FFF2-40B4-BE49-F238E27FC236}">
                <a16:creationId xmlns:a16="http://schemas.microsoft.com/office/drawing/2014/main" id="{67B27A97-DF3A-3246-9591-3A0B814D2CDD}"/>
              </a:ext>
            </a:extLst>
          </p:cNvPr>
          <p:cNvPicPr>
            <a:picLocks noChangeAspect="1"/>
          </p:cNvPicPr>
          <p:nvPr/>
        </p:nvPicPr>
        <p:blipFill>
          <a:blip r:embed="rId3"/>
          <a:stretch>
            <a:fillRect/>
          </a:stretch>
        </p:blipFill>
        <p:spPr>
          <a:xfrm>
            <a:off x="3683603" y="3677227"/>
            <a:ext cx="965753" cy="965753"/>
          </a:xfrm>
          <a:prstGeom prst="rect">
            <a:avLst/>
          </a:prstGeom>
        </p:spPr>
      </p:pic>
      <p:sp>
        <p:nvSpPr>
          <p:cNvPr id="5" name="Rectangle 4">
            <a:extLst>
              <a:ext uri="{FF2B5EF4-FFF2-40B4-BE49-F238E27FC236}">
                <a16:creationId xmlns:a16="http://schemas.microsoft.com/office/drawing/2014/main" id="{9FB36C3E-8001-DB48-BA35-7348AEFF753A}"/>
              </a:ext>
            </a:extLst>
          </p:cNvPr>
          <p:cNvSpPr/>
          <p:nvPr/>
        </p:nvSpPr>
        <p:spPr>
          <a:xfrm>
            <a:off x="3551953" y="4678586"/>
            <a:ext cx="1300356"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Lucian Popa</a:t>
            </a:r>
          </a:p>
        </p:txBody>
      </p:sp>
      <p:pic>
        <p:nvPicPr>
          <p:cNvPr id="6" name="Picture 5">
            <a:extLst>
              <a:ext uri="{FF2B5EF4-FFF2-40B4-BE49-F238E27FC236}">
                <a16:creationId xmlns:a16="http://schemas.microsoft.com/office/drawing/2014/main" id="{78828D95-37B1-DC47-B7B4-751E6E668B15}"/>
              </a:ext>
            </a:extLst>
          </p:cNvPr>
          <p:cNvPicPr>
            <a:picLocks noChangeAspect="1"/>
          </p:cNvPicPr>
          <p:nvPr/>
        </p:nvPicPr>
        <p:blipFill>
          <a:blip r:embed="rId4"/>
          <a:stretch>
            <a:fillRect/>
          </a:stretch>
        </p:blipFill>
        <p:spPr>
          <a:xfrm>
            <a:off x="1865155" y="3674362"/>
            <a:ext cx="984802" cy="984802"/>
          </a:xfrm>
          <a:prstGeom prst="rect">
            <a:avLst/>
          </a:prstGeom>
        </p:spPr>
      </p:pic>
      <p:sp>
        <p:nvSpPr>
          <p:cNvPr id="7" name="Rectangle 6">
            <a:extLst>
              <a:ext uri="{FF2B5EF4-FFF2-40B4-BE49-F238E27FC236}">
                <a16:creationId xmlns:a16="http://schemas.microsoft.com/office/drawing/2014/main" id="{42DC2A07-0946-DE40-AD46-CC772BAF9AA8}"/>
              </a:ext>
            </a:extLst>
          </p:cNvPr>
          <p:cNvSpPr/>
          <p:nvPr/>
        </p:nvSpPr>
        <p:spPr>
          <a:xfrm>
            <a:off x="1739329" y="4670181"/>
            <a:ext cx="1707519"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Sairam Gurajada</a:t>
            </a:r>
          </a:p>
        </p:txBody>
      </p:sp>
      <p:pic>
        <p:nvPicPr>
          <p:cNvPr id="10" name="Picture 9">
            <a:extLst>
              <a:ext uri="{FF2B5EF4-FFF2-40B4-BE49-F238E27FC236}">
                <a16:creationId xmlns:a16="http://schemas.microsoft.com/office/drawing/2014/main" id="{431FEBED-EEA7-8945-9924-D4B382D94746}"/>
              </a:ext>
            </a:extLst>
          </p:cNvPr>
          <p:cNvPicPr>
            <a:picLocks noChangeAspect="1"/>
          </p:cNvPicPr>
          <p:nvPr/>
        </p:nvPicPr>
        <p:blipFill>
          <a:blip r:embed="rId5"/>
          <a:stretch>
            <a:fillRect/>
          </a:stretch>
        </p:blipFill>
        <p:spPr>
          <a:xfrm>
            <a:off x="5234860" y="3658327"/>
            <a:ext cx="1009241" cy="1009241"/>
          </a:xfrm>
          <a:prstGeom prst="rect">
            <a:avLst/>
          </a:prstGeom>
        </p:spPr>
      </p:pic>
      <p:sp>
        <p:nvSpPr>
          <p:cNvPr id="11" name="Rectangle 10">
            <a:extLst>
              <a:ext uri="{FF2B5EF4-FFF2-40B4-BE49-F238E27FC236}">
                <a16:creationId xmlns:a16="http://schemas.microsoft.com/office/drawing/2014/main" id="{A5557908-76A5-AA4A-A208-1CE1F8FBEDD4}"/>
              </a:ext>
            </a:extLst>
          </p:cNvPr>
          <p:cNvSpPr/>
          <p:nvPr/>
        </p:nvSpPr>
        <p:spPr>
          <a:xfrm>
            <a:off x="5151726" y="4678586"/>
            <a:ext cx="1019831" cy="338554"/>
          </a:xfrm>
          <a:prstGeom prst="rect">
            <a:avLst/>
          </a:prstGeom>
        </p:spPr>
        <p:txBody>
          <a:bodyPr wrap="none">
            <a:spAutoFit/>
          </a:bodyPr>
          <a:lstStyle/>
          <a:p>
            <a:r>
              <a:rPr lang="en-US" sz="1600" dirty="0">
                <a:solidFill>
                  <a:schemeClr val="bg2"/>
                </a:solidFill>
                <a:latin typeface="IBM Plex Sans" panose="020B0503050203000203" pitchFamily="34" charset="0"/>
              </a:rPr>
              <a:t>Kun Qian</a:t>
            </a:r>
            <a:endParaRPr lang="en-US" sz="1600" dirty="0">
              <a:latin typeface="IBM Plex Sans" panose="020B0503050203000203" pitchFamily="34" charset="0"/>
            </a:endParaRPr>
          </a:p>
        </p:txBody>
      </p:sp>
      <p:sp>
        <p:nvSpPr>
          <p:cNvPr id="12" name="Rectangle 11">
            <a:extLst>
              <a:ext uri="{FF2B5EF4-FFF2-40B4-BE49-F238E27FC236}">
                <a16:creationId xmlns:a16="http://schemas.microsoft.com/office/drawing/2014/main" id="{998C7849-4818-7240-B578-92A0320E127B}"/>
              </a:ext>
            </a:extLst>
          </p:cNvPr>
          <p:cNvSpPr/>
          <p:nvPr/>
        </p:nvSpPr>
        <p:spPr>
          <a:xfrm>
            <a:off x="6728225" y="4666379"/>
            <a:ext cx="1457450" cy="338554"/>
          </a:xfrm>
          <a:prstGeom prst="rect">
            <a:avLst/>
          </a:prstGeom>
        </p:spPr>
        <p:txBody>
          <a:bodyPr wrap="none">
            <a:spAutoFit/>
          </a:bodyPr>
          <a:lstStyle/>
          <a:p>
            <a:r>
              <a:rPr lang="en-US" sz="1600" dirty="0">
                <a:solidFill>
                  <a:schemeClr val="bg2"/>
                </a:solidFill>
                <a:latin typeface="IBM Plex Sans" panose="020B0503050203000203" pitchFamily="34" charset="0"/>
              </a:rPr>
              <a:t>Prithviraj Sen </a:t>
            </a:r>
            <a:endParaRPr lang="en-US" sz="1600" dirty="0">
              <a:latin typeface="IBM Plex Sans" panose="020B0503050203000203" pitchFamily="34" charset="0"/>
            </a:endParaRPr>
          </a:p>
        </p:txBody>
      </p:sp>
      <p:pic>
        <p:nvPicPr>
          <p:cNvPr id="13" name="Picture 12">
            <a:extLst>
              <a:ext uri="{FF2B5EF4-FFF2-40B4-BE49-F238E27FC236}">
                <a16:creationId xmlns:a16="http://schemas.microsoft.com/office/drawing/2014/main" id="{451077DA-88AB-2645-850E-7F883D825BCC}"/>
              </a:ext>
            </a:extLst>
          </p:cNvPr>
          <p:cNvPicPr>
            <a:picLocks noChangeAspect="1"/>
          </p:cNvPicPr>
          <p:nvPr/>
        </p:nvPicPr>
        <p:blipFill>
          <a:blip r:embed="rId6"/>
          <a:stretch>
            <a:fillRect/>
          </a:stretch>
        </p:blipFill>
        <p:spPr>
          <a:xfrm>
            <a:off x="6862656" y="3642251"/>
            <a:ext cx="1009242" cy="1009242"/>
          </a:xfrm>
          <a:prstGeom prst="rect">
            <a:avLst/>
          </a:prstGeom>
        </p:spPr>
      </p:pic>
      <p:pic>
        <p:nvPicPr>
          <p:cNvPr id="14" name="Picture 13">
            <a:extLst>
              <a:ext uri="{FF2B5EF4-FFF2-40B4-BE49-F238E27FC236}">
                <a16:creationId xmlns:a16="http://schemas.microsoft.com/office/drawing/2014/main" id="{FEABF10B-EEE9-D749-BC08-1D6B8217B6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0242" y="3720906"/>
            <a:ext cx="1836387" cy="1836387"/>
          </a:xfrm>
          <a:prstGeom prst="rect">
            <a:avLst/>
          </a:prstGeom>
        </p:spPr>
      </p:pic>
      <p:pic>
        <p:nvPicPr>
          <p:cNvPr id="15" name="Picture 14">
            <a:extLst>
              <a:ext uri="{FF2B5EF4-FFF2-40B4-BE49-F238E27FC236}">
                <a16:creationId xmlns:a16="http://schemas.microsoft.com/office/drawing/2014/main" id="{3FCA7F08-AA37-D445-8965-AD1162D1D6D4}"/>
              </a:ext>
            </a:extLst>
          </p:cNvPr>
          <p:cNvPicPr>
            <a:picLocks noChangeAspect="1"/>
          </p:cNvPicPr>
          <p:nvPr/>
        </p:nvPicPr>
        <p:blipFill>
          <a:blip r:embed="rId8"/>
          <a:stretch>
            <a:fillRect/>
          </a:stretch>
        </p:blipFill>
        <p:spPr>
          <a:xfrm>
            <a:off x="9475214" y="2647391"/>
            <a:ext cx="1755472" cy="896254"/>
          </a:xfrm>
          <a:prstGeom prst="rect">
            <a:avLst/>
          </a:prstGeom>
        </p:spPr>
      </p:pic>
      <p:sp>
        <p:nvSpPr>
          <p:cNvPr id="8" name="Slide Number Placeholder 7">
            <a:extLst>
              <a:ext uri="{FF2B5EF4-FFF2-40B4-BE49-F238E27FC236}">
                <a16:creationId xmlns:a16="http://schemas.microsoft.com/office/drawing/2014/main" id="{5CC1C932-1D12-6442-AE72-3EB84B895C08}"/>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16" name="TextBox 15">
            <a:extLst>
              <a:ext uri="{FF2B5EF4-FFF2-40B4-BE49-F238E27FC236}">
                <a16:creationId xmlns:a16="http://schemas.microsoft.com/office/drawing/2014/main" id="{68E3C608-9EEA-4F41-AD50-B8FBCB20A449}"/>
              </a:ext>
            </a:extLst>
          </p:cNvPr>
          <p:cNvSpPr txBox="1"/>
          <p:nvPr/>
        </p:nvSpPr>
        <p:spPr>
          <a:xfrm>
            <a:off x="8346410" y="6095938"/>
            <a:ext cx="34435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77"/>
              </a:rPr>
              <a:t>CIKM Tutorial, November 3</a:t>
            </a:r>
            <a:r>
              <a:rPr lang="en-US" sz="1600" b="1" baseline="30000" dirty="0">
                <a:solidFill>
                  <a:srgbClr val="00B0F0"/>
                </a:solidFill>
                <a:latin typeface="IBM Plex Sans" panose="020B0503050203000203" pitchFamily="34" charset="77"/>
              </a:rPr>
              <a:t>rd </a:t>
            </a:r>
            <a:r>
              <a:rPr lang="en-US" sz="1600" b="1" dirty="0">
                <a:solidFill>
                  <a:srgbClr val="00B0F0"/>
                </a:solidFill>
                <a:latin typeface="IBM Plex Sans" panose="020B0503050203000203" pitchFamily="34" charset="77"/>
              </a:rPr>
              <a:t>2019</a:t>
            </a:r>
          </a:p>
        </p:txBody>
      </p:sp>
    </p:spTree>
    <p:extLst>
      <p:ext uri="{BB962C8B-B14F-4D97-AF65-F5344CB8AC3E}">
        <p14:creationId xmlns:p14="http://schemas.microsoft.com/office/powerpoint/2010/main" val="3790466962"/>
      </p:ext>
    </p:extLst>
  </p:cSld>
  <p:clrMapOvr>
    <a:masterClrMapping/>
  </p:clrMapOvr>
  <p:transition spd="med" advTm="739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35935" y="266702"/>
            <a:ext cx="11145750" cy="506795"/>
          </a:xfrm>
        </p:spPr>
        <p:txBody>
          <a:bodyPr>
            <a:normAutofit/>
          </a:bodyPr>
          <a:lstStyle/>
          <a:p>
            <a:r>
              <a:rPr lang="en-US" sz="2800" dirty="0"/>
              <a:t>An ER Flow</a:t>
            </a:r>
          </a:p>
        </p:txBody>
      </p:sp>
      <p:sp>
        <p:nvSpPr>
          <p:cNvPr id="5" name="Slide Number Placeholder 4">
            <a:extLst>
              <a:ext uri="{FF2B5EF4-FFF2-40B4-BE49-F238E27FC236}">
                <a16:creationId xmlns:a16="http://schemas.microsoft.com/office/drawing/2014/main" id="{777D7060-9F3E-3945-B487-D2730100CE46}"/>
              </a:ext>
            </a:extLst>
          </p:cNvPr>
          <p:cNvSpPr>
            <a:spLocks noGrp="1"/>
          </p:cNvSpPr>
          <p:nvPr>
            <p:ph type="sldNum" sz="quarter" idx="2"/>
          </p:nvPr>
        </p:nvSpPr>
        <p:spPr/>
        <p:txBody>
          <a:bodyPr/>
          <a:lstStyle/>
          <a:p>
            <a:fld id="{86CB4B4D-7CA3-9044-876B-883B54F8677D}" type="slidenum">
              <a:rPr lang="en-US" smtClean="0"/>
              <a:t>10</a:t>
            </a:fld>
            <a:endParaRPr lang="en-US"/>
          </a:p>
        </p:txBody>
      </p:sp>
      <p:grpSp>
        <p:nvGrpSpPr>
          <p:cNvPr id="6" name="Group 5">
            <a:extLst>
              <a:ext uri="{FF2B5EF4-FFF2-40B4-BE49-F238E27FC236}">
                <a16:creationId xmlns:a16="http://schemas.microsoft.com/office/drawing/2014/main" id="{64BAF385-AEA8-5441-A11A-6E2514F7BD72}"/>
              </a:ext>
            </a:extLst>
          </p:cNvPr>
          <p:cNvGrpSpPr/>
          <p:nvPr/>
        </p:nvGrpSpPr>
        <p:grpSpPr>
          <a:xfrm>
            <a:off x="3730846" y="3145820"/>
            <a:ext cx="1228725" cy="614362"/>
            <a:chOff x="2467192" y="2422351"/>
            <a:chExt cx="1228725" cy="614362"/>
          </a:xfrm>
        </p:grpSpPr>
        <p:sp>
          <p:nvSpPr>
            <p:cNvPr id="7" name="Rounded Rectangle 6">
              <a:extLst>
                <a:ext uri="{FF2B5EF4-FFF2-40B4-BE49-F238E27FC236}">
                  <a16:creationId xmlns:a16="http://schemas.microsoft.com/office/drawing/2014/main" id="{56D551AF-4329-8546-914A-F520A23EB7D2}"/>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3EC65BB-F2CA-EB48-A941-2AC0F6A85B61}"/>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grpSp>
        <p:nvGrpSpPr>
          <p:cNvPr id="9" name="Group 8">
            <a:extLst>
              <a:ext uri="{FF2B5EF4-FFF2-40B4-BE49-F238E27FC236}">
                <a16:creationId xmlns:a16="http://schemas.microsoft.com/office/drawing/2014/main" id="{778DB05A-6316-CD45-9D34-92B360093AD6}"/>
              </a:ext>
            </a:extLst>
          </p:cNvPr>
          <p:cNvGrpSpPr/>
          <p:nvPr/>
        </p:nvGrpSpPr>
        <p:grpSpPr>
          <a:xfrm>
            <a:off x="4959571" y="3968578"/>
            <a:ext cx="1228725" cy="614362"/>
            <a:chOff x="3417197" y="3404432"/>
            <a:chExt cx="1228725" cy="614362"/>
          </a:xfrm>
        </p:grpSpPr>
        <p:sp>
          <p:nvSpPr>
            <p:cNvPr id="10" name="Rounded Rectangle 9">
              <a:extLst>
                <a:ext uri="{FF2B5EF4-FFF2-40B4-BE49-F238E27FC236}">
                  <a16:creationId xmlns:a16="http://schemas.microsoft.com/office/drawing/2014/main" id="{1F9E2BB4-7C3B-1E42-B8A8-ACFB819891AF}"/>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5126E55B-3234-8446-A031-6399EE6D2F18}"/>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15E7F208-2FF1-894E-B7BF-A9BB3010F873}"/>
              </a:ext>
            </a:extLst>
          </p:cNvPr>
          <p:cNvGrpSpPr/>
          <p:nvPr/>
        </p:nvGrpSpPr>
        <p:grpSpPr>
          <a:xfrm>
            <a:off x="6163998" y="4791336"/>
            <a:ext cx="1265343" cy="614362"/>
            <a:chOff x="7001866" y="3788814"/>
            <a:chExt cx="1265343" cy="614362"/>
          </a:xfrm>
        </p:grpSpPr>
        <p:sp>
          <p:nvSpPr>
            <p:cNvPr id="13" name="Rounded Rectangle 12">
              <a:extLst>
                <a:ext uri="{FF2B5EF4-FFF2-40B4-BE49-F238E27FC236}">
                  <a16:creationId xmlns:a16="http://schemas.microsoft.com/office/drawing/2014/main" id="{A2C91FC7-4C2C-F941-B9BC-E0E6DC11F2D1}"/>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A5720F8D-0670-CA40-ADF8-086792CEA32B}"/>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cxnSp>
        <p:nvCxnSpPr>
          <p:cNvPr id="21" name="Elbow Connector 20">
            <a:extLst>
              <a:ext uri="{FF2B5EF4-FFF2-40B4-BE49-F238E27FC236}">
                <a16:creationId xmlns:a16="http://schemas.microsoft.com/office/drawing/2014/main" id="{1FA74065-ABA2-A94E-BB5D-CA3394637BEE}"/>
              </a:ext>
            </a:extLst>
          </p:cNvPr>
          <p:cNvCxnSpPr>
            <a:cxnSpLocks/>
            <a:endCxn id="7"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Elbow Connector 21">
            <a:extLst>
              <a:ext uri="{FF2B5EF4-FFF2-40B4-BE49-F238E27FC236}">
                <a16:creationId xmlns:a16="http://schemas.microsoft.com/office/drawing/2014/main" id="{F40D8011-3AEC-AD4C-B06F-F86954FFE36B}"/>
              </a:ext>
            </a:extLst>
          </p:cNvPr>
          <p:cNvCxnSpPr>
            <a:cxnSpLocks/>
            <a:stCxn id="7" idx="2"/>
            <a:endCxn id="10"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Elbow Connector 22">
            <a:extLst>
              <a:ext uri="{FF2B5EF4-FFF2-40B4-BE49-F238E27FC236}">
                <a16:creationId xmlns:a16="http://schemas.microsoft.com/office/drawing/2014/main" id="{7DE0F924-6529-BB40-AAB5-AFBBCA0873FD}"/>
              </a:ext>
            </a:extLst>
          </p:cNvPr>
          <p:cNvCxnSpPr>
            <a:cxnSpLocks/>
            <a:stCxn id="10" idx="2"/>
            <a:endCxn id="14"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Elbow Connector 23">
            <a:extLst>
              <a:ext uri="{FF2B5EF4-FFF2-40B4-BE49-F238E27FC236}">
                <a16:creationId xmlns:a16="http://schemas.microsoft.com/office/drawing/2014/main" id="{C6BE9029-BC53-2D4E-8C66-C61E4D82B7CF}"/>
              </a:ext>
            </a:extLst>
          </p:cNvPr>
          <p:cNvCxnSpPr>
            <a:cxnSpLocks/>
            <a:stCxn id="13"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 name="Picture 1">
            <a:extLst>
              <a:ext uri="{FF2B5EF4-FFF2-40B4-BE49-F238E27FC236}">
                <a16:creationId xmlns:a16="http://schemas.microsoft.com/office/drawing/2014/main" id="{C24FFEA6-27CA-9742-A560-DE2BC04A4435}"/>
              </a:ext>
            </a:extLst>
          </p:cNvPr>
          <p:cNvPicPr>
            <a:picLocks noChangeAspect="1"/>
          </p:cNvPicPr>
          <p:nvPr/>
        </p:nvPicPr>
        <p:blipFill>
          <a:blip r:embed="rId2"/>
          <a:stretch>
            <a:fillRect/>
          </a:stretch>
        </p:blipFill>
        <p:spPr>
          <a:xfrm>
            <a:off x="6321566" y="254849"/>
            <a:ext cx="2023857" cy="2135672"/>
          </a:xfrm>
          <a:prstGeom prst="rect">
            <a:avLst/>
          </a:prstGeom>
        </p:spPr>
      </p:pic>
      <p:sp>
        <p:nvSpPr>
          <p:cNvPr id="4" name="TextBox 3">
            <a:extLst>
              <a:ext uri="{FF2B5EF4-FFF2-40B4-BE49-F238E27FC236}">
                <a16:creationId xmlns:a16="http://schemas.microsoft.com/office/drawing/2014/main" id="{A8B4A8DF-E0D7-1343-870E-D15B6E2AE571}"/>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Raw entities/records </a:t>
            </a:r>
          </a:p>
        </p:txBody>
      </p:sp>
      <p:sp>
        <p:nvSpPr>
          <p:cNvPr id="25" name="TextBox 24">
            <a:extLst>
              <a:ext uri="{FF2B5EF4-FFF2-40B4-BE49-F238E27FC236}">
                <a16:creationId xmlns:a16="http://schemas.microsoft.com/office/drawing/2014/main" id="{261E6570-E008-564A-B4CD-BCB984ED5432}"/>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Linked/fused entities </a:t>
            </a:r>
          </a:p>
        </p:txBody>
      </p:sp>
      <p:pic>
        <p:nvPicPr>
          <p:cNvPr id="28" name="Picture 27" descr="A screenshot of a cell phone&#10;&#10;Description automatically generated">
            <a:extLst>
              <a:ext uri="{FF2B5EF4-FFF2-40B4-BE49-F238E27FC236}">
                <a16:creationId xmlns:a16="http://schemas.microsoft.com/office/drawing/2014/main" id="{CDFBCD48-436B-E54E-A111-BE7EACACDCFE}"/>
              </a:ext>
            </a:extLst>
          </p:cNvPr>
          <p:cNvPicPr>
            <a:picLocks noChangeAspect="1"/>
          </p:cNvPicPr>
          <p:nvPr/>
        </p:nvPicPr>
        <p:blipFill>
          <a:blip r:embed="rId3"/>
          <a:stretch>
            <a:fillRect/>
          </a:stretch>
        </p:blipFill>
        <p:spPr>
          <a:xfrm>
            <a:off x="10053182" y="287119"/>
            <a:ext cx="2081337" cy="2063896"/>
          </a:xfrm>
          <a:prstGeom prst="rect">
            <a:avLst/>
          </a:prstGeom>
        </p:spPr>
      </p:pic>
      <p:cxnSp>
        <p:nvCxnSpPr>
          <p:cNvPr id="30" name="Straight Arrow Connector 29">
            <a:extLst>
              <a:ext uri="{FF2B5EF4-FFF2-40B4-BE49-F238E27FC236}">
                <a16:creationId xmlns:a16="http://schemas.microsoft.com/office/drawing/2014/main" id="{B0DFE5DB-5206-3F44-A171-0A6230967A67}"/>
              </a:ext>
            </a:extLst>
          </p:cNvPr>
          <p:cNvCxnSpPr>
            <a:cxnSpLocks/>
          </p:cNvCxnSpPr>
          <p:nvPr/>
        </p:nvCxnSpPr>
        <p:spPr>
          <a:xfrm>
            <a:off x="8382867" y="1875345"/>
            <a:ext cx="1488226"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58F55A2-FAA0-4D4E-A8F7-829800AFAA8C}"/>
              </a:ext>
            </a:extLst>
          </p:cNvPr>
          <p:cNvSpPr txBox="1"/>
          <p:nvPr/>
        </p:nvSpPr>
        <p:spPr>
          <a:xfrm>
            <a:off x="8372232" y="1121038"/>
            <a:ext cx="1498861"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300" b="0" i="0" u="none" strike="noStrike" cap="none" spc="0" normalizeH="0" baseline="0" dirty="0">
                <a:ln>
                  <a:noFill/>
                </a:ln>
                <a:solidFill>
                  <a:srgbClr val="000000"/>
                </a:solidFill>
                <a:effectLst/>
                <a:uFillTx/>
                <a:latin typeface="IBM Plex Sans" panose="020B0503050203000203" pitchFamily="34" charset="0"/>
                <a:sym typeface="Calibri"/>
              </a:rPr>
              <a:t>“Find IBM voices on Twitter that are experts on X”</a:t>
            </a:r>
          </a:p>
        </p:txBody>
      </p:sp>
      <p:pic>
        <p:nvPicPr>
          <p:cNvPr id="35" name="Picture 34" descr="A picture containing drawing&#10;&#10;Description automatically generated">
            <a:extLst>
              <a:ext uri="{FF2B5EF4-FFF2-40B4-BE49-F238E27FC236}">
                <a16:creationId xmlns:a16="http://schemas.microsoft.com/office/drawing/2014/main" id="{E6C9A85A-76EE-5F46-AFF8-358DBBD00526}"/>
              </a:ext>
            </a:extLst>
          </p:cNvPr>
          <p:cNvPicPr>
            <a:picLocks noChangeAspect="1"/>
          </p:cNvPicPr>
          <p:nvPr/>
        </p:nvPicPr>
        <p:blipFill>
          <a:blip r:embed="rId4"/>
          <a:stretch>
            <a:fillRect/>
          </a:stretch>
        </p:blipFill>
        <p:spPr>
          <a:xfrm>
            <a:off x="784467" y="868347"/>
            <a:ext cx="5175777" cy="1312933"/>
          </a:xfrm>
          <a:prstGeom prst="rect">
            <a:avLst/>
          </a:prstGeom>
        </p:spPr>
      </p:pic>
      <p:sp>
        <p:nvSpPr>
          <p:cNvPr id="36" name="TextBox 35">
            <a:extLst>
              <a:ext uri="{FF2B5EF4-FFF2-40B4-BE49-F238E27FC236}">
                <a16:creationId xmlns:a16="http://schemas.microsoft.com/office/drawing/2014/main" id="{DDAE6DF7-19E1-4A40-B5E7-3FA2A95CB04E}"/>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7" name="TextBox 36">
            <a:extLst>
              <a:ext uri="{FF2B5EF4-FFF2-40B4-BE49-F238E27FC236}">
                <a16:creationId xmlns:a16="http://schemas.microsoft.com/office/drawing/2014/main" id="{EC545A6D-EEC8-6649-8BB0-04A2B14AFFD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8" name="TextBox 37">
            <a:extLst>
              <a:ext uri="{FF2B5EF4-FFF2-40B4-BE49-F238E27FC236}">
                <a16:creationId xmlns:a16="http://schemas.microsoft.com/office/drawing/2014/main" id="{4FE19E91-63DE-9C4A-B309-32BB44C4BA6A}"/>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sp>
        <p:nvSpPr>
          <p:cNvPr id="39" name="TextBox 38">
            <a:extLst>
              <a:ext uri="{FF2B5EF4-FFF2-40B4-BE49-F238E27FC236}">
                <a16:creationId xmlns:a16="http://schemas.microsoft.com/office/drawing/2014/main" id="{31DFBCF9-5941-BD42-BB04-B4C5D5D148A7}"/>
              </a:ext>
            </a:extLst>
          </p:cNvPr>
          <p:cNvSpPr txBox="1"/>
          <p:nvPr/>
        </p:nvSpPr>
        <p:spPr>
          <a:xfrm>
            <a:off x="5439219" y="2764241"/>
            <a:ext cx="29649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FF0000"/>
                </a:solidFill>
                <a:effectLst/>
                <a:uFillTx/>
                <a:latin typeface="IBM Plex Sans" panose="020B0503050203000203" pitchFamily="34" charset="0"/>
                <a:sym typeface="Calibri"/>
              </a:rPr>
              <a:t>O(10</a:t>
            </a:r>
            <a:r>
              <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rPr>
              <a:t>14</a:t>
            </a:r>
            <a:r>
              <a:rPr kumimoji="0" lang="en-US" sz="1400" b="1" i="0" u="none" strike="noStrike" cap="none" spc="0" normalizeH="0" dirty="0">
                <a:ln>
                  <a:noFill/>
                </a:ln>
                <a:solidFill>
                  <a:srgbClr val="FF0000"/>
                </a:solidFill>
                <a:effectLst/>
                <a:uFillTx/>
                <a:latin typeface="IBM Plex Sans" panose="020B0503050203000203" pitchFamily="34" charset="0"/>
                <a:sym typeface="Calibri"/>
              </a:rPr>
              <a:t>) pairs in the cross-product!</a:t>
            </a:r>
            <a:endPar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endParaRPr>
          </a:p>
        </p:txBody>
      </p:sp>
      <p:sp>
        <p:nvSpPr>
          <p:cNvPr id="40" name="TextBox 39">
            <a:extLst>
              <a:ext uri="{FF2B5EF4-FFF2-40B4-BE49-F238E27FC236}">
                <a16:creationId xmlns:a16="http://schemas.microsoft.com/office/drawing/2014/main" id="{C84AC8B6-801C-6347-BEAA-3A7FDA34CEA1}"/>
              </a:ext>
            </a:extLst>
          </p:cNvPr>
          <p:cNvSpPr txBox="1"/>
          <p:nvPr/>
        </p:nvSpPr>
        <p:spPr>
          <a:xfrm>
            <a:off x="5439219" y="3045286"/>
            <a:ext cx="602344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Block into smaller parts, containing records that have a chance to match:  </a:t>
            </a: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2</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8</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 ,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7</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9</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a:t>
            </a:r>
          </a:p>
        </p:txBody>
      </p:sp>
      <p:sp>
        <p:nvSpPr>
          <p:cNvPr id="46" name="TextBox 45">
            <a:extLst>
              <a:ext uri="{FF2B5EF4-FFF2-40B4-BE49-F238E27FC236}">
                <a16:creationId xmlns:a16="http://schemas.microsoft.com/office/drawing/2014/main" id="{59926852-439A-CA47-9162-A096BED0AB0E}"/>
              </a:ext>
            </a:extLst>
          </p:cNvPr>
          <p:cNvSpPr txBox="1"/>
          <p:nvPr/>
        </p:nvSpPr>
        <p:spPr>
          <a:xfrm>
            <a:off x="6359659" y="3880501"/>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47" name="TextBox 46">
            <a:extLst>
              <a:ext uri="{FF2B5EF4-FFF2-40B4-BE49-F238E27FC236}">
                <a16:creationId xmlns:a16="http://schemas.microsoft.com/office/drawing/2014/main" id="{8422B6B1-0F0D-0F43-B03D-4A6CB6A2F0F8}"/>
              </a:ext>
            </a:extLst>
          </p:cNvPr>
          <p:cNvSpPr txBox="1"/>
          <p:nvPr/>
        </p:nvSpPr>
        <p:spPr>
          <a:xfrm>
            <a:off x="7044461" y="3880500"/>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49" name="Straight Connector 48">
            <a:extLst>
              <a:ext uri="{FF2B5EF4-FFF2-40B4-BE49-F238E27FC236}">
                <a16:creationId xmlns:a16="http://schemas.microsoft.com/office/drawing/2014/main" id="{6CF68268-8EDB-7F40-AEEB-5F939025192E}"/>
              </a:ext>
            </a:extLst>
          </p:cNvPr>
          <p:cNvCxnSpPr>
            <a:stCxn id="46" idx="3"/>
            <a:endCxn id="47" idx="1"/>
          </p:cNvCxnSpPr>
          <p:nvPr/>
        </p:nvCxnSpPr>
        <p:spPr>
          <a:xfrm flipV="1">
            <a:off x="6697250" y="4018999"/>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0" name="TextBox 49">
            <a:extLst>
              <a:ext uri="{FF2B5EF4-FFF2-40B4-BE49-F238E27FC236}">
                <a16:creationId xmlns:a16="http://schemas.microsoft.com/office/drawing/2014/main" id="{E74971A4-0FE0-8446-AD4C-194AD13F2D9D}"/>
              </a:ext>
            </a:extLst>
          </p:cNvPr>
          <p:cNvSpPr txBox="1"/>
          <p:nvPr/>
        </p:nvSpPr>
        <p:spPr>
          <a:xfrm>
            <a:off x="6380925" y="4277788"/>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2" name="Straight Connector 51">
            <a:extLst>
              <a:ext uri="{FF2B5EF4-FFF2-40B4-BE49-F238E27FC236}">
                <a16:creationId xmlns:a16="http://schemas.microsoft.com/office/drawing/2014/main" id="{A8B7DE1A-46FC-0440-98D8-DA8FA62419FA}"/>
              </a:ext>
            </a:extLst>
          </p:cNvPr>
          <p:cNvCxnSpPr>
            <a:cxnSpLocks/>
            <a:stCxn id="50" idx="3"/>
            <a:endCxn id="53" idx="1"/>
          </p:cNvCxnSpPr>
          <p:nvPr/>
        </p:nvCxnSpPr>
        <p:spPr>
          <a:xfrm flipV="1">
            <a:off x="6657602" y="4414758"/>
            <a:ext cx="393699" cy="1529"/>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F15A12E9-D65E-4C42-A44D-ADC4AE711826}"/>
              </a:ext>
            </a:extLst>
          </p:cNvPr>
          <p:cNvSpPr txBox="1"/>
          <p:nvPr/>
        </p:nvSpPr>
        <p:spPr>
          <a:xfrm>
            <a:off x="7051301" y="4276259"/>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5" name="Straight Arrow Connector 54">
            <a:extLst>
              <a:ext uri="{FF2B5EF4-FFF2-40B4-BE49-F238E27FC236}">
                <a16:creationId xmlns:a16="http://schemas.microsoft.com/office/drawing/2014/main" id="{0E0D316A-3AC6-6441-8A58-41C4E4E111D9}"/>
              </a:ext>
            </a:extLst>
          </p:cNvPr>
          <p:cNvCxnSpPr>
            <a:cxnSpLocks/>
          </p:cNvCxnSpPr>
          <p:nvPr/>
        </p:nvCxnSpPr>
        <p:spPr>
          <a:xfrm flipH="1">
            <a:off x="5059079" y="2976412"/>
            <a:ext cx="349123" cy="21481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AF448AFA-0A40-4640-91C5-92E63D887611}"/>
              </a:ext>
            </a:extLst>
          </p:cNvPr>
          <p:cNvSpPr txBox="1"/>
          <p:nvPr/>
        </p:nvSpPr>
        <p:spPr>
          <a:xfrm>
            <a:off x="7902535" y="477037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BC8329A6-95F1-5E48-BC01-98E95FDBC35A}"/>
              </a:ext>
            </a:extLst>
          </p:cNvPr>
          <p:cNvSpPr txBox="1"/>
          <p:nvPr/>
        </p:nvSpPr>
        <p:spPr>
          <a:xfrm>
            <a:off x="8587337" y="4770374"/>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0" name="Straight Connector 59">
            <a:extLst>
              <a:ext uri="{FF2B5EF4-FFF2-40B4-BE49-F238E27FC236}">
                <a16:creationId xmlns:a16="http://schemas.microsoft.com/office/drawing/2014/main" id="{C3B9AFD9-3EA2-DF4E-B016-EB94D255B37B}"/>
              </a:ext>
            </a:extLst>
          </p:cNvPr>
          <p:cNvCxnSpPr>
            <a:stCxn id="58" idx="3"/>
            <a:endCxn id="59" idx="1"/>
          </p:cNvCxnSpPr>
          <p:nvPr/>
        </p:nvCxnSpPr>
        <p:spPr>
          <a:xfrm flipV="1">
            <a:off x="8240126" y="4908873"/>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3E2B26F1-1AEC-4241-94B8-B01516B83583}"/>
              </a:ext>
            </a:extLst>
          </p:cNvPr>
          <p:cNvSpPr txBox="1"/>
          <p:nvPr/>
        </p:nvSpPr>
        <p:spPr>
          <a:xfrm>
            <a:off x="7923801" y="5167662"/>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2" name="Straight Connector 61">
            <a:extLst>
              <a:ext uri="{FF2B5EF4-FFF2-40B4-BE49-F238E27FC236}">
                <a16:creationId xmlns:a16="http://schemas.microsoft.com/office/drawing/2014/main" id="{6EE56C8B-4946-674B-8BFC-FABE21B0B4C1}"/>
              </a:ext>
            </a:extLst>
          </p:cNvPr>
          <p:cNvCxnSpPr>
            <a:cxnSpLocks/>
            <a:stCxn id="61" idx="3"/>
            <a:endCxn id="59" idx="1"/>
          </p:cNvCxnSpPr>
          <p:nvPr/>
        </p:nvCxnSpPr>
        <p:spPr>
          <a:xfrm flipV="1">
            <a:off x="8200478" y="4908873"/>
            <a:ext cx="386859" cy="397288"/>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34C79AD3-483E-DB40-94C2-F88C5423A95C}"/>
              </a:ext>
            </a:extLst>
          </p:cNvPr>
          <p:cNvSpPr/>
          <p:nvPr/>
        </p:nvSpPr>
        <p:spPr>
          <a:xfrm>
            <a:off x="7719241" y="4727842"/>
            <a:ext cx="1228725" cy="806670"/>
          </a:xfrm>
          <a:prstGeom prst="ellipse">
            <a:avLst/>
          </a:prstGeom>
          <a:noFill/>
          <a:ln w="9525"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TextBox 69">
            <a:extLst>
              <a:ext uri="{FF2B5EF4-FFF2-40B4-BE49-F238E27FC236}">
                <a16:creationId xmlns:a16="http://schemas.microsoft.com/office/drawing/2014/main" id="{932AC266-F0F4-1649-AD5C-F03FE3946A8B}"/>
              </a:ext>
            </a:extLst>
          </p:cNvPr>
          <p:cNvSpPr txBox="1"/>
          <p:nvPr/>
        </p:nvSpPr>
        <p:spPr>
          <a:xfrm>
            <a:off x="9152526" y="4781683"/>
            <a:ext cx="140812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Unified representation of an entity</a:t>
            </a:r>
          </a:p>
        </p:txBody>
      </p:sp>
      <p:sp>
        <p:nvSpPr>
          <p:cNvPr id="45" name="TextBox 44">
            <a:extLst>
              <a:ext uri="{FF2B5EF4-FFF2-40B4-BE49-F238E27FC236}">
                <a16:creationId xmlns:a16="http://schemas.microsoft.com/office/drawing/2014/main" id="{717AEB82-72BB-FD47-9D24-49AA1A93D0E0}"/>
              </a:ext>
            </a:extLst>
          </p:cNvPr>
          <p:cNvSpPr txBox="1"/>
          <p:nvPr/>
        </p:nvSpPr>
        <p:spPr>
          <a:xfrm>
            <a:off x="1857046" y="4079687"/>
            <a:ext cx="27415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based</a:t>
            </a:r>
            <a:r>
              <a:rPr kumimoji="0" lang="en-US" sz="1400" b="0" i="0" u="none" strike="noStrike" cap="none" spc="0" normalizeH="0" dirty="0">
                <a:ln>
                  <a:noFill/>
                </a:ln>
                <a:solidFill>
                  <a:srgbClr val="000000"/>
                </a:solidFill>
                <a:effectLst/>
                <a:uFillTx/>
                <a:latin typeface="IBM Plex Sans" panose="020B0503050203000203" pitchFamily="34" charset="0"/>
                <a:sym typeface="Calibri"/>
              </a:rPr>
              <a:t> on various similarities of the attributes</a:t>
            </a:r>
            <a:endPar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Tree>
    <p:extLst>
      <p:ext uri="{BB962C8B-B14F-4D97-AF65-F5344CB8AC3E}">
        <p14:creationId xmlns:p14="http://schemas.microsoft.com/office/powerpoint/2010/main" val="294103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500"/>
                                        <p:tgtEl>
                                          <p:spTgt spid="38"/>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dissolve">
                                      <p:cBhvr>
                                        <p:cTn id="48" dur="500"/>
                                        <p:tgtEl>
                                          <p:spTgt spid="4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dissolve">
                                      <p:cBhvr>
                                        <p:cTn id="56" dur="500"/>
                                        <p:tgtEl>
                                          <p:spTgt spid="5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dissolve">
                                      <p:cBhvr>
                                        <p:cTn id="59" dur="500"/>
                                        <p:tgtEl>
                                          <p:spTgt spid="4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dissolve">
                                      <p:cBhvr>
                                        <p:cTn id="65" dur="500"/>
                                        <p:tgtEl>
                                          <p:spTgt spid="4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dissolve">
                                      <p:cBhvr>
                                        <p:cTn id="68" dur="500"/>
                                        <p:tgtEl>
                                          <p:spTgt spid="50"/>
                                        </p:tgtEl>
                                      </p:cBhvr>
                                    </p:animEffect>
                                  </p:childTnLst>
                                </p:cTn>
                              </p:par>
                              <p:par>
                                <p:cTn id="69" presetID="9"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dissolve">
                                      <p:cBhvr>
                                        <p:cTn id="71" dur="500"/>
                                        <p:tgtEl>
                                          <p:spTgt spid="5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dissolve">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dissolve">
                                      <p:cBhvr>
                                        <p:cTn id="82" dur="500"/>
                                        <p:tgtEl>
                                          <p:spTgt spid="5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dissolve">
                                      <p:cBhvr>
                                        <p:cTn id="85" dur="500"/>
                                        <p:tgtEl>
                                          <p:spTgt spid="59"/>
                                        </p:tgtEl>
                                      </p:cBhvr>
                                    </p:animEffect>
                                  </p:childTnLst>
                                </p:cTn>
                              </p:par>
                              <p:par>
                                <p:cTn id="86" presetID="9"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dissolve">
                                      <p:cBhvr>
                                        <p:cTn id="88" dur="500"/>
                                        <p:tgtEl>
                                          <p:spTgt spid="6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dissolve">
                                      <p:cBhvr>
                                        <p:cTn id="91" dur="500"/>
                                        <p:tgtEl>
                                          <p:spTgt spid="61"/>
                                        </p:tgtEl>
                                      </p:cBhvr>
                                    </p:animEffect>
                                  </p:childTnLst>
                                </p:cTn>
                              </p:par>
                              <p:par>
                                <p:cTn id="92" presetID="9" presetClass="entr" presetSubtype="0" fill="hold"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dissolve">
                                      <p:cBhvr>
                                        <p:cTn id="94" dur="500"/>
                                        <p:tgtEl>
                                          <p:spTgt spid="6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dissolve">
                                      <p:cBhvr>
                                        <p:cTn id="97" dur="500"/>
                                        <p:tgtEl>
                                          <p:spTgt spid="6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dissolve">
                                      <p:cBhvr>
                                        <p:cTn id="10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36" grpId="0"/>
      <p:bldP spid="37" grpId="0"/>
      <p:bldP spid="38" grpId="0"/>
      <p:bldP spid="39" grpId="0"/>
      <p:bldP spid="40" grpId="0"/>
      <p:bldP spid="46" grpId="0"/>
      <p:bldP spid="47" grpId="0"/>
      <p:bldP spid="50" grpId="0"/>
      <p:bldP spid="53" grpId="0"/>
      <p:bldP spid="58" grpId="0"/>
      <p:bldP spid="59" grpId="0"/>
      <p:bldP spid="61" grpId="0"/>
      <p:bldP spid="65" grpId="0" animBg="1"/>
      <p:bldP spid="70" grpId="0"/>
      <p:bldP spid="4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456D2-94C8-784A-A130-322E9BF3352E}"/>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3" name="Title 2">
            <a:extLst>
              <a:ext uri="{FF2B5EF4-FFF2-40B4-BE49-F238E27FC236}">
                <a16:creationId xmlns:a16="http://schemas.microsoft.com/office/drawing/2014/main" id="{69936CFE-552A-DC47-9058-6796F9714851}"/>
              </a:ext>
            </a:extLst>
          </p:cNvPr>
          <p:cNvSpPr>
            <a:spLocks noGrp="1"/>
          </p:cNvSpPr>
          <p:nvPr>
            <p:ph type="title"/>
          </p:nvPr>
        </p:nvSpPr>
        <p:spPr/>
        <p:txBody>
          <a:bodyPr/>
          <a:lstStyle/>
          <a:p>
            <a:r>
              <a:rPr lang="en-US" dirty="0"/>
              <a:t>DL for ER Performance vs Labeled Data Size</a:t>
            </a:r>
          </a:p>
        </p:txBody>
      </p:sp>
      <p:pic>
        <p:nvPicPr>
          <p:cNvPr id="1026" name="Picture 2">
            <a:extLst>
              <a:ext uri="{FF2B5EF4-FFF2-40B4-BE49-F238E27FC236}">
                <a16:creationId xmlns:a16="http://schemas.microsoft.com/office/drawing/2014/main" id="{A38DC956-A37F-6B4D-897A-98A604432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658" y="1603742"/>
            <a:ext cx="7075865" cy="41793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FD40E0-653C-F741-9748-F1A4AA5FF4AD}"/>
              </a:ext>
            </a:extLst>
          </p:cNvPr>
          <p:cNvSpPr txBox="1"/>
          <p:nvPr/>
        </p:nvSpPr>
        <p:spPr>
          <a:xfrm>
            <a:off x="6899778" y="5039775"/>
            <a:ext cx="4946175" cy="1200327"/>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Many ER scenarios are </a:t>
            </a:r>
            <a:r>
              <a:rPr lang="en-US" dirty="0">
                <a:solidFill>
                  <a:srgbClr val="000000"/>
                </a:solidFill>
                <a:sym typeface="Calibri"/>
              </a:rPr>
              <a:t>labeled data scarce:</a:t>
            </a:r>
          </a:p>
          <a:p>
            <a:pPr hangingPunct="0"/>
            <a:r>
              <a:rPr lang="en-US" dirty="0">
                <a:solidFill>
                  <a:srgbClr val="000000"/>
                </a:solidFill>
                <a:sym typeface="Calibri"/>
              </a:rPr>
              <a:t> - expensive labeling effort (non-expert labeling is </a:t>
            </a:r>
          </a:p>
          <a:p>
            <a:pPr hangingPunct="0"/>
            <a:r>
              <a:rPr lang="en-US" dirty="0">
                <a:solidFill>
                  <a:srgbClr val="000000"/>
                </a:solidFill>
                <a:sym typeface="Calibri"/>
              </a:rPr>
              <a:t>   error-prone)</a:t>
            </a:r>
          </a:p>
          <a:p>
            <a:pPr marR="0" algn="l" defTabSz="914400" rtl="0" fontAlgn="auto" latinLnBrk="0" hangingPunct="0">
              <a:lnSpc>
                <a:spcPct val="100000"/>
              </a:lnSpc>
              <a:spcBef>
                <a:spcPts val="0"/>
              </a:spcBef>
              <a:spcAft>
                <a:spcPts val="0"/>
              </a:spcAft>
              <a:buClrTx/>
              <a:buSzTx/>
              <a:tabLst/>
            </a:pPr>
            <a:r>
              <a:rPr lang="en-US" dirty="0">
                <a:solidFill>
                  <a:srgbClr val="000000"/>
                </a:solidFill>
                <a:sym typeface="Calibri"/>
              </a:rPr>
              <a:t> - very hard to find positive examples ⇒ class skew</a:t>
            </a:r>
          </a:p>
        </p:txBody>
      </p:sp>
      <p:sp>
        <p:nvSpPr>
          <p:cNvPr id="8" name="TextBox 7">
            <a:extLst>
              <a:ext uri="{FF2B5EF4-FFF2-40B4-BE49-F238E27FC236}">
                <a16:creationId xmlns:a16="http://schemas.microsoft.com/office/drawing/2014/main" id="{9153E1A1-394E-454C-8B71-E748B8F536FB}"/>
              </a:ext>
            </a:extLst>
          </p:cNvPr>
          <p:cNvSpPr txBox="1"/>
          <p:nvPr/>
        </p:nvSpPr>
        <p:spPr>
          <a:xfrm>
            <a:off x="3858322" y="1340005"/>
            <a:ext cx="10920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DBLP-ACM</a:t>
            </a:r>
          </a:p>
        </p:txBody>
      </p:sp>
      <p:sp>
        <p:nvSpPr>
          <p:cNvPr id="9" name="Rounded Rectangular Callout 8">
            <a:extLst>
              <a:ext uri="{FF2B5EF4-FFF2-40B4-BE49-F238E27FC236}">
                <a16:creationId xmlns:a16="http://schemas.microsoft.com/office/drawing/2014/main" id="{580FD728-314E-924D-BFE2-4540918E2D24}"/>
              </a:ext>
            </a:extLst>
          </p:cNvPr>
          <p:cNvSpPr/>
          <p:nvPr/>
        </p:nvSpPr>
        <p:spPr>
          <a:xfrm>
            <a:off x="7278627" y="3144494"/>
            <a:ext cx="3195505" cy="1634488"/>
          </a:xfrm>
          <a:prstGeom prst="wedgeRoundRectCallout">
            <a:avLst>
              <a:gd name="adj1" fmla="val -108818"/>
              <a:gd name="adj2" fmla="val -52846"/>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70C0"/>
                </a:solidFill>
                <a:sym typeface="Calibri"/>
              </a:rPr>
              <a:t>Deep learning models </a:t>
            </a:r>
          </a:p>
          <a:p>
            <a:pPr hangingPunct="0"/>
            <a:r>
              <a:rPr lang="en-US" dirty="0">
                <a:solidFill>
                  <a:srgbClr val="0070C0"/>
                </a:solidFill>
                <a:sym typeface="Calibri"/>
              </a:rPr>
              <a:t>require </a:t>
            </a:r>
            <a:r>
              <a:rPr lang="en-US" b="1" u="sng" dirty="0">
                <a:solidFill>
                  <a:srgbClr val="0070C0"/>
                </a:solidFill>
                <a:sym typeface="Calibri"/>
              </a:rPr>
              <a:t>a lot of labeled examples </a:t>
            </a:r>
            <a:r>
              <a:rPr lang="en-US" dirty="0">
                <a:solidFill>
                  <a:srgbClr val="0070C0"/>
                </a:solidFill>
                <a:sym typeface="Calibri"/>
              </a:rPr>
              <a:t>to achieve comparable performance to non-DL methods</a:t>
            </a:r>
          </a:p>
        </p:txBody>
      </p:sp>
    </p:spTree>
    <p:extLst>
      <p:ext uri="{BB962C8B-B14F-4D97-AF65-F5344CB8AC3E}">
        <p14:creationId xmlns:p14="http://schemas.microsoft.com/office/powerpoint/2010/main" val="2238834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DF94F4-9B54-4144-B24A-A5909BC73101}"/>
              </a:ext>
            </a:extLst>
          </p:cNvPr>
          <p:cNvSpPr>
            <a:spLocks noGrp="1"/>
          </p:cNvSpPr>
          <p:nvPr>
            <p:ph type="sldNum" sz="quarter" idx="2"/>
          </p:nvPr>
        </p:nvSpPr>
        <p:spPr/>
        <p:txBody>
          <a:bodyPr/>
          <a:lstStyle/>
          <a:p>
            <a:fld id="{86CB4B4D-7CA3-9044-876B-883B54F8677D}" type="slidenum">
              <a:rPr lang="en-US" smtClean="0"/>
              <a:t>101</a:t>
            </a:fld>
            <a:endParaRPr lang="en-US"/>
          </a:p>
        </p:txBody>
      </p:sp>
      <p:sp>
        <p:nvSpPr>
          <p:cNvPr id="3" name="Title 2">
            <a:extLst>
              <a:ext uri="{FF2B5EF4-FFF2-40B4-BE49-F238E27FC236}">
                <a16:creationId xmlns:a16="http://schemas.microsoft.com/office/drawing/2014/main" id="{7C093039-903D-004F-895F-76ECEA4F612B}"/>
              </a:ext>
            </a:extLst>
          </p:cNvPr>
          <p:cNvSpPr>
            <a:spLocks noGrp="1"/>
          </p:cNvSpPr>
          <p:nvPr>
            <p:ph type="title"/>
          </p:nvPr>
        </p:nvSpPr>
        <p:spPr/>
        <p:txBody>
          <a:bodyPr/>
          <a:lstStyle/>
          <a:p>
            <a:r>
              <a:rPr lang="en-US" dirty="0"/>
              <a:t>Low-resource Deep ER </a:t>
            </a:r>
          </a:p>
        </p:txBody>
      </p:sp>
      <p:sp>
        <p:nvSpPr>
          <p:cNvPr id="4" name="Text Placeholder 3">
            <a:extLst>
              <a:ext uri="{FF2B5EF4-FFF2-40B4-BE49-F238E27FC236}">
                <a16:creationId xmlns:a16="http://schemas.microsoft.com/office/drawing/2014/main" id="{D612A43C-0A8D-A847-A33E-12A07179A6C0}"/>
              </a:ext>
            </a:extLst>
          </p:cNvPr>
          <p:cNvSpPr>
            <a:spLocks noGrp="1"/>
          </p:cNvSpPr>
          <p:nvPr>
            <p:ph type="body" idx="1"/>
          </p:nvPr>
        </p:nvSpPr>
        <p:spPr/>
        <p:txBody>
          <a:bodyPr>
            <a:normAutofit/>
          </a:bodyPr>
          <a:lstStyle/>
          <a:p>
            <a:r>
              <a:rPr lang="en-US" dirty="0">
                <a:solidFill>
                  <a:schemeClr val="tx1"/>
                </a:solidFill>
              </a:rPr>
              <a:t>Transfer learning</a:t>
            </a:r>
          </a:p>
          <a:p>
            <a:pPr lvl="1"/>
            <a:r>
              <a:rPr lang="en-US" dirty="0">
                <a:solidFill>
                  <a:schemeClr val="tx1"/>
                </a:solidFill>
              </a:rPr>
              <a:t>Basic idea: </a:t>
            </a:r>
          </a:p>
          <a:p>
            <a:pPr marL="1257155" lvl="2" indent="-342900">
              <a:buFont typeface="+mj-lt"/>
              <a:buAutoNum type="arabicPeriod"/>
            </a:pPr>
            <a:r>
              <a:rPr lang="en-US" sz="1800" dirty="0">
                <a:solidFill>
                  <a:schemeClr val="tx1"/>
                </a:solidFill>
              </a:rPr>
              <a:t>Learn a model from high-resource ER scenarios (with some regularizations e.g., dropout, etc.)</a:t>
            </a:r>
          </a:p>
          <a:p>
            <a:pPr marL="1257155" lvl="2" indent="-342900">
              <a:buFont typeface="+mj-lt"/>
              <a:buAutoNum type="arabicPeriod"/>
            </a:pPr>
            <a:r>
              <a:rPr lang="en-US" sz="1800" dirty="0">
                <a:solidFill>
                  <a:schemeClr val="tx1"/>
                </a:solidFill>
              </a:rPr>
              <a:t>Transfer and further fine-tune the model using available examples in low-resource setting</a:t>
            </a:r>
          </a:p>
          <a:p>
            <a:pPr marL="847272" lvl="1" indent="-342900"/>
            <a:r>
              <a:rPr lang="en-US" sz="2000" dirty="0">
                <a:solidFill>
                  <a:schemeClr val="tx1"/>
                </a:solidFill>
              </a:rPr>
              <a:t>Current works:</a:t>
            </a:r>
          </a:p>
          <a:p>
            <a:pPr marL="1257155" lvl="2" indent="-342900"/>
            <a:r>
              <a:rPr lang="en-US" i="1" dirty="0">
                <a:solidFill>
                  <a:schemeClr val="tx1"/>
                </a:solidFill>
              </a:rPr>
              <a:t>Reuse and Adaptation for Entity Resolution through Transfer Learning</a:t>
            </a:r>
            <a:br>
              <a:rPr lang="en-US" i="1" dirty="0">
                <a:solidFill>
                  <a:schemeClr val="tx1"/>
                </a:solidFill>
              </a:rPr>
            </a:br>
            <a:r>
              <a:rPr lang="en-US" i="1" dirty="0" err="1">
                <a:solidFill>
                  <a:schemeClr val="tx1"/>
                </a:solidFill>
              </a:rPr>
              <a:t>Thirumuruganathan</a:t>
            </a:r>
            <a:r>
              <a:rPr lang="en-US" i="1" dirty="0">
                <a:solidFill>
                  <a:schemeClr val="tx1"/>
                </a:solidFill>
              </a:rPr>
              <a:t> et al. </a:t>
            </a:r>
            <a:r>
              <a:rPr lang="en-US" i="1" dirty="0" err="1">
                <a:solidFill>
                  <a:schemeClr val="tx1"/>
                </a:solidFill>
              </a:rPr>
              <a:t>arXiv</a:t>
            </a:r>
            <a:r>
              <a:rPr lang="en-US" i="1" dirty="0">
                <a:solidFill>
                  <a:schemeClr val="tx1"/>
                </a:solidFill>
              </a:rPr>
              <a:t> 2018</a:t>
            </a:r>
          </a:p>
          <a:p>
            <a:pPr lvl="2"/>
            <a:r>
              <a:rPr lang="en-US" i="1" dirty="0">
                <a:solidFill>
                  <a:schemeClr val="tx1"/>
                </a:solidFill>
              </a:rPr>
              <a:t>Auto-EM: End-to-end Fuzzy Entity-Matching using Pre-trained Deep Models and Transfer Learning</a:t>
            </a:r>
            <a:br>
              <a:rPr lang="en-US" i="1" dirty="0">
                <a:solidFill>
                  <a:schemeClr val="tx1"/>
                </a:solidFill>
              </a:rPr>
            </a:br>
            <a:r>
              <a:rPr lang="en-US" i="1" dirty="0">
                <a:solidFill>
                  <a:schemeClr val="tx1"/>
                </a:solidFill>
              </a:rPr>
              <a:t>Zhao et al. WWW 2019</a:t>
            </a:r>
          </a:p>
          <a:p>
            <a:r>
              <a:rPr lang="en-US" dirty="0">
                <a:solidFill>
                  <a:schemeClr val="tx1"/>
                </a:solidFill>
              </a:rPr>
              <a:t>Transfer learning + Active learning</a:t>
            </a:r>
          </a:p>
          <a:p>
            <a:pPr lvl="1"/>
            <a:r>
              <a:rPr lang="en-US" dirty="0">
                <a:solidFill>
                  <a:schemeClr val="tx1"/>
                </a:solidFill>
              </a:rPr>
              <a:t>Basic idea:</a:t>
            </a:r>
          </a:p>
          <a:p>
            <a:pPr marL="1257155" lvl="2" indent="-342900">
              <a:buFont typeface="+mj-lt"/>
              <a:buAutoNum type="arabicPeriod"/>
            </a:pPr>
            <a:r>
              <a:rPr lang="en-US" sz="1800" dirty="0">
                <a:solidFill>
                  <a:schemeClr val="tx1"/>
                </a:solidFill>
              </a:rPr>
              <a:t>Learn a model from high-resource ER scenarios</a:t>
            </a:r>
          </a:p>
          <a:p>
            <a:pPr marL="1257155" lvl="2" indent="-342900">
              <a:buFont typeface="+mj-lt"/>
              <a:buAutoNum type="arabicPeriod"/>
            </a:pPr>
            <a:r>
              <a:rPr lang="en-US" sz="1800" dirty="0">
                <a:solidFill>
                  <a:schemeClr val="tx1"/>
                </a:solidFill>
              </a:rPr>
              <a:t>Use </a:t>
            </a:r>
            <a:r>
              <a:rPr lang="en-US" sz="1800" i="1" dirty="0">
                <a:solidFill>
                  <a:schemeClr val="tx1"/>
                </a:solidFill>
              </a:rPr>
              <a:t>active learning</a:t>
            </a:r>
            <a:r>
              <a:rPr lang="en-US" sz="1800" dirty="0">
                <a:solidFill>
                  <a:schemeClr val="tx1"/>
                </a:solidFill>
              </a:rPr>
              <a:t> to further fine-tune the model for low-resource setting</a:t>
            </a:r>
            <a:br>
              <a:rPr lang="en-US" sz="1800" dirty="0">
                <a:solidFill>
                  <a:schemeClr val="tx1"/>
                </a:solidFill>
              </a:rPr>
            </a:br>
            <a:r>
              <a:rPr lang="en-US" sz="1800" dirty="0">
                <a:solidFill>
                  <a:schemeClr val="tx1"/>
                </a:solidFill>
              </a:rPr>
              <a:t>[low-resource setting has zero or more available labeled examples]</a:t>
            </a:r>
          </a:p>
          <a:p>
            <a:pPr marL="847272" lvl="1" indent="-342900"/>
            <a:r>
              <a:rPr lang="en-US" sz="2000" dirty="0">
                <a:solidFill>
                  <a:schemeClr val="tx1"/>
                </a:solidFill>
              </a:rPr>
              <a:t>Current works:</a:t>
            </a:r>
          </a:p>
          <a:p>
            <a:pPr marL="1257155" lvl="2" indent="-342900"/>
            <a:r>
              <a:rPr lang="en-US" i="1" dirty="0">
                <a:solidFill>
                  <a:schemeClr val="tx1"/>
                </a:solidFill>
              </a:rPr>
              <a:t>Low-resource Deep Entity Resolution with Transfer and Active Learning</a:t>
            </a:r>
            <a:br>
              <a:rPr lang="en-US" i="1" dirty="0">
                <a:solidFill>
                  <a:schemeClr val="tx1"/>
                </a:solidFill>
              </a:rPr>
            </a:br>
            <a:r>
              <a:rPr lang="en-US" i="1" dirty="0">
                <a:solidFill>
                  <a:schemeClr val="tx1"/>
                </a:solidFill>
              </a:rPr>
              <a:t>Kasai et al. ACL 2019</a:t>
            </a:r>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353260651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graphicFrame>
        <p:nvGraphicFramePr>
          <p:cNvPr id="10" name="Table 9">
            <a:extLst>
              <a:ext uri="{FF2B5EF4-FFF2-40B4-BE49-F238E27FC236}">
                <a16:creationId xmlns:a16="http://schemas.microsoft.com/office/drawing/2014/main" id="{6009A53C-0C19-5D48-962A-04646986F4EA}"/>
              </a:ext>
            </a:extLst>
          </p:cNvPr>
          <p:cNvGraphicFramePr>
            <a:graphicFrameLocks noGrp="1"/>
          </p:cNvGraphicFramePr>
          <p:nvPr>
            <p:extLst>
              <p:ext uri="{D42A27DB-BD31-4B8C-83A1-F6EECF244321}">
                <p14:modId xmlns:p14="http://schemas.microsoft.com/office/powerpoint/2010/main" val="1185916498"/>
              </p:ext>
            </p:extLst>
          </p:nvPr>
        </p:nvGraphicFramePr>
        <p:xfrm>
          <a:off x="2055919" y="2281578"/>
          <a:ext cx="6626766" cy="4084320"/>
        </p:xfrm>
        <a:graphic>
          <a:graphicData uri="http://schemas.openxmlformats.org/drawingml/2006/table">
            <a:tbl>
              <a:tblPr firstRow="1" bandRow="1">
                <a:tableStyleId>{D7AC3CCA-C797-4891-BE02-D94E43425B78}</a:tableStyleId>
              </a:tblPr>
              <a:tblGrid>
                <a:gridCol w="2208922">
                  <a:extLst>
                    <a:ext uri="{9D8B030D-6E8A-4147-A177-3AD203B41FA5}">
                      <a16:colId xmlns:a16="http://schemas.microsoft.com/office/drawing/2014/main" val="3503112631"/>
                    </a:ext>
                  </a:extLst>
                </a:gridCol>
                <a:gridCol w="2208922">
                  <a:extLst>
                    <a:ext uri="{9D8B030D-6E8A-4147-A177-3AD203B41FA5}">
                      <a16:colId xmlns:a16="http://schemas.microsoft.com/office/drawing/2014/main" val="3406385672"/>
                    </a:ext>
                  </a:extLst>
                </a:gridCol>
                <a:gridCol w="2208922">
                  <a:extLst>
                    <a:ext uri="{9D8B030D-6E8A-4147-A177-3AD203B41FA5}">
                      <a16:colId xmlns:a16="http://schemas.microsoft.com/office/drawing/2014/main" val="1368902973"/>
                    </a:ext>
                  </a:extLst>
                </a:gridCol>
              </a:tblGrid>
              <a:tr h="370840">
                <a:tc>
                  <a:txBody>
                    <a:bodyPr/>
                    <a:lstStyle/>
                    <a:p>
                      <a:pPr marL="171450" indent="-171450" algn="l">
                        <a:buFont typeface="Arial" panose="020B0604020202020204" pitchFamily="34" charset="0"/>
                        <a:buChar char="•"/>
                      </a:pPr>
                      <a:r>
                        <a:rPr lang="en-US" sz="1600" b="1" dirty="0"/>
                        <a:t>Domain </a:t>
                      </a:r>
                      <a:r>
                        <a:rPr lang="en-US" sz="1600" b="1" dirty="0" err="1"/>
                        <a:t>adapation</a:t>
                      </a:r>
                      <a:endParaRPr lang="en-US" sz="1600" b="1" dirty="0"/>
                    </a:p>
                    <a:p>
                      <a:pPr marL="171450" indent="-171450" algn="l">
                        <a:buFont typeface="Arial" panose="020B0604020202020204" pitchFamily="34" charset="0"/>
                        <a:buChar char="•"/>
                      </a:pPr>
                      <a:endParaRPr lang="en-US" sz="1600" b="0" i="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600" b="0" i="1" dirty="0">
                          <a:latin typeface="Times New Roman" panose="02020603050405020304" pitchFamily="18" charset="0"/>
                          <a:cs typeface="Times New Roman" panose="02020603050405020304" pitchFamily="18" charset="0"/>
                        </a:rPr>
                        <a:t>∀x ∈ S</a:t>
                      </a:r>
                      <a:r>
                        <a:rPr lang="en-US" sz="1600" b="0" dirty="0"/>
                        <a:t>, find </a:t>
                      </a: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as:</a:t>
                      </a:r>
                      <a:br>
                        <a:rPr lang="en-US" sz="1600" b="0" dirty="0"/>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1 </a:t>
                      </a:r>
                      <a:r>
                        <a:rPr lang="en-US" sz="1600" b="0" i="1" dirty="0" err="1">
                          <a:latin typeface="Times New Roman" panose="02020603050405020304" pitchFamily="18" charset="0"/>
                          <a:cs typeface="Times New Roman" panose="02020603050405020304" pitchFamily="18" charset="0"/>
                        </a:rPr>
                        <a:t>iff</a:t>
                      </a:r>
                      <a:r>
                        <a:rPr lang="en-US" sz="1600" b="0" i="1" dirty="0">
                          <a:latin typeface="Times New Roman" panose="02020603050405020304" pitchFamily="18" charset="0"/>
                          <a:cs typeface="Times New Roman" panose="02020603050405020304" pitchFamily="18" charset="0"/>
                        </a:rPr>
                        <a:t> </a:t>
                      </a:r>
                      <a:r>
                        <a:rPr lang="en-US" sz="1600" b="0" i="0" dirty="0">
                          <a:latin typeface="Times New Roman" panose="02020603050405020304" pitchFamily="18" charset="0"/>
                          <a:cs typeface="Times New Roman" panose="02020603050405020304" pitchFamily="18" charset="0"/>
                        </a:rPr>
                        <a:t>∃</a:t>
                      </a:r>
                      <a:r>
                        <a:rPr lang="en-US" sz="1600" b="0" i="1" dirty="0">
                          <a:latin typeface="Times New Roman" panose="02020603050405020304" pitchFamily="18" charset="0"/>
                          <a:cs typeface="Times New Roman" panose="02020603050405020304" pitchFamily="18" charset="0"/>
                        </a:rPr>
                        <a:t>y ∈ T</a:t>
                      </a:r>
                      <a:r>
                        <a:rPr lang="en-US" sz="1600" b="0" i="1" baseline="-25000" dirty="0">
                          <a:latin typeface="Times New Roman" panose="02020603050405020304" pitchFamily="18" charset="0"/>
                          <a:cs typeface="Times New Roman" panose="02020603050405020304" pitchFamily="18" charset="0"/>
                        </a:rPr>
                        <a:t>, </a:t>
                      </a:r>
                      <a:r>
                        <a:rPr lang="en-US" sz="1600" b="0" i="1" dirty="0" err="1">
                          <a:latin typeface="Times New Roman" panose="02020603050405020304" pitchFamily="18" charset="0"/>
                          <a:cs typeface="Times New Roman" panose="02020603050405020304" pitchFamily="18" charset="0"/>
                        </a:rPr>
                        <a:t>x</a:t>
                      </a:r>
                      <a:r>
                        <a:rPr lang="en-US" sz="1600" b="0" dirty="0" err="1"/>
                        <a:t>≈</a:t>
                      </a:r>
                      <a:r>
                        <a:rPr lang="en-US" sz="1600" b="0" i="1" dirty="0" err="1">
                          <a:latin typeface="Times New Roman" panose="02020603050405020304" pitchFamily="18" charset="0"/>
                          <a:cs typeface="Times New Roman" panose="02020603050405020304" pitchFamily="18" charset="0"/>
                        </a:rPr>
                        <a:t>y</a:t>
                      </a:r>
                      <a:br>
                        <a:rPr lang="en-US" sz="1600" b="0" i="1" dirty="0">
                          <a:latin typeface="Times New Roman" panose="02020603050405020304" pitchFamily="18" charset="0"/>
                          <a:cs typeface="Times New Roman" panose="02020603050405020304" pitchFamily="18" charset="0"/>
                        </a:rPr>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0 otherwise</a:t>
                      </a:r>
                    </a:p>
                    <a:p>
                      <a:pPr marL="171450" indent="-171450" algn="l">
                        <a:buFont typeface="Arial" panose="020B0604020202020204" pitchFamily="34" charset="0"/>
                        <a:buChar char="•"/>
                      </a:pPr>
                      <a:r>
                        <a:rPr lang="en-US" sz="1600" b="0" dirty="0"/>
                        <a:t>Build a classifier over </a:t>
                      </a:r>
                      <a:r>
                        <a:rPr lang="en-US" sz="1600" b="0" i="1" dirty="0">
                          <a:latin typeface="Times New Roman" panose="02020603050405020304" pitchFamily="18" charset="0"/>
                          <a:cs typeface="Times New Roman" panose="02020603050405020304" pitchFamily="18" charset="0"/>
                        </a:rPr>
                        <a:t>S</a:t>
                      </a:r>
                      <a:r>
                        <a:rPr lang="en-US" sz="1600" b="0" dirty="0">
                          <a:latin typeface="Times New Roman" panose="02020603050405020304" pitchFamily="18" charset="0"/>
                          <a:cs typeface="Times New Roman" panose="02020603050405020304" pitchFamily="18" charset="0"/>
                        </a:rPr>
                        <a:t> </a:t>
                      </a:r>
                      <a:r>
                        <a:rPr lang="en-US" sz="1600" b="0" dirty="0"/>
                        <a:t>with weighted examples</a:t>
                      </a:r>
                      <a:endParaRPr lang="en-US" sz="1600" dirty="0"/>
                    </a:p>
                  </a:txBody>
                  <a:tcPr>
                    <a:solidFill>
                      <a:schemeClr val="accent2">
                        <a:lumMod val="40000"/>
                        <a:lumOff val="60000"/>
                      </a:schemeClr>
                    </a:solidFill>
                  </a:tcPr>
                </a:tc>
                <a:tc>
                  <a:txBody>
                    <a:bodyPr/>
                    <a:lstStyle/>
                    <a:p>
                      <a:pPr marL="171450" indent="-171450" algn="l">
                        <a:buFont typeface="Arial" panose="020B0604020202020204" pitchFamily="34" charset="0"/>
                        <a:buChar char="•"/>
                      </a:pPr>
                      <a:r>
                        <a:rPr lang="en-US" sz="1600" b="1" dirty="0"/>
                        <a:t>Feature augmentation</a:t>
                      </a:r>
                    </a:p>
                  </a:txBody>
                  <a:tcPr>
                    <a:solidFill>
                      <a:srgbClr val="FFC000"/>
                    </a:solidFill>
                  </a:tcPr>
                </a:tc>
                <a:tc>
                  <a:txBody>
                    <a:bodyPr/>
                    <a:lstStyle/>
                    <a:p>
                      <a:pPr marL="285750" indent="-285750" algn="l">
                        <a:buFont typeface="Arial" panose="020B0604020202020204" pitchFamily="34" charset="0"/>
                        <a:buChar char="•"/>
                      </a:pPr>
                      <a:r>
                        <a:rPr lang="en-US" sz="1600" dirty="0"/>
                        <a:t>Directly train on T </a:t>
                      </a:r>
                    </a:p>
                    <a:p>
                      <a:pPr marL="285750" indent="-285750" algn="l">
                        <a:buFont typeface="Arial" panose="020B0604020202020204" pitchFamily="34" charset="0"/>
                        <a:buChar char="•"/>
                      </a:pPr>
                      <a:r>
                        <a:rPr lang="en-US" sz="1600" dirty="0"/>
                        <a:t>Or Transfer model from S and train on T (for regularization)</a:t>
                      </a:r>
                    </a:p>
                  </a:txBody>
                  <a:tcPr>
                    <a:solidFill>
                      <a:srgbClr val="00B050"/>
                    </a:solidFill>
                  </a:tcPr>
                </a:tc>
                <a:extLst>
                  <a:ext uri="{0D108BD9-81ED-4DB2-BD59-A6C34878D82A}">
                    <a16:rowId xmlns:a16="http://schemas.microsoft.com/office/drawing/2014/main" val="2720904639"/>
                  </a:ext>
                </a:extLst>
              </a:tr>
              <a:tr h="370840">
                <a:tc>
                  <a:txBody>
                    <a:bodyPr/>
                    <a:lstStyle/>
                    <a:p>
                      <a:endParaRPr lang="en-US" dirty="0"/>
                    </a:p>
                  </a:txBody>
                  <a:tcPr>
                    <a:solidFill>
                      <a:schemeClr val="tx1"/>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n-lt"/>
                          <a:cs typeface="+mn-cs"/>
                          <a:sym typeface="Arial"/>
                        </a:rPr>
                        <a:t>Semi-supervised domain </a:t>
                      </a:r>
                      <a:r>
                        <a:rPr kumimoji="0" lang="en-US" sz="1600" b="1" i="0" u="none" strike="noStrike" kern="0" cap="none" spc="0" normalizeH="0" baseline="0" noProof="0" dirty="0" err="1">
                          <a:ln>
                            <a:noFill/>
                          </a:ln>
                          <a:solidFill>
                            <a:srgbClr val="000000"/>
                          </a:solidFill>
                          <a:effectLst/>
                          <a:uLnTx/>
                          <a:uFillTx/>
                          <a:latin typeface="+mn-lt"/>
                          <a:cs typeface="+mn-cs"/>
                          <a:sym typeface="Arial"/>
                        </a:rPr>
                        <a:t>adapation</a:t>
                      </a: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txBody>
                  <a:tcPr>
                    <a:solidFill>
                      <a:schemeClr val="accent2">
                        <a:lumMod val="40000"/>
                        <a:lumOff val="60000"/>
                      </a:schemeClr>
                    </a:solidFill>
                  </a:tcPr>
                </a:tc>
                <a:tc>
                  <a:txBody>
                    <a:bodyPr/>
                    <a:lstStyle/>
                    <a:p>
                      <a:endParaRPr lang="en-US" dirty="0"/>
                    </a:p>
                  </a:txBody>
                  <a:tcPr>
                    <a:solidFill>
                      <a:schemeClr val="tx1"/>
                    </a:solidFill>
                  </a:tcPr>
                </a:tc>
                <a:extLst>
                  <a:ext uri="{0D108BD9-81ED-4DB2-BD59-A6C34878D82A}">
                    <a16:rowId xmlns:a16="http://schemas.microsoft.com/office/drawing/2014/main" val="1301037043"/>
                  </a:ext>
                </a:extLst>
              </a:tr>
            </a:tbl>
          </a:graphicData>
        </a:graphic>
      </p:graphicFrame>
      <p:sp>
        <p:nvSpPr>
          <p:cNvPr id="11" name="TextBox 10">
            <a:extLst>
              <a:ext uri="{FF2B5EF4-FFF2-40B4-BE49-F238E27FC236}">
                <a16:creationId xmlns:a16="http://schemas.microsoft.com/office/drawing/2014/main" id="{887C806A-DBC9-7E4E-A404-BD533C45B522}"/>
              </a:ext>
            </a:extLst>
          </p:cNvPr>
          <p:cNvSpPr txBox="1"/>
          <p:nvPr/>
        </p:nvSpPr>
        <p:spPr>
          <a:xfrm>
            <a:off x="1061818" y="5253938"/>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2" name="TextBox 11">
            <a:extLst>
              <a:ext uri="{FF2B5EF4-FFF2-40B4-BE49-F238E27FC236}">
                <a16:creationId xmlns:a16="http://schemas.microsoft.com/office/drawing/2014/main" id="{90336763-7D7C-C64F-B48E-CEEA991C588F}"/>
              </a:ext>
            </a:extLst>
          </p:cNvPr>
          <p:cNvSpPr txBox="1"/>
          <p:nvPr/>
        </p:nvSpPr>
        <p:spPr>
          <a:xfrm>
            <a:off x="955475" y="3094033"/>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sp>
        <p:nvSpPr>
          <p:cNvPr id="13" name="TextBox 12">
            <a:extLst>
              <a:ext uri="{FF2B5EF4-FFF2-40B4-BE49-F238E27FC236}">
                <a16:creationId xmlns:a16="http://schemas.microsoft.com/office/drawing/2014/main" id="{C7C843BC-DFAE-0E4E-A967-D68AADCAE4C6}"/>
              </a:ext>
            </a:extLst>
          </p:cNvPr>
          <p:cNvSpPr txBox="1"/>
          <p:nvPr/>
        </p:nvSpPr>
        <p:spPr>
          <a:xfrm>
            <a:off x="2251227" y="1919625"/>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Nothing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r>
              <a:rPr lang="en-US" i="1" baseline="-25000" dirty="0">
                <a:solidFill>
                  <a:srgbClr val="000000"/>
                </a:solidFill>
                <a:latin typeface="Times New Roman" panose="02020603050405020304" pitchFamily="18" charset="0"/>
                <a:cs typeface="Times New Roman" panose="02020603050405020304" pitchFamily="18" charset="0"/>
                <a:sym typeface="Calibri"/>
              </a:rPr>
              <a:t>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𝜙</a:t>
            </a: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4" name="TextBox 13">
            <a:extLst>
              <a:ext uri="{FF2B5EF4-FFF2-40B4-BE49-F238E27FC236}">
                <a16:creationId xmlns:a16="http://schemas.microsoft.com/office/drawing/2014/main" id="{94CE634B-16A7-3F40-AD91-296B378D865E}"/>
              </a:ext>
            </a:extLst>
          </p:cNvPr>
          <p:cNvSpPr txBox="1"/>
          <p:nvPr/>
        </p:nvSpPr>
        <p:spPr>
          <a:xfrm>
            <a:off x="4891916" y="1906401"/>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5" name="TextBox 14">
            <a:extLst>
              <a:ext uri="{FF2B5EF4-FFF2-40B4-BE49-F238E27FC236}">
                <a16:creationId xmlns:a16="http://schemas.microsoft.com/office/drawing/2014/main" id="{185DB57C-C884-E644-8860-A38B19A7332B}"/>
              </a:ext>
            </a:extLst>
          </p:cNvPr>
          <p:cNvSpPr txBox="1"/>
          <p:nvPr/>
        </p:nvSpPr>
        <p:spPr>
          <a:xfrm>
            <a:off x="6875832" y="1895707"/>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grpSp>
        <p:nvGrpSpPr>
          <p:cNvPr id="29" name="Group 28">
            <a:extLst>
              <a:ext uri="{FF2B5EF4-FFF2-40B4-BE49-F238E27FC236}">
                <a16:creationId xmlns:a16="http://schemas.microsoft.com/office/drawing/2014/main" id="{99F6F907-5AEE-554D-8A66-12F7736DD48B}"/>
              </a:ext>
            </a:extLst>
          </p:cNvPr>
          <p:cNvGrpSpPr/>
          <p:nvPr/>
        </p:nvGrpSpPr>
        <p:grpSpPr>
          <a:xfrm>
            <a:off x="9017185" y="3148090"/>
            <a:ext cx="2462996" cy="1402367"/>
            <a:chOff x="8513551" y="4835906"/>
            <a:chExt cx="2462996" cy="1402367"/>
          </a:xfrm>
        </p:grpSpPr>
        <p:grpSp>
          <p:nvGrpSpPr>
            <p:cNvPr id="23" name="Group 22">
              <a:extLst>
                <a:ext uri="{FF2B5EF4-FFF2-40B4-BE49-F238E27FC236}">
                  <a16:creationId xmlns:a16="http://schemas.microsoft.com/office/drawing/2014/main" id="{28B93D0F-AAC4-3F45-8606-FF50D6A24C26}"/>
                </a:ext>
              </a:extLst>
            </p:cNvPr>
            <p:cNvGrpSpPr/>
            <p:nvPr/>
          </p:nvGrpSpPr>
          <p:grpSpPr>
            <a:xfrm>
              <a:off x="8733371" y="4850781"/>
              <a:ext cx="2243176" cy="1384235"/>
              <a:chOff x="7662854" y="4850781"/>
              <a:chExt cx="2243176" cy="1384235"/>
            </a:xfrm>
          </p:grpSpPr>
          <p:sp>
            <p:nvSpPr>
              <p:cNvPr id="20" name="TextBox 19">
                <a:extLst>
                  <a:ext uri="{FF2B5EF4-FFF2-40B4-BE49-F238E27FC236}">
                    <a16:creationId xmlns:a16="http://schemas.microsoft.com/office/drawing/2014/main" id="{51FDBF18-605E-924C-AD4B-95A9D792AA10}"/>
                  </a:ext>
                </a:extLst>
              </p:cNvPr>
              <p:cNvSpPr txBox="1"/>
              <p:nvPr/>
            </p:nvSpPr>
            <p:spPr>
              <a:xfrm>
                <a:off x="7662854" y="4850781"/>
                <a:ext cx="20588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Source labeled data</a:t>
                </a:r>
              </a:p>
            </p:txBody>
          </p:sp>
          <p:sp>
            <p:nvSpPr>
              <p:cNvPr id="21" name="TextBox 20">
                <a:extLst>
                  <a:ext uri="{FF2B5EF4-FFF2-40B4-BE49-F238E27FC236}">
                    <a16:creationId xmlns:a16="http://schemas.microsoft.com/office/drawing/2014/main" id="{24B49A7D-DF5B-C94B-8105-D96F9C136B0B}"/>
                  </a:ext>
                </a:extLst>
              </p:cNvPr>
              <p:cNvSpPr txBox="1"/>
              <p:nvPr/>
            </p:nvSpPr>
            <p:spPr>
              <a:xfrm>
                <a:off x="7662854" y="5368211"/>
                <a:ext cx="1999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labeled data</a:t>
                </a:r>
              </a:p>
            </p:txBody>
          </p:sp>
          <p:sp>
            <p:nvSpPr>
              <p:cNvPr id="22" name="TextBox 21">
                <a:extLst>
                  <a:ext uri="{FF2B5EF4-FFF2-40B4-BE49-F238E27FC236}">
                    <a16:creationId xmlns:a16="http://schemas.microsoft.com/office/drawing/2014/main" id="{5E4DA8E4-1937-F344-8A9B-5DE287E5B22A}"/>
                  </a:ext>
                </a:extLst>
              </p:cNvPr>
              <p:cNvSpPr txBox="1"/>
              <p:nvPr/>
            </p:nvSpPr>
            <p:spPr>
              <a:xfrm>
                <a:off x="7662854" y="5865686"/>
                <a:ext cx="22431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unlabeled data</a:t>
                </a:r>
              </a:p>
            </p:txBody>
          </p:sp>
        </p:grpSp>
        <p:sp>
          <p:nvSpPr>
            <p:cNvPr id="25" name="TextBox 24">
              <a:extLst>
                <a:ext uri="{FF2B5EF4-FFF2-40B4-BE49-F238E27FC236}">
                  <a16:creationId xmlns:a16="http://schemas.microsoft.com/office/drawing/2014/main" id="{6D4FD643-9C9B-0143-AC79-727476D28576}"/>
                </a:ext>
              </a:extLst>
            </p:cNvPr>
            <p:cNvSpPr txBox="1"/>
            <p:nvPr/>
          </p:nvSpPr>
          <p:spPr>
            <a:xfrm>
              <a:off x="8552552" y="4835906"/>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6" name="TextBox 25">
              <a:extLst>
                <a:ext uri="{FF2B5EF4-FFF2-40B4-BE49-F238E27FC236}">
                  <a16:creationId xmlns:a16="http://schemas.microsoft.com/office/drawing/2014/main" id="{2914679E-F066-1242-A8A4-901F4A56523E}"/>
                </a:ext>
              </a:extLst>
            </p:cNvPr>
            <p:cNvSpPr txBox="1"/>
            <p:nvPr/>
          </p:nvSpPr>
          <p:spPr>
            <a:xfrm>
              <a:off x="8532788" y="5351513"/>
              <a:ext cx="220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7" name="TextBox 26">
              <a:extLst>
                <a:ext uri="{FF2B5EF4-FFF2-40B4-BE49-F238E27FC236}">
                  <a16:creationId xmlns:a16="http://schemas.microsoft.com/office/drawing/2014/main" id="{25E5D823-86B3-9746-8339-757DB0F51E63}"/>
                </a:ext>
              </a:extLst>
            </p:cNvPr>
            <p:cNvSpPr txBox="1"/>
            <p:nvPr/>
          </p:nvSpPr>
          <p:spPr>
            <a:xfrm>
              <a:off x="8513551" y="5868943"/>
              <a:ext cx="2590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grpSp>
      <p:pic>
        <p:nvPicPr>
          <p:cNvPr id="30" name="Picture 29">
            <a:extLst>
              <a:ext uri="{FF2B5EF4-FFF2-40B4-BE49-F238E27FC236}">
                <a16:creationId xmlns:a16="http://schemas.microsoft.com/office/drawing/2014/main" id="{1C0B8F78-D2C8-BB42-A583-507B987064BE}"/>
              </a:ext>
            </a:extLst>
          </p:cNvPr>
          <p:cNvPicPr>
            <a:picLocks noChangeAspect="1"/>
          </p:cNvPicPr>
          <p:nvPr/>
        </p:nvPicPr>
        <p:blipFill>
          <a:blip r:embed="rId2"/>
          <a:stretch>
            <a:fillRect/>
          </a:stretch>
        </p:blipFill>
        <p:spPr>
          <a:xfrm>
            <a:off x="4404485" y="4911290"/>
            <a:ext cx="1773528" cy="616155"/>
          </a:xfrm>
          <a:prstGeom prst="rect">
            <a:avLst/>
          </a:prstGeom>
        </p:spPr>
      </p:pic>
      <p:pic>
        <p:nvPicPr>
          <p:cNvPr id="31" name="Picture 30">
            <a:extLst>
              <a:ext uri="{FF2B5EF4-FFF2-40B4-BE49-F238E27FC236}">
                <a16:creationId xmlns:a16="http://schemas.microsoft.com/office/drawing/2014/main" id="{E2046D63-48DF-2045-9DAE-36F62284996E}"/>
              </a:ext>
            </a:extLst>
          </p:cNvPr>
          <p:cNvPicPr>
            <a:picLocks noChangeAspect="1"/>
          </p:cNvPicPr>
          <p:nvPr/>
        </p:nvPicPr>
        <p:blipFill>
          <a:blip r:embed="rId3"/>
          <a:stretch>
            <a:fillRect/>
          </a:stretch>
        </p:blipFill>
        <p:spPr>
          <a:xfrm>
            <a:off x="4400599" y="5618856"/>
            <a:ext cx="1773528" cy="340116"/>
          </a:xfrm>
          <a:prstGeom prst="rect">
            <a:avLst/>
          </a:prstGeom>
        </p:spPr>
      </p:pic>
      <p:pic>
        <p:nvPicPr>
          <p:cNvPr id="32" name="Picture 31">
            <a:extLst>
              <a:ext uri="{FF2B5EF4-FFF2-40B4-BE49-F238E27FC236}">
                <a16:creationId xmlns:a16="http://schemas.microsoft.com/office/drawing/2014/main" id="{3B8F286D-4A24-0047-958A-75861395B2E9}"/>
              </a:ext>
            </a:extLst>
          </p:cNvPr>
          <p:cNvPicPr>
            <a:picLocks noChangeAspect="1"/>
          </p:cNvPicPr>
          <p:nvPr/>
        </p:nvPicPr>
        <p:blipFill>
          <a:blip r:embed="rId2"/>
          <a:stretch>
            <a:fillRect/>
          </a:stretch>
        </p:blipFill>
        <p:spPr>
          <a:xfrm>
            <a:off x="4482538" y="3064240"/>
            <a:ext cx="1773528" cy="616155"/>
          </a:xfrm>
          <a:prstGeom prst="rect">
            <a:avLst/>
          </a:prstGeom>
        </p:spPr>
      </p:pic>
      <p:sp>
        <p:nvSpPr>
          <p:cNvPr id="33" name="TextBox 32">
            <a:extLst>
              <a:ext uri="{FF2B5EF4-FFF2-40B4-BE49-F238E27FC236}">
                <a16:creationId xmlns:a16="http://schemas.microsoft.com/office/drawing/2014/main" id="{72789D19-873C-EB4E-AF78-BEE34340A175}"/>
              </a:ext>
            </a:extLst>
          </p:cNvPr>
          <p:cNvSpPr txBox="1"/>
          <p:nvPr/>
        </p:nvSpPr>
        <p:spPr>
          <a:xfrm rot="16200000">
            <a:off x="161285" y="3993204"/>
            <a:ext cx="731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Source</a:t>
            </a:r>
          </a:p>
        </p:txBody>
      </p:sp>
      <p:sp>
        <p:nvSpPr>
          <p:cNvPr id="34" name="TextBox 33">
            <a:extLst>
              <a:ext uri="{FF2B5EF4-FFF2-40B4-BE49-F238E27FC236}">
                <a16:creationId xmlns:a16="http://schemas.microsoft.com/office/drawing/2014/main" id="{8AF1D7EA-CE02-BA4D-8927-6BAAE8A538C9}"/>
              </a:ext>
            </a:extLst>
          </p:cNvPr>
          <p:cNvSpPr txBox="1"/>
          <p:nvPr/>
        </p:nvSpPr>
        <p:spPr>
          <a:xfrm>
            <a:off x="4946867" y="1480672"/>
            <a:ext cx="6820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Target</a:t>
            </a: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spTree>
    <p:extLst>
      <p:ext uri="{BB962C8B-B14F-4D97-AF65-F5344CB8AC3E}">
        <p14:creationId xmlns:p14="http://schemas.microsoft.com/office/powerpoint/2010/main" val="348204766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pic>
        <p:nvPicPr>
          <p:cNvPr id="5" name="Picture 4">
            <a:extLst>
              <a:ext uri="{FF2B5EF4-FFF2-40B4-BE49-F238E27FC236}">
                <a16:creationId xmlns:a16="http://schemas.microsoft.com/office/drawing/2014/main" id="{DCEE19F9-841A-EA47-8960-FF8E290B02A5}"/>
              </a:ext>
            </a:extLst>
          </p:cNvPr>
          <p:cNvPicPr>
            <a:picLocks noChangeAspect="1"/>
          </p:cNvPicPr>
          <p:nvPr/>
        </p:nvPicPr>
        <p:blipFill>
          <a:blip r:embed="rId2"/>
          <a:stretch>
            <a:fillRect/>
          </a:stretch>
        </p:blipFill>
        <p:spPr>
          <a:xfrm>
            <a:off x="410054" y="1880427"/>
            <a:ext cx="3515980" cy="2502729"/>
          </a:xfrm>
          <a:prstGeom prst="rect">
            <a:avLst/>
          </a:prstGeom>
        </p:spPr>
      </p:pic>
      <p:sp>
        <p:nvSpPr>
          <p:cNvPr id="6" name="TextBox 5">
            <a:extLst>
              <a:ext uri="{FF2B5EF4-FFF2-40B4-BE49-F238E27FC236}">
                <a16:creationId xmlns:a16="http://schemas.microsoft.com/office/drawing/2014/main" id="{4F8FED2F-D429-C04B-B393-60B9B6A7D04D}"/>
              </a:ext>
            </a:extLst>
          </p:cNvPr>
          <p:cNvSpPr txBox="1"/>
          <p:nvPr/>
        </p:nvSpPr>
        <p:spPr>
          <a:xfrm>
            <a:off x="1288287" y="4374798"/>
            <a:ext cx="2009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 Nothing)</a:t>
            </a:r>
          </a:p>
        </p:txBody>
      </p:sp>
      <p:pic>
        <p:nvPicPr>
          <p:cNvPr id="7" name="Picture 6">
            <a:extLst>
              <a:ext uri="{FF2B5EF4-FFF2-40B4-BE49-F238E27FC236}">
                <a16:creationId xmlns:a16="http://schemas.microsoft.com/office/drawing/2014/main" id="{06AC3F03-11C7-4141-A378-048C84C7A5D1}"/>
              </a:ext>
            </a:extLst>
          </p:cNvPr>
          <p:cNvPicPr>
            <a:picLocks noChangeAspect="1"/>
          </p:cNvPicPr>
          <p:nvPr/>
        </p:nvPicPr>
        <p:blipFill>
          <a:blip r:embed="rId3"/>
          <a:stretch>
            <a:fillRect/>
          </a:stretch>
        </p:blipFill>
        <p:spPr>
          <a:xfrm>
            <a:off x="4285786" y="1880427"/>
            <a:ext cx="3416289" cy="2373526"/>
          </a:xfrm>
          <a:prstGeom prst="rect">
            <a:avLst/>
          </a:prstGeom>
        </p:spPr>
      </p:pic>
      <p:sp>
        <p:nvSpPr>
          <p:cNvPr id="28" name="TextBox 27">
            <a:extLst>
              <a:ext uri="{FF2B5EF4-FFF2-40B4-BE49-F238E27FC236}">
                <a16:creationId xmlns:a16="http://schemas.microsoft.com/office/drawing/2014/main" id="{18CAD514-DC08-954C-9A9A-D2588E562A84}"/>
              </a:ext>
            </a:extLst>
          </p:cNvPr>
          <p:cNvSpPr txBox="1"/>
          <p:nvPr/>
        </p:nvSpPr>
        <p:spPr>
          <a:xfrm>
            <a:off x="5122314" y="4374798"/>
            <a:ext cx="17432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 Limited)</a:t>
            </a:r>
          </a:p>
        </p:txBody>
      </p:sp>
      <p:pic>
        <p:nvPicPr>
          <p:cNvPr id="8" name="Picture 7">
            <a:extLst>
              <a:ext uri="{FF2B5EF4-FFF2-40B4-BE49-F238E27FC236}">
                <a16:creationId xmlns:a16="http://schemas.microsoft.com/office/drawing/2014/main" id="{17AFC914-15F0-5740-94D6-536EA0B1D247}"/>
              </a:ext>
            </a:extLst>
          </p:cNvPr>
          <p:cNvPicPr>
            <a:picLocks noChangeAspect="1"/>
          </p:cNvPicPr>
          <p:nvPr/>
        </p:nvPicPr>
        <p:blipFill>
          <a:blip r:embed="rId4"/>
          <a:stretch>
            <a:fillRect/>
          </a:stretch>
        </p:blipFill>
        <p:spPr>
          <a:xfrm>
            <a:off x="8061827" y="1880427"/>
            <a:ext cx="3316850" cy="2373526"/>
          </a:xfrm>
          <a:prstGeom prst="rect">
            <a:avLst/>
          </a:prstGeom>
        </p:spPr>
      </p:pic>
      <p:sp>
        <p:nvSpPr>
          <p:cNvPr id="36" name="TextBox 35">
            <a:extLst>
              <a:ext uri="{FF2B5EF4-FFF2-40B4-BE49-F238E27FC236}">
                <a16:creationId xmlns:a16="http://schemas.microsoft.com/office/drawing/2014/main" id="{283AF7F1-256E-9D4E-8FBE-3010828CE90F}"/>
              </a:ext>
            </a:extLst>
          </p:cNvPr>
          <p:cNvSpPr txBox="1"/>
          <p:nvPr/>
        </p:nvSpPr>
        <p:spPr>
          <a:xfrm>
            <a:off x="8848636" y="4383156"/>
            <a:ext cx="19559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sym typeface="Calibri"/>
              </a:rPr>
              <a:t>(Adequate, </a:t>
            </a: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Tree>
    <p:extLst>
      <p:ext uri="{BB962C8B-B14F-4D97-AF65-F5344CB8AC3E}">
        <p14:creationId xmlns:p14="http://schemas.microsoft.com/office/powerpoint/2010/main" val="346171476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84CFF62-AA45-FD4D-9016-C733E386C811}"/>
              </a:ext>
            </a:extLst>
          </p:cNvPr>
          <p:cNvSpPr>
            <a:spLocks noGrp="1"/>
          </p:cNvSpPr>
          <p:nvPr>
            <p:ph type="body" idx="1"/>
          </p:nvPr>
        </p:nvSpPr>
        <p:spPr>
          <a:xfrm>
            <a:off x="598593" y="916746"/>
            <a:ext cx="10972166" cy="472515"/>
          </a:xfrm>
        </p:spPr>
        <p:txBody>
          <a:bodyPr>
            <a:normAutofit fontScale="85000" lnSpcReduction="10000"/>
          </a:bodyPr>
          <a:lstStyle/>
          <a:p>
            <a:pPr marL="0" indent="0">
              <a:buNone/>
            </a:pPr>
            <a:r>
              <a:rPr lang="en-US" u="sng" dirty="0">
                <a:solidFill>
                  <a:schemeClr val="tx1"/>
                </a:solidFill>
              </a:rPr>
              <a:t>Auto-EM: End-to-end Fuzzy Entity-Matching using Pre-trained Deep Models and Transfer Learning </a:t>
            </a:r>
            <a:endParaRPr lang="en-US" sz="2000" u="sng" dirty="0">
              <a:solidFill>
                <a:schemeClr val="tx1"/>
              </a:solidFill>
            </a:endParaRPr>
          </a:p>
          <a:p>
            <a:pPr marL="0" indent="0">
              <a:buNone/>
            </a:pPr>
            <a:endParaRPr lang="en-US" sz="2000" dirty="0">
              <a:solidFill>
                <a:schemeClr val="tx1"/>
              </a:solidFill>
            </a:endParaRPr>
          </a:p>
          <a:p>
            <a:pPr marL="0" indent="0">
              <a:buNone/>
            </a:pPr>
            <a:endParaRPr lang="en-US" sz="2000" u="sng" dirty="0">
              <a:solidFill>
                <a:schemeClr val="tx1"/>
              </a:solidFill>
            </a:endParaRPr>
          </a:p>
        </p:txBody>
      </p:sp>
      <p:sp>
        <p:nvSpPr>
          <p:cNvPr id="11" name="Rectangle 10">
            <a:extLst>
              <a:ext uri="{FF2B5EF4-FFF2-40B4-BE49-F238E27FC236}">
                <a16:creationId xmlns:a16="http://schemas.microsoft.com/office/drawing/2014/main" id="{D2F17060-D905-E948-A201-31A77603A985}"/>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
        <p:nvSpPr>
          <p:cNvPr id="18" name="TextBox 17">
            <a:extLst>
              <a:ext uri="{FF2B5EF4-FFF2-40B4-BE49-F238E27FC236}">
                <a16:creationId xmlns:a16="http://schemas.microsoft.com/office/drawing/2014/main" id="{77D14FFE-02F5-B54B-ABBF-AE074DC88024}"/>
              </a:ext>
            </a:extLst>
          </p:cNvPr>
          <p:cNvSpPr txBox="1"/>
          <p:nvPr/>
        </p:nvSpPr>
        <p:spPr>
          <a:xfrm>
            <a:off x="691376" y="1561171"/>
            <a:ext cx="22634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Microsoft Satori</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(or any Knowledge Graph)</a:t>
            </a:r>
          </a:p>
        </p:txBody>
      </p:sp>
      <p:cxnSp>
        <p:nvCxnSpPr>
          <p:cNvPr id="20" name="Straight Connector 19">
            <a:extLst>
              <a:ext uri="{FF2B5EF4-FFF2-40B4-BE49-F238E27FC236}">
                <a16:creationId xmlns:a16="http://schemas.microsoft.com/office/drawing/2014/main" id="{318D06CC-203D-E94A-9F18-61C19B16AEA0}"/>
              </a:ext>
            </a:extLst>
          </p:cNvPr>
          <p:cNvCxnSpPr/>
          <p:nvPr/>
        </p:nvCxnSpPr>
        <p:spPr>
          <a:xfrm>
            <a:off x="1070517" y="2301328"/>
            <a:ext cx="0" cy="377478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21215371-B1A0-084C-AC3E-5DF5E3B2FDE0}"/>
              </a:ext>
            </a:extLst>
          </p:cNvPr>
          <p:cNvSpPr/>
          <p:nvPr/>
        </p:nvSpPr>
        <p:spPr>
          <a:xfrm>
            <a:off x="1159727" y="2319728"/>
            <a:ext cx="8697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Person</a:t>
            </a:r>
          </a:p>
        </p:txBody>
      </p:sp>
      <p:sp>
        <p:nvSpPr>
          <p:cNvPr id="23" name="Rectangle 22">
            <a:extLst>
              <a:ext uri="{FF2B5EF4-FFF2-40B4-BE49-F238E27FC236}">
                <a16:creationId xmlns:a16="http://schemas.microsoft.com/office/drawing/2014/main" id="{659BAE9B-FD38-7341-BE81-8DA5864EB7A3}"/>
              </a:ext>
            </a:extLst>
          </p:cNvPr>
          <p:cNvSpPr/>
          <p:nvPr/>
        </p:nvSpPr>
        <p:spPr>
          <a:xfrm>
            <a:off x="1159727" y="336753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Organization</a:t>
            </a:r>
          </a:p>
        </p:txBody>
      </p:sp>
      <p:sp>
        <p:nvSpPr>
          <p:cNvPr id="24" name="Rectangle 23">
            <a:extLst>
              <a:ext uri="{FF2B5EF4-FFF2-40B4-BE49-F238E27FC236}">
                <a16:creationId xmlns:a16="http://schemas.microsoft.com/office/drawing/2014/main" id="{6A0D9324-87B1-E943-94D0-27017D2B2900}"/>
              </a:ext>
            </a:extLst>
          </p:cNvPr>
          <p:cNvSpPr/>
          <p:nvPr/>
        </p:nvSpPr>
        <p:spPr>
          <a:xfrm>
            <a:off x="1159727" y="450454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Book</a:t>
            </a:r>
          </a:p>
        </p:txBody>
      </p:sp>
      <p:cxnSp>
        <p:nvCxnSpPr>
          <p:cNvPr id="26" name="Straight Connector 25">
            <a:extLst>
              <a:ext uri="{FF2B5EF4-FFF2-40B4-BE49-F238E27FC236}">
                <a16:creationId xmlns:a16="http://schemas.microsoft.com/office/drawing/2014/main" id="{03FE7FDA-5509-EB46-9543-138A3CDF2491}"/>
              </a:ext>
            </a:extLst>
          </p:cNvPr>
          <p:cNvCxnSpPr>
            <a:stCxn id="22" idx="1"/>
          </p:cNvCxnSpPr>
          <p:nvPr/>
        </p:nvCxnSpPr>
        <p:spPr>
          <a:xfrm flipH="1">
            <a:off x="1070517" y="2504393"/>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A3EF9E3-2ECF-854E-9412-C1D2283232E4}"/>
              </a:ext>
            </a:extLst>
          </p:cNvPr>
          <p:cNvCxnSpPr>
            <a:cxnSpLocks/>
            <a:stCxn id="23" idx="1"/>
          </p:cNvCxnSpPr>
          <p:nvPr/>
        </p:nvCxnSpPr>
        <p:spPr>
          <a:xfrm flipH="1">
            <a:off x="1070517" y="3552195"/>
            <a:ext cx="89210" cy="280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B668608-0B40-B04A-AB8D-42DD73B96B54}"/>
              </a:ext>
            </a:extLst>
          </p:cNvPr>
          <p:cNvCxnSpPr>
            <a:cxnSpLocks/>
            <a:stCxn id="24" idx="1"/>
          </p:cNvCxnSpPr>
          <p:nvPr/>
        </p:nvCxnSpPr>
        <p:spPr>
          <a:xfrm flipH="1">
            <a:off x="1070517" y="4689205"/>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7FD59A1D-99CA-944E-8D79-1E24D77E14D6}"/>
              </a:ext>
            </a:extLst>
          </p:cNvPr>
          <p:cNvSpPr txBox="1"/>
          <p:nvPr/>
        </p:nvSpPr>
        <p:spPr>
          <a:xfrm rot="5400000">
            <a:off x="1720009" y="511216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TextBox 35">
            <a:extLst>
              <a:ext uri="{FF2B5EF4-FFF2-40B4-BE49-F238E27FC236}">
                <a16:creationId xmlns:a16="http://schemas.microsoft.com/office/drawing/2014/main" id="{4AE26C61-8FF2-5D43-A97A-8B97D4A83E9C}"/>
              </a:ext>
            </a:extLst>
          </p:cNvPr>
          <p:cNvSpPr txBox="1"/>
          <p:nvPr/>
        </p:nvSpPr>
        <p:spPr>
          <a:xfrm rot="16200000">
            <a:off x="4214" y="4004056"/>
            <a:ext cx="16018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40 head entities</a:t>
            </a:r>
          </a:p>
        </p:txBody>
      </p:sp>
      <p:sp>
        <p:nvSpPr>
          <p:cNvPr id="37" name="Rounded Rectangle 36">
            <a:extLst>
              <a:ext uri="{FF2B5EF4-FFF2-40B4-BE49-F238E27FC236}">
                <a16:creationId xmlns:a16="http://schemas.microsoft.com/office/drawing/2014/main" id="{0F9E102B-43EB-0448-B213-988D17BE8D3F}"/>
              </a:ext>
            </a:extLst>
          </p:cNvPr>
          <p:cNvSpPr/>
          <p:nvPr/>
        </p:nvSpPr>
        <p:spPr>
          <a:xfrm>
            <a:off x="3456003" y="2867147"/>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Type classifier</a:t>
            </a:r>
          </a:p>
        </p:txBody>
      </p:sp>
      <p:sp>
        <p:nvSpPr>
          <p:cNvPr id="38" name="Rounded Rectangle 37">
            <a:extLst>
              <a:ext uri="{FF2B5EF4-FFF2-40B4-BE49-F238E27FC236}">
                <a16:creationId xmlns:a16="http://schemas.microsoft.com/office/drawing/2014/main" id="{31BEF1B6-E1F2-C543-8C58-7D06B8322A8A}"/>
              </a:ext>
            </a:extLst>
          </p:cNvPr>
          <p:cNvSpPr/>
          <p:nvPr/>
        </p:nvSpPr>
        <p:spPr>
          <a:xfrm>
            <a:off x="3493977" y="3796332"/>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EM</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40" name="Straight Connector 39">
            <a:extLst>
              <a:ext uri="{FF2B5EF4-FFF2-40B4-BE49-F238E27FC236}">
                <a16:creationId xmlns:a16="http://schemas.microsoft.com/office/drawing/2014/main" id="{03065482-9E13-624C-943B-04CD2BB7BF1E}"/>
              </a:ext>
            </a:extLst>
          </p:cNvPr>
          <p:cNvCxnSpPr>
            <a:stCxn id="23" idx="3"/>
            <a:endCxn id="37" idx="1"/>
          </p:cNvCxnSpPr>
          <p:nvPr/>
        </p:nvCxnSpPr>
        <p:spPr>
          <a:xfrm flipV="1">
            <a:off x="2531321" y="3224691"/>
            <a:ext cx="924682" cy="32750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A3CBC959-7969-3241-A259-0938AB5FBB84}"/>
              </a:ext>
            </a:extLst>
          </p:cNvPr>
          <p:cNvCxnSpPr>
            <a:stCxn id="23" idx="3"/>
            <a:endCxn id="38" idx="1"/>
          </p:cNvCxnSpPr>
          <p:nvPr/>
        </p:nvCxnSpPr>
        <p:spPr>
          <a:xfrm>
            <a:off x="2531321" y="3552195"/>
            <a:ext cx="962656" cy="60168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3E6F4B0F-0AC4-CD43-A837-D3912BBB1FDB}"/>
              </a:ext>
            </a:extLst>
          </p:cNvPr>
          <p:cNvSpPr txBox="1"/>
          <p:nvPr/>
        </p:nvSpPr>
        <p:spPr>
          <a:xfrm>
            <a:off x="3342484" y="2301328"/>
            <a:ext cx="548438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a:t>
            </a:r>
            <a:r>
              <a:rPr kumimoji="0" lang="en-US" sz="1400" b="0" i="1" u="sng" strike="noStrike" cap="none" spc="0" normalizeH="0" baseline="0" dirty="0">
                <a:ln>
                  <a:noFill/>
                </a:ln>
                <a:solidFill>
                  <a:srgbClr val="000000"/>
                </a:solidFill>
                <a:effectLst/>
                <a:uFillTx/>
                <a:latin typeface="+mn-lt"/>
                <a:ea typeface="+mn-ea"/>
                <a:cs typeface="+mn-cs"/>
                <a:sym typeface="Calibri"/>
              </a:rPr>
              <a:t>organization</a:t>
            </a:r>
            <a:r>
              <a:rPr kumimoji="0" lang="en-US" sz="1400" b="0" i="1" u="none" strike="noStrike" cap="none" spc="0" normalizeH="0" baseline="0" dirty="0">
                <a:ln>
                  <a:noFill/>
                </a:ln>
                <a:solidFill>
                  <a:srgbClr val="000000"/>
                </a:solidFill>
                <a:effectLst/>
                <a:uFillTx/>
                <a:latin typeface="+mn-lt"/>
                <a:ea typeface="+mn-ea"/>
                <a:cs typeface="+mn-cs"/>
                <a:sym typeface="Calibri"/>
              </a:rPr>
              <a:t> </a:t>
            </a:r>
            <a:r>
              <a:rPr lang="en-US" sz="1400" dirty="0">
                <a:solidFill>
                  <a:srgbClr val="000000"/>
                </a:solidFill>
                <a:sym typeface="Calibri"/>
              </a:rPr>
              <a:t>entities</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entities for type ≠ </a:t>
            </a:r>
            <a:r>
              <a:rPr lang="en-US" sz="1400" i="1" u="sng" dirty="0">
                <a:solidFill>
                  <a:srgbClr val="000000"/>
                </a:solidFill>
                <a:sym typeface="Calibri"/>
              </a:rPr>
              <a:t>organization &amp; its correlation types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D67195CE-123C-414A-9CE7-125B75671D2A}"/>
              </a:ext>
            </a:extLst>
          </p:cNvPr>
          <p:cNvSpPr txBox="1"/>
          <p:nvPr/>
        </p:nvSpPr>
        <p:spPr>
          <a:xfrm>
            <a:off x="3456003" y="4689205"/>
            <a:ext cx="522290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(entity, synonym) pairs from </a:t>
            </a:r>
            <a:r>
              <a:rPr lang="en-US" sz="1400" i="1" u="sng" dirty="0">
                <a:solidFill>
                  <a:srgbClr val="000000"/>
                </a:solidFill>
                <a:sym typeface="Calibri"/>
              </a:rPr>
              <a:t>organization</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(entity, entity’) pairs where </a:t>
            </a:r>
            <a:br>
              <a:rPr lang="en-US" sz="1400" dirty="0">
                <a:solidFill>
                  <a:srgbClr val="000000"/>
                </a:solidFill>
                <a:sym typeface="Calibri"/>
              </a:rPr>
            </a:br>
            <a:r>
              <a:rPr lang="en-US" sz="1400" dirty="0">
                <a:solidFill>
                  <a:srgbClr val="000000"/>
                </a:solidFill>
                <a:sym typeface="Calibri"/>
              </a:rPr>
              <a:t>                                      entity’ is syntactically similar but of different type</a:t>
            </a:r>
            <a:br>
              <a:rPr lang="en-US" sz="1400" dirty="0">
                <a:solidFill>
                  <a:srgbClr val="000000"/>
                </a:solidFill>
                <a:sym typeface="Calibri"/>
              </a:rPr>
            </a:br>
            <a:r>
              <a:rPr lang="en-US" sz="1400" dirty="0">
                <a:solidFill>
                  <a:srgbClr val="000000"/>
                </a:solidFill>
                <a:sym typeface="Calibri"/>
              </a:rPr>
              <a:t>                                      e.g. (Paris, Paris Hilton)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5" name="TextBox 44">
            <a:extLst>
              <a:ext uri="{FF2B5EF4-FFF2-40B4-BE49-F238E27FC236}">
                <a16:creationId xmlns:a16="http://schemas.microsoft.com/office/drawing/2014/main" id="{7FD3A873-DD9C-3A45-8492-6B421008F715}"/>
              </a:ext>
            </a:extLst>
          </p:cNvPr>
          <p:cNvSpPr txBox="1"/>
          <p:nvPr/>
        </p:nvSpPr>
        <p:spPr>
          <a:xfrm>
            <a:off x="5096108" y="3059670"/>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
        <p:nvSpPr>
          <p:cNvPr id="46" name="TextBox 45">
            <a:extLst>
              <a:ext uri="{FF2B5EF4-FFF2-40B4-BE49-F238E27FC236}">
                <a16:creationId xmlns:a16="http://schemas.microsoft.com/office/drawing/2014/main" id="{E97A7BD5-2006-6F43-9556-3A3AF3BC3BD0}"/>
              </a:ext>
            </a:extLst>
          </p:cNvPr>
          <p:cNvSpPr txBox="1"/>
          <p:nvPr/>
        </p:nvSpPr>
        <p:spPr>
          <a:xfrm>
            <a:off x="5096108" y="4033455"/>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Tree>
    <p:extLst>
      <p:ext uri="{BB962C8B-B14F-4D97-AF65-F5344CB8AC3E}">
        <p14:creationId xmlns:p14="http://schemas.microsoft.com/office/powerpoint/2010/main" val="1432393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D11CD-972C-494A-B9BD-47A294B5A696}"/>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3" name="Title 2">
            <a:extLst>
              <a:ext uri="{FF2B5EF4-FFF2-40B4-BE49-F238E27FC236}">
                <a16:creationId xmlns:a16="http://schemas.microsoft.com/office/drawing/2014/main" id="{606AD75E-CC65-0340-BEE6-59AF3CDCA2F2}"/>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EDA11BE3-1E34-C94C-98D9-86978C2B90C0}"/>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dirty="0">
                <a:solidFill>
                  <a:schemeClr val="tx1"/>
                </a:solidFill>
              </a:rPr>
              <a:t>Auto-EM: End-to-end Fuzzy Entity-Matching using Pre-trained Deep Models and Transfer Learning </a:t>
            </a:r>
            <a:endParaRPr lang="en-US" sz="2000" u="sng" kern="0" dirty="0">
              <a:solidFill>
                <a:schemeClr val="tx1"/>
              </a:solidFill>
            </a:endParaRP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498863F2-58F9-8944-BBBB-EC8E5D2030D3}"/>
              </a:ext>
            </a:extLst>
          </p:cNvPr>
          <p:cNvPicPr>
            <a:picLocks noChangeAspect="1"/>
          </p:cNvPicPr>
          <p:nvPr/>
        </p:nvPicPr>
        <p:blipFill>
          <a:blip r:embed="rId2"/>
          <a:stretch>
            <a:fillRect/>
          </a:stretch>
        </p:blipFill>
        <p:spPr>
          <a:xfrm>
            <a:off x="507071" y="2130155"/>
            <a:ext cx="5065293" cy="3932509"/>
          </a:xfrm>
          <a:prstGeom prst="rect">
            <a:avLst/>
          </a:prstGeom>
        </p:spPr>
      </p:pic>
      <p:pic>
        <p:nvPicPr>
          <p:cNvPr id="7" name="Picture 6">
            <a:extLst>
              <a:ext uri="{FF2B5EF4-FFF2-40B4-BE49-F238E27FC236}">
                <a16:creationId xmlns:a16="http://schemas.microsoft.com/office/drawing/2014/main" id="{73B2319D-1C6E-E54C-B7DD-C9B148405CF6}"/>
              </a:ext>
            </a:extLst>
          </p:cNvPr>
          <p:cNvPicPr>
            <a:picLocks noChangeAspect="1"/>
          </p:cNvPicPr>
          <p:nvPr/>
        </p:nvPicPr>
        <p:blipFill>
          <a:blip r:embed="rId3"/>
          <a:stretch>
            <a:fillRect/>
          </a:stretch>
        </p:blipFill>
        <p:spPr>
          <a:xfrm>
            <a:off x="6619636" y="2207456"/>
            <a:ext cx="5065293" cy="3855208"/>
          </a:xfrm>
          <a:prstGeom prst="rect">
            <a:avLst/>
          </a:prstGeom>
        </p:spPr>
      </p:pic>
      <p:sp>
        <p:nvSpPr>
          <p:cNvPr id="8" name="TextBox 7">
            <a:extLst>
              <a:ext uri="{FF2B5EF4-FFF2-40B4-BE49-F238E27FC236}">
                <a16:creationId xmlns:a16="http://schemas.microsoft.com/office/drawing/2014/main" id="{F536B7DA-60E0-BE4D-B1A5-E5F974CF7258}"/>
              </a:ext>
            </a:extLst>
          </p:cNvPr>
          <p:cNvSpPr txBox="1"/>
          <p:nvPr/>
        </p:nvSpPr>
        <p:spPr>
          <a:xfrm>
            <a:off x="2286499" y="1760825"/>
            <a:ext cx="15064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Type Detection</a:t>
            </a:r>
          </a:p>
        </p:txBody>
      </p:sp>
      <p:sp>
        <p:nvSpPr>
          <p:cNvPr id="9" name="TextBox 8">
            <a:extLst>
              <a:ext uri="{FF2B5EF4-FFF2-40B4-BE49-F238E27FC236}">
                <a16:creationId xmlns:a16="http://schemas.microsoft.com/office/drawing/2014/main" id="{FC1B949A-5834-BC44-AE54-6EF8B987CD0B}"/>
              </a:ext>
            </a:extLst>
          </p:cNvPr>
          <p:cNvSpPr txBox="1"/>
          <p:nvPr/>
        </p:nvSpPr>
        <p:spPr>
          <a:xfrm>
            <a:off x="8700149" y="1760825"/>
            <a:ext cx="16241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Entity Matching </a:t>
            </a:r>
          </a:p>
        </p:txBody>
      </p:sp>
      <p:sp>
        <p:nvSpPr>
          <p:cNvPr id="10" name="Rectangle 9">
            <a:extLst>
              <a:ext uri="{FF2B5EF4-FFF2-40B4-BE49-F238E27FC236}">
                <a16:creationId xmlns:a16="http://schemas.microsoft.com/office/drawing/2014/main" id="{2B1A37FE-EB4A-C44F-9A28-97F42DAE5FA0}"/>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Tree>
    <p:extLst>
      <p:ext uri="{BB962C8B-B14F-4D97-AF65-F5344CB8AC3E}">
        <p14:creationId xmlns:p14="http://schemas.microsoft.com/office/powerpoint/2010/main" val="14205762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4956D-8889-104A-BB37-C4506C362AA8}"/>
              </a:ext>
            </a:extLst>
          </p:cNvPr>
          <p:cNvSpPr>
            <a:spLocks noGrp="1"/>
          </p:cNvSpPr>
          <p:nvPr>
            <p:ph type="sldNum" sz="quarter" idx="2"/>
          </p:nvPr>
        </p:nvSpPr>
        <p:spPr/>
        <p:txBody>
          <a:bodyPr/>
          <a:lstStyle/>
          <a:p>
            <a:fld id="{86CB4B4D-7CA3-9044-876B-883B54F8677D}" type="slidenum">
              <a:rPr lang="en-US" smtClean="0"/>
              <a:t>106</a:t>
            </a:fld>
            <a:endParaRPr lang="en-US" dirty="0"/>
          </a:p>
        </p:txBody>
      </p:sp>
      <p:sp>
        <p:nvSpPr>
          <p:cNvPr id="3" name="Title 2">
            <a:extLst>
              <a:ext uri="{FF2B5EF4-FFF2-40B4-BE49-F238E27FC236}">
                <a16:creationId xmlns:a16="http://schemas.microsoft.com/office/drawing/2014/main" id="{3E858254-44D1-6246-897A-7D0216882590}"/>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4E172DF-0289-974B-9B35-E1E0628167FD}"/>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a:solidFill>
                  <a:schemeClr val="tx1"/>
                </a:solidFill>
              </a:rPr>
              <a:t>Auto-EM: End-to-end Fuzzy Entity-Matching using Pre-trained Deep Models and Transfer Learning </a:t>
            </a:r>
            <a:endParaRPr lang="en-US" sz="2000" u="sng" kern="0">
              <a:solidFill>
                <a:schemeClr val="tx1"/>
              </a:solidFill>
            </a:endParaRPr>
          </a:p>
          <a:p>
            <a:pPr marL="0" indent="0">
              <a:buFont typeface="Arial"/>
              <a:buNone/>
            </a:pPr>
            <a:endParaRPr lang="en-US" sz="2000" kern="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C399A727-8F32-A348-973A-AC896D1945D1}"/>
              </a:ext>
            </a:extLst>
          </p:cNvPr>
          <p:cNvPicPr>
            <a:picLocks noChangeAspect="1"/>
          </p:cNvPicPr>
          <p:nvPr/>
        </p:nvPicPr>
        <p:blipFill>
          <a:blip r:embed="rId2"/>
          <a:stretch>
            <a:fillRect/>
          </a:stretch>
        </p:blipFill>
        <p:spPr>
          <a:xfrm>
            <a:off x="282077" y="2644171"/>
            <a:ext cx="6493174" cy="2195400"/>
          </a:xfrm>
          <a:prstGeom prst="rect">
            <a:avLst/>
          </a:prstGeom>
        </p:spPr>
      </p:pic>
      <p:cxnSp>
        <p:nvCxnSpPr>
          <p:cNvPr id="8" name="Straight Connector 7">
            <a:extLst>
              <a:ext uri="{FF2B5EF4-FFF2-40B4-BE49-F238E27FC236}">
                <a16:creationId xmlns:a16="http://schemas.microsoft.com/office/drawing/2014/main" id="{39B6BC0F-B4A2-9947-9B9E-66A127A959B9}"/>
              </a:ext>
            </a:extLst>
          </p:cNvPr>
          <p:cNvCxnSpPr>
            <a:cxnSpLocks/>
          </p:cNvCxnSpPr>
          <p:nvPr/>
        </p:nvCxnSpPr>
        <p:spPr>
          <a:xfrm flipH="1">
            <a:off x="3528664" y="4600666"/>
            <a:ext cx="310246" cy="31129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87CD8A61-23A4-DA40-9097-1A57B28358CE}"/>
              </a:ext>
            </a:extLst>
          </p:cNvPr>
          <p:cNvSpPr txBox="1"/>
          <p:nvPr/>
        </p:nvSpPr>
        <p:spPr>
          <a:xfrm>
            <a:off x="1896081" y="4874867"/>
            <a:ext cx="25450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Non-type specific attribute-level EM</a:t>
            </a:r>
          </a:p>
        </p:txBody>
      </p:sp>
      <p:sp>
        <p:nvSpPr>
          <p:cNvPr id="11" name="TextBox 10">
            <a:extLst>
              <a:ext uri="{FF2B5EF4-FFF2-40B4-BE49-F238E27FC236}">
                <a16:creationId xmlns:a16="http://schemas.microsoft.com/office/drawing/2014/main" id="{5908DCBF-EA1B-354C-99EB-3BACC55B3ED1}"/>
              </a:ext>
            </a:extLst>
          </p:cNvPr>
          <p:cNvSpPr txBox="1"/>
          <p:nvPr/>
        </p:nvSpPr>
        <p:spPr>
          <a:xfrm>
            <a:off x="1651835" y="3141035"/>
            <a:ext cx="98158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2" name="TextBox 11">
            <a:extLst>
              <a:ext uri="{FF2B5EF4-FFF2-40B4-BE49-F238E27FC236}">
                <a16:creationId xmlns:a16="http://schemas.microsoft.com/office/drawing/2014/main" id="{65C30907-B7E2-D242-B368-84EC36A0344E}"/>
              </a:ext>
            </a:extLst>
          </p:cNvPr>
          <p:cNvSpPr txBox="1"/>
          <p:nvPr/>
        </p:nvSpPr>
        <p:spPr>
          <a:xfrm>
            <a:off x="3838910" y="2305619"/>
            <a:ext cx="106901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4" name="TextBox 13">
            <a:extLst>
              <a:ext uri="{FF2B5EF4-FFF2-40B4-BE49-F238E27FC236}">
                <a16:creationId xmlns:a16="http://schemas.microsoft.com/office/drawing/2014/main" id="{B10DDAAC-ABAF-2945-B860-444E47F5D636}"/>
              </a:ext>
            </a:extLst>
          </p:cNvPr>
          <p:cNvSpPr txBox="1"/>
          <p:nvPr/>
        </p:nvSpPr>
        <p:spPr>
          <a:xfrm>
            <a:off x="5593275" y="2787093"/>
            <a:ext cx="106901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Zero or more labels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ectangle 12">
            <a:extLst>
              <a:ext uri="{FF2B5EF4-FFF2-40B4-BE49-F238E27FC236}">
                <a16:creationId xmlns:a16="http://schemas.microsoft.com/office/drawing/2014/main" id="{93EE1852-1C3A-A545-A1EA-7B1B2E4B33CD}"/>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pic>
        <p:nvPicPr>
          <p:cNvPr id="15" name="Picture 14">
            <a:extLst>
              <a:ext uri="{FF2B5EF4-FFF2-40B4-BE49-F238E27FC236}">
                <a16:creationId xmlns:a16="http://schemas.microsoft.com/office/drawing/2014/main" id="{8D52A941-52C9-434E-BEE7-FAB6132C3E9A}"/>
              </a:ext>
            </a:extLst>
          </p:cNvPr>
          <p:cNvPicPr>
            <a:picLocks noChangeAspect="1"/>
          </p:cNvPicPr>
          <p:nvPr/>
        </p:nvPicPr>
        <p:blipFill>
          <a:blip r:embed="rId3"/>
          <a:stretch>
            <a:fillRect/>
          </a:stretch>
        </p:blipFill>
        <p:spPr>
          <a:xfrm>
            <a:off x="7108408" y="2341786"/>
            <a:ext cx="4865075" cy="3655783"/>
          </a:xfrm>
          <a:prstGeom prst="rect">
            <a:avLst/>
          </a:prstGeom>
        </p:spPr>
      </p:pic>
    </p:spTree>
    <p:extLst>
      <p:ext uri="{BB962C8B-B14F-4D97-AF65-F5344CB8AC3E}">
        <p14:creationId xmlns:p14="http://schemas.microsoft.com/office/powerpoint/2010/main" val="120420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C19D3-6E0C-BB4B-ABA0-D7D1BDBB4191}"/>
              </a:ext>
            </a:extLst>
          </p:cNvPr>
          <p:cNvSpPr>
            <a:spLocks noGrp="1"/>
          </p:cNvSpPr>
          <p:nvPr>
            <p:ph type="title"/>
          </p:nvPr>
        </p:nvSpPr>
        <p:spPr>
          <a:xfrm>
            <a:off x="609519" y="266702"/>
            <a:ext cx="10972166" cy="571498"/>
          </a:xfrm>
        </p:spPr>
        <p:txBody>
          <a:bodyPr>
            <a:normAutofit/>
          </a:bodyPr>
          <a:lstStyle/>
          <a:p>
            <a:r>
              <a:rPr lang="en-US" dirty="0"/>
              <a:t>Low-resource ER: DTAL</a:t>
            </a:r>
          </a:p>
        </p:txBody>
      </p:sp>
      <p:sp>
        <p:nvSpPr>
          <p:cNvPr id="154" name="Rectangle 153">
            <a:extLst>
              <a:ext uri="{FF2B5EF4-FFF2-40B4-BE49-F238E27FC236}">
                <a16:creationId xmlns:a16="http://schemas.microsoft.com/office/drawing/2014/main" id="{F8049DB2-11D1-1B4E-9CA9-6B17CD95629F}"/>
              </a:ext>
            </a:extLst>
          </p:cNvPr>
          <p:cNvSpPr/>
          <p:nvPr/>
        </p:nvSpPr>
        <p:spPr>
          <a:xfrm>
            <a:off x="502672" y="1176251"/>
            <a:ext cx="9680134" cy="992901"/>
          </a:xfrm>
          <a:prstGeom prst="rect">
            <a:avLst/>
          </a:prstGeom>
        </p:spPr>
        <p:txBody>
          <a:bodyPr wrap="square">
            <a:spAutoFit/>
          </a:bodyPr>
          <a:lstStyle/>
          <a:p>
            <a:pPr>
              <a:lnSpc>
                <a:spcPts val="2400"/>
              </a:lnSpc>
            </a:pPr>
            <a:r>
              <a:rPr lang="en-US" b="1" kern="0" dirty="0"/>
              <a:t>Approach</a:t>
            </a:r>
            <a:endParaRPr lang="en-US" kern="0" dirty="0"/>
          </a:p>
          <a:p>
            <a:pPr marL="796853" lvl="1" indent="-342900">
              <a:lnSpc>
                <a:spcPts val="2400"/>
              </a:lnSpc>
              <a:buFont typeface="+mj-lt"/>
              <a:buAutoNum type="arabicPeriod"/>
            </a:pPr>
            <a:r>
              <a:rPr lang="en-US" sz="1600" b="1" kern="0" dirty="0">
                <a:solidFill>
                  <a:schemeClr val="bg2"/>
                </a:solidFill>
              </a:rPr>
              <a:t>Transfer learning</a:t>
            </a:r>
            <a:r>
              <a:rPr lang="en-US" sz="1600" kern="0" dirty="0">
                <a:solidFill>
                  <a:schemeClr val="bg2"/>
                </a:solidFill>
              </a:rPr>
              <a:t>: Leveraging transferrable models from </a:t>
            </a:r>
            <a:r>
              <a:rPr lang="en-US" sz="1600" kern="0" dirty="0">
                <a:solidFill>
                  <a:srgbClr val="00B0F0"/>
                </a:solidFill>
              </a:rPr>
              <a:t>high-resource</a:t>
            </a:r>
            <a:r>
              <a:rPr lang="en-US" sz="1600" kern="0" dirty="0">
                <a:solidFill>
                  <a:schemeClr val="bg2"/>
                </a:solidFill>
              </a:rPr>
              <a:t> to </a:t>
            </a:r>
            <a:r>
              <a:rPr lang="en-US" sz="1600" kern="0" dirty="0">
                <a:solidFill>
                  <a:srgbClr val="00B0F0"/>
                </a:solidFill>
              </a:rPr>
              <a:t>low-resource</a:t>
            </a:r>
            <a:r>
              <a:rPr lang="en-US" sz="1600" kern="0" dirty="0">
                <a:solidFill>
                  <a:schemeClr val="bg2"/>
                </a:solidFill>
              </a:rPr>
              <a:t> labeled datasets</a:t>
            </a:r>
          </a:p>
          <a:p>
            <a:pPr marL="796853" lvl="1" indent="-342900">
              <a:lnSpc>
                <a:spcPts val="2400"/>
              </a:lnSpc>
              <a:buFont typeface="+mj-lt"/>
              <a:buAutoNum type="arabicPeriod"/>
            </a:pPr>
            <a:r>
              <a:rPr lang="en-US" sz="1600" b="1" kern="0" dirty="0">
                <a:solidFill>
                  <a:schemeClr val="bg2"/>
                </a:solidFill>
              </a:rPr>
              <a:t>Active learning</a:t>
            </a:r>
            <a:r>
              <a:rPr lang="en-US" sz="1600" kern="0" dirty="0">
                <a:solidFill>
                  <a:schemeClr val="bg2"/>
                </a:solidFill>
              </a:rPr>
              <a:t>: To further fine-tune transferred models</a:t>
            </a:r>
          </a:p>
        </p:txBody>
      </p:sp>
      <p:grpSp>
        <p:nvGrpSpPr>
          <p:cNvPr id="12" name="Group 11">
            <a:extLst>
              <a:ext uri="{FF2B5EF4-FFF2-40B4-BE49-F238E27FC236}">
                <a16:creationId xmlns:a16="http://schemas.microsoft.com/office/drawing/2014/main" id="{7277F8BF-1917-3A41-BFEE-5A3C3C0A03FC}"/>
              </a:ext>
            </a:extLst>
          </p:cNvPr>
          <p:cNvGrpSpPr/>
          <p:nvPr/>
        </p:nvGrpSpPr>
        <p:grpSpPr>
          <a:xfrm>
            <a:off x="736197" y="4008110"/>
            <a:ext cx="4693100" cy="1706112"/>
            <a:chOff x="755531" y="3850013"/>
            <a:chExt cx="4693100" cy="1706112"/>
          </a:xfrm>
        </p:grpSpPr>
        <p:sp>
          <p:nvSpPr>
            <p:cNvPr id="10" name="TextBox 9">
              <a:extLst>
                <a:ext uri="{FF2B5EF4-FFF2-40B4-BE49-F238E27FC236}">
                  <a16:creationId xmlns:a16="http://schemas.microsoft.com/office/drawing/2014/main" id="{7363C667-7E86-B74D-BE47-3B12263F4357}"/>
                </a:ext>
              </a:extLst>
            </p:cNvPr>
            <p:cNvSpPr txBox="1"/>
            <p:nvPr/>
          </p:nvSpPr>
          <p:spPr>
            <a:xfrm>
              <a:off x="1095243" y="3850013"/>
              <a:ext cx="73853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Target</a:t>
              </a:r>
            </a:p>
          </p:txBody>
        </p:sp>
        <p:grpSp>
          <p:nvGrpSpPr>
            <p:cNvPr id="11" name="Group 10">
              <a:extLst>
                <a:ext uri="{FF2B5EF4-FFF2-40B4-BE49-F238E27FC236}">
                  <a16:creationId xmlns:a16="http://schemas.microsoft.com/office/drawing/2014/main" id="{C93461E0-856D-C247-81F5-D2E9AF188ED3}"/>
                </a:ext>
              </a:extLst>
            </p:cNvPr>
            <p:cNvGrpSpPr/>
            <p:nvPr/>
          </p:nvGrpSpPr>
          <p:grpSpPr>
            <a:xfrm>
              <a:off x="755531" y="4307380"/>
              <a:ext cx="4693100" cy="1248745"/>
              <a:chOff x="755531" y="4067888"/>
              <a:chExt cx="4693100" cy="1248745"/>
            </a:xfrm>
          </p:grpSpPr>
          <p:grpSp>
            <p:nvGrpSpPr>
              <p:cNvPr id="166" name="Group 165">
                <a:extLst>
                  <a:ext uri="{FF2B5EF4-FFF2-40B4-BE49-F238E27FC236}">
                    <a16:creationId xmlns:a16="http://schemas.microsoft.com/office/drawing/2014/main" id="{97DBA22E-90EC-5143-A3FB-EC7FA2871C7D}"/>
                  </a:ext>
                </a:extLst>
              </p:cNvPr>
              <p:cNvGrpSpPr/>
              <p:nvPr/>
            </p:nvGrpSpPr>
            <p:grpSpPr>
              <a:xfrm>
                <a:off x="755531" y="4067888"/>
                <a:ext cx="4212743" cy="1248745"/>
                <a:chOff x="805101" y="1830758"/>
                <a:chExt cx="4212743" cy="1248745"/>
              </a:xfrm>
            </p:grpSpPr>
            <p:pic>
              <p:nvPicPr>
                <p:cNvPr id="80" name="Picture 79">
                  <a:extLst>
                    <a:ext uri="{FF2B5EF4-FFF2-40B4-BE49-F238E27FC236}">
                      <a16:creationId xmlns:a16="http://schemas.microsoft.com/office/drawing/2014/main" id="{5ED830BE-E836-FE4A-AE70-C197010D58F4}"/>
                    </a:ext>
                  </a:extLst>
                </p:cNvPr>
                <p:cNvPicPr>
                  <a:picLocks noChangeAspect="1"/>
                </p:cNvPicPr>
                <p:nvPr/>
              </p:nvPicPr>
              <p:blipFill>
                <a:blip r:embed="rId2"/>
                <a:stretch>
                  <a:fillRect/>
                </a:stretch>
              </p:blipFill>
              <p:spPr>
                <a:xfrm>
                  <a:off x="832803" y="1830758"/>
                  <a:ext cx="1401143" cy="505844"/>
                </a:xfrm>
                <a:prstGeom prst="rect">
                  <a:avLst/>
                </a:prstGeom>
              </p:spPr>
            </p:pic>
            <p:pic>
              <p:nvPicPr>
                <p:cNvPr id="81" name="Picture 80">
                  <a:extLst>
                    <a:ext uri="{FF2B5EF4-FFF2-40B4-BE49-F238E27FC236}">
                      <a16:creationId xmlns:a16="http://schemas.microsoft.com/office/drawing/2014/main" id="{4465E8C3-93E5-7647-B752-51B32ABD95E6}"/>
                    </a:ext>
                  </a:extLst>
                </p:cNvPr>
                <p:cNvPicPr>
                  <a:picLocks noChangeAspect="1"/>
                </p:cNvPicPr>
                <p:nvPr/>
              </p:nvPicPr>
              <p:blipFill>
                <a:blip r:embed="rId3"/>
                <a:stretch>
                  <a:fillRect/>
                </a:stretch>
              </p:blipFill>
              <p:spPr>
                <a:xfrm>
                  <a:off x="1414380" y="2313453"/>
                  <a:ext cx="937932" cy="464323"/>
                </a:xfrm>
                <a:prstGeom prst="rect">
                  <a:avLst/>
                </a:prstGeom>
              </p:spPr>
            </p:pic>
            <p:sp>
              <p:nvSpPr>
                <p:cNvPr id="82" name="TextBox 81">
                  <a:extLst>
                    <a:ext uri="{FF2B5EF4-FFF2-40B4-BE49-F238E27FC236}">
                      <a16:creationId xmlns:a16="http://schemas.microsoft.com/office/drawing/2014/main" id="{D4F7590C-E481-1645-BBEE-49A5961FE358}"/>
                    </a:ext>
                  </a:extLst>
                </p:cNvPr>
                <p:cNvSpPr txBox="1"/>
                <p:nvPr/>
              </p:nvSpPr>
              <p:spPr>
                <a:xfrm>
                  <a:off x="994007" y="2369499"/>
                  <a:ext cx="445507" cy="369332"/>
                </a:xfrm>
                <a:prstGeom prst="rect">
                  <a:avLst/>
                </a:prstGeom>
                <a:noFill/>
              </p:spPr>
              <p:txBody>
                <a:bodyPr wrap="none" rtlCol="0">
                  <a:spAutoFit/>
                </a:bodyPr>
                <a:lstStyle/>
                <a:p>
                  <a:r>
                    <a:rPr lang="en-US" b="1" dirty="0"/>
                    <a:t>vs.</a:t>
                  </a:r>
                </a:p>
              </p:txBody>
            </p:sp>
            <p:sp>
              <p:nvSpPr>
                <p:cNvPr id="111" name="Rounded Rectangle 110">
                  <a:extLst>
                    <a:ext uri="{FF2B5EF4-FFF2-40B4-BE49-F238E27FC236}">
                      <a16:creationId xmlns:a16="http://schemas.microsoft.com/office/drawing/2014/main" id="{936C0902-45A2-C149-917E-A81CFA74B607}"/>
                    </a:ext>
                  </a:extLst>
                </p:cNvPr>
                <p:cNvSpPr/>
                <p:nvPr/>
              </p:nvSpPr>
              <p:spPr>
                <a:xfrm>
                  <a:off x="2434512" y="1915123"/>
                  <a:ext cx="1368774" cy="66647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Unlabeled </a:t>
                  </a:r>
                </a:p>
                <a:p>
                  <a:pPr algn="ctr"/>
                  <a:r>
                    <a:rPr lang="en-US" dirty="0">
                      <a:solidFill>
                        <a:schemeClr val="tx1"/>
                      </a:solidFill>
                    </a:rPr>
                    <a:t>data</a:t>
                  </a:r>
                </a:p>
              </p:txBody>
            </p:sp>
            <p:sp>
              <p:nvSpPr>
                <p:cNvPr id="135" name="Right Arrow 134">
                  <a:extLst>
                    <a:ext uri="{FF2B5EF4-FFF2-40B4-BE49-F238E27FC236}">
                      <a16:creationId xmlns:a16="http://schemas.microsoft.com/office/drawing/2014/main" id="{22C5697A-A34C-EB4C-B1D6-DE77200FABAA}"/>
                    </a:ext>
                  </a:extLst>
                </p:cNvPr>
                <p:cNvSpPr/>
                <p:nvPr/>
              </p:nvSpPr>
              <p:spPr>
                <a:xfrm>
                  <a:off x="3828662" y="2134202"/>
                  <a:ext cx="118918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735D3C9-58D5-9149-B08B-220A8161FF90}"/>
                    </a:ext>
                  </a:extLst>
                </p:cNvPr>
                <p:cNvSpPr txBox="1"/>
                <p:nvPr/>
              </p:nvSpPr>
              <p:spPr>
                <a:xfrm>
                  <a:off x="3839951" y="1889197"/>
                  <a:ext cx="116621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solidFill>
                        <a:srgbClr val="000000"/>
                      </a:solidFill>
                      <a:sym typeface="Calibri"/>
                    </a:rPr>
                    <a:t>Match/No Match</a:t>
                  </a:r>
                </a:p>
              </p:txBody>
            </p:sp>
            <p:sp>
              <p:nvSpPr>
                <p:cNvPr id="151" name="TextBox 150">
                  <a:extLst>
                    <a:ext uri="{FF2B5EF4-FFF2-40B4-BE49-F238E27FC236}">
                      <a16:creationId xmlns:a16="http://schemas.microsoft.com/office/drawing/2014/main" id="{4B912E0D-63E5-9544-9FFD-B9863F03E2A5}"/>
                    </a:ext>
                  </a:extLst>
                </p:cNvPr>
                <p:cNvSpPr txBox="1"/>
                <p:nvPr/>
              </p:nvSpPr>
              <p:spPr>
                <a:xfrm>
                  <a:off x="805101" y="2771728"/>
                  <a:ext cx="16601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Low-resource dataset</a:t>
                  </a:r>
                </a:p>
              </p:txBody>
            </p:sp>
          </p:grpSp>
          <p:sp>
            <p:nvSpPr>
              <p:cNvPr id="8" name="TextBox 7">
                <a:extLst>
                  <a:ext uri="{FF2B5EF4-FFF2-40B4-BE49-F238E27FC236}">
                    <a16:creationId xmlns:a16="http://schemas.microsoft.com/office/drawing/2014/main" id="{2E46D1F7-2885-9C45-85C3-0CDABFEF915F}"/>
                  </a:ext>
                </a:extLst>
              </p:cNvPr>
              <p:cNvSpPr txBox="1"/>
              <p:nvPr/>
            </p:nvSpPr>
            <p:spPr>
              <a:xfrm>
                <a:off x="5189588" y="4238986"/>
                <a:ext cx="25904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a:t>
                </a:r>
              </a:p>
            </p:txBody>
          </p:sp>
        </p:grpSp>
      </p:grpSp>
      <p:grpSp>
        <p:nvGrpSpPr>
          <p:cNvPr id="48" name="Group 47">
            <a:extLst>
              <a:ext uri="{FF2B5EF4-FFF2-40B4-BE49-F238E27FC236}">
                <a16:creationId xmlns:a16="http://schemas.microsoft.com/office/drawing/2014/main" id="{C426E32B-139E-9D49-BE44-369CAA2139BC}"/>
              </a:ext>
            </a:extLst>
          </p:cNvPr>
          <p:cNvGrpSpPr/>
          <p:nvPr/>
        </p:nvGrpSpPr>
        <p:grpSpPr>
          <a:xfrm>
            <a:off x="4560144" y="4221490"/>
            <a:ext cx="6502384" cy="2012508"/>
            <a:chOff x="4607627" y="4160870"/>
            <a:chExt cx="6502384" cy="2012508"/>
          </a:xfrm>
        </p:grpSpPr>
        <p:grpSp>
          <p:nvGrpSpPr>
            <p:cNvPr id="49" name="Group 48">
              <a:extLst>
                <a:ext uri="{FF2B5EF4-FFF2-40B4-BE49-F238E27FC236}">
                  <a16:creationId xmlns:a16="http://schemas.microsoft.com/office/drawing/2014/main" id="{8FC481D4-791E-3E40-A38A-00CF55A2D045}"/>
                </a:ext>
              </a:extLst>
            </p:cNvPr>
            <p:cNvGrpSpPr/>
            <p:nvPr/>
          </p:nvGrpSpPr>
          <p:grpSpPr>
            <a:xfrm>
              <a:off x="5998807" y="4390568"/>
              <a:ext cx="4984575" cy="1257044"/>
              <a:chOff x="6179047" y="2271120"/>
              <a:chExt cx="4984575" cy="1257044"/>
            </a:xfrm>
          </p:grpSpPr>
          <p:sp>
            <p:nvSpPr>
              <p:cNvPr id="52" name="Rounded Rectangle 51">
                <a:extLst>
                  <a:ext uri="{FF2B5EF4-FFF2-40B4-BE49-F238E27FC236}">
                    <a16:creationId xmlns:a16="http://schemas.microsoft.com/office/drawing/2014/main" id="{C152A88C-69D7-4343-B41E-39A505903A83}"/>
                  </a:ext>
                </a:extLst>
              </p:cNvPr>
              <p:cNvSpPr/>
              <p:nvPr/>
            </p:nvSpPr>
            <p:spPr>
              <a:xfrm>
                <a:off x="8052288" y="2352118"/>
                <a:ext cx="1442962" cy="68727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Uncertain</a:t>
                </a:r>
              </a:p>
              <a:p>
                <a:pPr algn="ctr"/>
                <a:r>
                  <a:rPr lang="en-US" dirty="0">
                    <a:solidFill>
                      <a:schemeClr val="tx1"/>
                    </a:solidFill>
                  </a:rPr>
                  <a:t>examples</a:t>
                </a:r>
              </a:p>
            </p:txBody>
          </p:sp>
          <p:sp>
            <p:nvSpPr>
              <p:cNvPr id="53" name="Right Arrow 52">
                <a:extLst>
                  <a:ext uri="{FF2B5EF4-FFF2-40B4-BE49-F238E27FC236}">
                    <a16:creationId xmlns:a16="http://schemas.microsoft.com/office/drawing/2014/main" id="{7803C8B3-3133-4344-9021-7601BA5E2DDD}"/>
                  </a:ext>
                </a:extLst>
              </p:cNvPr>
              <p:cNvSpPr/>
              <p:nvPr/>
            </p:nvSpPr>
            <p:spPr>
              <a:xfrm>
                <a:off x="6659296" y="2583915"/>
                <a:ext cx="1372547"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2820B54-6D3C-3F4F-9F3D-F82B543F4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593" y="2273932"/>
                <a:ext cx="399029" cy="687271"/>
              </a:xfrm>
              <a:prstGeom prst="rect">
                <a:avLst/>
              </a:prstGeom>
            </p:spPr>
          </p:pic>
          <p:sp>
            <p:nvSpPr>
              <p:cNvPr id="55" name="Right Arrow 54">
                <a:extLst>
                  <a:ext uri="{FF2B5EF4-FFF2-40B4-BE49-F238E27FC236}">
                    <a16:creationId xmlns:a16="http://schemas.microsoft.com/office/drawing/2014/main" id="{2EC19F4D-D4C2-1742-A5CD-C14CBEC0BEC1}"/>
                  </a:ext>
                </a:extLst>
              </p:cNvPr>
              <p:cNvSpPr/>
              <p:nvPr/>
            </p:nvSpPr>
            <p:spPr>
              <a:xfrm rot="10800000">
                <a:off x="9495250" y="2583915"/>
                <a:ext cx="120706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C6FD688-8C94-8446-A55E-A6200D0035E4}"/>
                  </a:ext>
                </a:extLst>
              </p:cNvPr>
              <p:cNvSpPr txBox="1"/>
              <p:nvPr/>
            </p:nvSpPr>
            <p:spPr>
              <a:xfrm>
                <a:off x="6766633" y="227112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a:extLst>
                  <a:ext uri="{FF2B5EF4-FFF2-40B4-BE49-F238E27FC236}">
                    <a16:creationId xmlns:a16="http://schemas.microsoft.com/office/drawing/2014/main" id="{56F1BB5C-0A37-F84D-959B-4B29F4336D41}"/>
                  </a:ext>
                </a:extLst>
              </p:cNvPr>
              <p:cNvSpPr txBox="1"/>
              <p:nvPr/>
            </p:nvSpPr>
            <p:spPr>
              <a:xfrm>
                <a:off x="9800330" y="2271120"/>
                <a:ext cx="5908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Label</a:t>
                </a:r>
              </a:p>
            </p:txBody>
          </p:sp>
          <p:grpSp>
            <p:nvGrpSpPr>
              <p:cNvPr id="58" name="Group 57">
                <a:extLst>
                  <a:ext uri="{FF2B5EF4-FFF2-40B4-BE49-F238E27FC236}">
                    <a16:creationId xmlns:a16="http://schemas.microsoft.com/office/drawing/2014/main" id="{FE000FAF-1BFF-DE41-8C25-EAE7A3E1EB27}"/>
                  </a:ext>
                </a:extLst>
              </p:cNvPr>
              <p:cNvGrpSpPr/>
              <p:nvPr/>
            </p:nvGrpSpPr>
            <p:grpSpPr>
              <a:xfrm>
                <a:off x="6179047" y="3058934"/>
                <a:ext cx="2651760" cy="469230"/>
                <a:chOff x="5955763" y="2117778"/>
                <a:chExt cx="2651760" cy="469230"/>
              </a:xfrm>
            </p:grpSpPr>
            <p:sp>
              <p:nvSpPr>
                <p:cNvPr id="59" name="U-Turn Arrow 58">
                  <a:extLst>
                    <a:ext uri="{FF2B5EF4-FFF2-40B4-BE49-F238E27FC236}">
                      <a16:creationId xmlns:a16="http://schemas.microsoft.com/office/drawing/2014/main" id="{AB7FEC17-A7B3-9245-9673-787B6DC4BFD2}"/>
                    </a:ext>
                  </a:extLst>
                </p:cNvPr>
                <p:cNvSpPr/>
                <p:nvPr/>
              </p:nvSpPr>
              <p:spPr>
                <a:xfrm rot="10800000">
                  <a:off x="5955763" y="2129808"/>
                  <a:ext cx="2651760" cy="457200"/>
                </a:xfrm>
                <a:prstGeom prst="uturnArrow">
                  <a:avLst>
                    <a:gd name="adj1" fmla="val 27128"/>
                    <a:gd name="adj2" fmla="val 25000"/>
                    <a:gd name="adj3" fmla="val 25000"/>
                    <a:gd name="adj4" fmla="val 39495"/>
                    <a:gd name="adj5" fmla="val 92021"/>
                  </a:avLst>
                </a:prstGeom>
                <a:solidFill>
                  <a:schemeClr val="accent1"/>
                </a:solidFill>
                <a:ln w="25400" cap="flat">
                  <a:solidFill>
                    <a:srgbClr val="0070C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EE22BDB0-64C9-8D49-8A6F-7F9CC9A7AE9A}"/>
                    </a:ext>
                  </a:extLst>
                </p:cNvPr>
                <p:cNvSpPr txBox="1"/>
                <p:nvPr/>
              </p:nvSpPr>
              <p:spPr>
                <a:xfrm>
                  <a:off x="6979787" y="2117778"/>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Fine tune</a:t>
                  </a:r>
                </a:p>
              </p:txBody>
            </p:sp>
          </p:grpSp>
        </p:grpSp>
        <p:sp>
          <p:nvSpPr>
            <p:cNvPr id="50" name="TextBox 49">
              <a:extLst>
                <a:ext uri="{FF2B5EF4-FFF2-40B4-BE49-F238E27FC236}">
                  <a16:creationId xmlns:a16="http://schemas.microsoft.com/office/drawing/2014/main" id="{F6E1966B-838B-D140-B4B7-17597BDD46B8}"/>
                </a:ext>
              </a:extLst>
            </p:cNvPr>
            <p:cNvSpPr txBox="1"/>
            <p:nvPr/>
          </p:nvSpPr>
          <p:spPr>
            <a:xfrm>
              <a:off x="9622105" y="5804048"/>
              <a:ext cx="14879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Active learning</a:t>
              </a:r>
            </a:p>
          </p:txBody>
        </p:sp>
        <p:sp>
          <p:nvSpPr>
            <p:cNvPr id="51" name="Rectangle 50">
              <a:extLst>
                <a:ext uri="{FF2B5EF4-FFF2-40B4-BE49-F238E27FC236}">
                  <a16:creationId xmlns:a16="http://schemas.microsoft.com/office/drawing/2014/main" id="{67256FC0-BE55-C54F-8821-F9A5A874632B}"/>
                </a:ext>
              </a:extLst>
            </p:cNvPr>
            <p:cNvSpPr/>
            <p:nvPr/>
          </p:nvSpPr>
          <p:spPr>
            <a:xfrm>
              <a:off x="4607627" y="4160870"/>
              <a:ext cx="6481904" cy="1656270"/>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70" name="Group 69">
            <a:extLst>
              <a:ext uri="{FF2B5EF4-FFF2-40B4-BE49-F238E27FC236}">
                <a16:creationId xmlns:a16="http://schemas.microsoft.com/office/drawing/2014/main" id="{B4947945-96F2-1848-8ADC-43BE00AC7635}"/>
              </a:ext>
            </a:extLst>
          </p:cNvPr>
          <p:cNvGrpSpPr/>
          <p:nvPr/>
        </p:nvGrpSpPr>
        <p:grpSpPr>
          <a:xfrm>
            <a:off x="5485767" y="5264881"/>
            <a:ext cx="2508035" cy="1162985"/>
            <a:chOff x="5533250" y="5204261"/>
            <a:chExt cx="2508035" cy="1162985"/>
          </a:xfrm>
        </p:grpSpPr>
        <p:pic>
          <p:nvPicPr>
            <p:cNvPr id="71" name="Picture 70">
              <a:extLst>
                <a:ext uri="{FF2B5EF4-FFF2-40B4-BE49-F238E27FC236}">
                  <a16:creationId xmlns:a16="http://schemas.microsoft.com/office/drawing/2014/main" id="{F74F7D16-C339-5345-A8FE-D9A4CE3CC775}"/>
                </a:ext>
              </a:extLst>
            </p:cNvPr>
            <p:cNvPicPr>
              <a:picLocks noChangeAspect="1"/>
            </p:cNvPicPr>
            <p:nvPr/>
          </p:nvPicPr>
          <p:blipFill>
            <a:blip r:embed="rId5"/>
            <a:stretch>
              <a:fillRect/>
            </a:stretch>
          </p:blipFill>
          <p:spPr>
            <a:xfrm>
              <a:off x="5533250" y="5910044"/>
              <a:ext cx="457202" cy="457202"/>
            </a:xfrm>
            <a:prstGeom prst="rect">
              <a:avLst/>
            </a:prstGeom>
          </p:spPr>
        </p:pic>
        <p:sp>
          <p:nvSpPr>
            <p:cNvPr id="72" name="TextBox 71">
              <a:extLst>
                <a:ext uri="{FF2B5EF4-FFF2-40B4-BE49-F238E27FC236}">
                  <a16:creationId xmlns:a16="http://schemas.microsoft.com/office/drawing/2014/main" id="{11D6C990-2197-B94B-86C5-4A6135F88CAD}"/>
                </a:ext>
              </a:extLst>
            </p:cNvPr>
            <p:cNvSpPr txBox="1"/>
            <p:nvPr/>
          </p:nvSpPr>
          <p:spPr>
            <a:xfrm>
              <a:off x="5919166" y="5952674"/>
              <a:ext cx="2122119" cy="369332"/>
            </a:xfrm>
            <a:prstGeom prst="rect">
              <a:avLst/>
            </a:prstGeom>
            <a:noFill/>
          </p:spPr>
          <p:txBody>
            <a:bodyPr wrap="none" rtlCol="0">
              <a:spAutoFit/>
            </a:bodyPr>
            <a:lstStyle/>
            <a:p>
              <a:r>
                <a:rPr lang="en-US" b="1" dirty="0"/>
                <a:t>Final DTAL ER model</a:t>
              </a:r>
            </a:p>
          </p:txBody>
        </p:sp>
        <p:sp>
          <p:nvSpPr>
            <p:cNvPr id="73" name="Right Arrow 72">
              <a:extLst>
                <a:ext uri="{FF2B5EF4-FFF2-40B4-BE49-F238E27FC236}">
                  <a16:creationId xmlns:a16="http://schemas.microsoft.com/office/drawing/2014/main" id="{D33CC2E6-402F-2542-AFF5-66455BFFA4F5}"/>
                </a:ext>
              </a:extLst>
            </p:cNvPr>
            <p:cNvSpPr/>
            <p:nvPr/>
          </p:nvSpPr>
          <p:spPr>
            <a:xfrm rot="5400000">
              <a:off x="5397151" y="5430483"/>
              <a:ext cx="710969"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85B32A9-913D-8842-B5A6-330B97EAE57B}"/>
              </a:ext>
            </a:extLst>
          </p:cNvPr>
          <p:cNvGrpSpPr/>
          <p:nvPr/>
        </p:nvGrpSpPr>
        <p:grpSpPr>
          <a:xfrm>
            <a:off x="3844202" y="3884491"/>
            <a:ext cx="2937132" cy="1983541"/>
            <a:chOff x="3863536" y="3486902"/>
            <a:chExt cx="2937132" cy="1983541"/>
          </a:xfrm>
        </p:grpSpPr>
        <p:sp>
          <p:nvSpPr>
            <p:cNvPr id="75" name="TextBox 74">
              <a:extLst>
                <a:ext uri="{FF2B5EF4-FFF2-40B4-BE49-F238E27FC236}">
                  <a16:creationId xmlns:a16="http://schemas.microsoft.com/office/drawing/2014/main" id="{BA07AF61-125B-E440-9D80-5A10F85BEBA3}"/>
                </a:ext>
              </a:extLst>
            </p:cNvPr>
            <p:cNvSpPr txBox="1"/>
            <p:nvPr/>
          </p:nvSpPr>
          <p:spPr>
            <a:xfrm>
              <a:off x="3863536" y="3486902"/>
              <a:ext cx="1663595" cy="33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 learning</a:t>
              </a:r>
            </a:p>
          </p:txBody>
        </p:sp>
        <p:sp>
          <p:nvSpPr>
            <p:cNvPr id="76" name="Rectangle 75">
              <a:extLst>
                <a:ext uri="{FF2B5EF4-FFF2-40B4-BE49-F238E27FC236}">
                  <a16:creationId xmlns:a16="http://schemas.microsoft.com/office/drawing/2014/main" id="{1B75C57E-9948-D943-A9A0-BBB9FCB09D00}"/>
                </a:ext>
              </a:extLst>
            </p:cNvPr>
            <p:cNvSpPr/>
            <p:nvPr/>
          </p:nvSpPr>
          <p:spPr>
            <a:xfrm>
              <a:off x="4577967" y="3844557"/>
              <a:ext cx="2222701" cy="1625886"/>
            </a:xfrm>
            <a:prstGeom prst="rect">
              <a:avLst/>
            </a:prstGeom>
            <a:noFill/>
            <a:ln w="25400" cap="flat">
              <a:solidFill>
                <a:schemeClr val="accent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 name="Group 12">
            <a:extLst>
              <a:ext uri="{FF2B5EF4-FFF2-40B4-BE49-F238E27FC236}">
                <a16:creationId xmlns:a16="http://schemas.microsoft.com/office/drawing/2014/main" id="{36895EC1-6A13-BB4F-91AE-DBFD248B98B4}"/>
              </a:ext>
            </a:extLst>
          </p:cNvPr>
          <p:cNvGrpSpPr/>
          <p:nvPr/>
        </p:nvGrpSpPr>
        <p:grpSpPr>
          <a:xfrm>
            <a:off x="4799084" y="2169152"/>
            <a:ext cx="1724589" cy="3080163"/>
            <a:chOff x="4818418" y="2011055"/>
            <a:chExt cx="1724589" cy="3080163"/>
          </a:xfrm>
        </p:grpSpPr>
        <p:grpSp>
          <p:nvGrpSpPr>
            <p:cNvPr id="61" name="Group 60">
              <a:extLst>
                <a:ext uri="{FF2B5EF4-FFF2-40B4-BE49-F238E27FC236}">
                  <a16:creationId xmlns:a16="http://schemas.microsoft.com/office/drawing/2014/main" id="{4F8C976C-F479-AD4B-B82C-757D53961D45}"/>
                </a:ext>
              </a:extLst>
            </p:cNvPr>
            <p:cNvGrpSpPr/>
            <p:nvPr/>
          </p:nvGrpSpPr>
          <p:grpSpPr>
            <a:xfrm>
              <a:off x="4818418" y="2302037"/>
              <a:ext cx="1724589" cy="2789181"/>
              <a:chOff x="4818418" y="2062545"/>
              <a:chExt cx="1724589" cy="2789181"/>
            </a:xfrm>
          </p:grpSpPr>
          <p:pic>
            <p:nvPicPr>
              <p:cNvPr id="62" name="Picture 2" descr="Image result for acm">
                <a:extLst>
                  <a:ext uri="{FF2B5EF4-FFF2-40B4-BE49-F238E27FC236}">
                    <a16:creationId xmlns:a16="http://schemas.microsoft.com/office/drawing/2014/main" id="{2A6C37E5-FCE9-0944-9341-5DA52E5C19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805" y="2312529"/>
                <a:ext cx="571498" cy="52147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2FE41570-11EA-B74E-AABA-F3BC83C4B1C9}"/>
                  </a:ext>
                </a:extLst>
              </p:cNvPr>
              <p:cNvGrpSpPr/>
              <p:nvPr/>
            </p:nvGrpSpPr>
            <p:grpSpPr>
              <a:xfrm rot="10800000">
                <a:off x="4818418" y="2062545"/>
                <a:ext cx="1724589" cy="2789181"/>
                <a:chOff x="4955908" y="2141037"/>
                <a:chExt cx="1724589" cy="3056765"/>
              </a:xfrm>
            </p:grpSpPr>
            <p:sp>
              <p:nvSpPr>
                <p:cNvPr id="64" name="Rounded Rectangle 63">
                  <a:extLst>
                    <a:ext uri="{FF2B5EF4-FFF2-40B4-BE49-F238E27FC236}">
                      <a16:creationId xmlns:a16="http://schemas.microsoft.com/office/drawing/2014/main" id="{3FCD595C-621E-C94F-9AFE-B0777EDA35E7}"/>
                    </a:ext>
                  </a:extLst>
                </p:cNvPr>
                <p:cNvSpPr/>
                <p:nvPr/>
              </p:nvSpPr>
              <p:spPr>
                <a:xfrm rot="10800000">
                  <a:off x="4955908" y="2141037"/>
                  <a:ext cx="1527022" cy="69445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rPr>
                    <a:t>Transferrable</a:t>
                  </a:r>
                </a:p>
                <a:p>
                  <a:pPr algn="ctr"/>
                  <a:r>
                    <a:rPr lang="en-US" dirty="0">
                      <a:solidFill>
                        <a:schemeClr val="tx1"/>
                      </a:solidFill>
                    </a:rPr>
                    <a:t>DL Model</a:t>
                  </a:r>
                </a:p>
              </p:txBody>
            </p:sp>
            <p:pic>
              <p:nvPicPr>
                <p:cNvPr id="65" name="Picture 64">
                  <a:extLst>
                    <a:ext uri="{FF2B5EF4-FFF2-40B4-BE49-F238E27FC236}">
                      <a16:creationId xmlns:a16="http://schemas.microsoft.com/office/drawing/2014/main" id="{3EE0BAFD-1C6D-CA44-898C-3301B67F5DB2}"/>
                    </a:ext>
                  </a:extLst>
                </p:cNvPr>
                <p:cNvPicPr>
                  <a:picLocks noChangeAspect="1"/>
                </p:cNvPicPr>
                <p:nvPr/>
              </p:nvPicPr>
              <p:blipFill>
                <a:blip r:embed="rId3"/>
                <a:stretch>
                  <a:fillRect/>
                </a:stretch>
              </p:blipFill>
              <p:spPr>
                <a:xfrm rot="10800000">
                  <a:off x="4980546" y="4377658"/>
                  <a:ext cx="882721" cy="436992"/>
                </a:xfrm>
                <a:prstGeom prst="rect">
                  <a:avLst/>
                </a:prstGeom>
              </p:spPr>
            </p:pic>
            <p:sp>
              <p:nvSpPr>
                <p:cNvPr id="66" name="Rounded Rectangle 65">
                  <a:extLst>
                    <a:ext uri="{FF2B5EF4-FFF2-40B4-BE49-F238E27FC236}">
                      <a16:creationId xmlns:a16="http://schemas.microsoft.com/office/drawing/2014/main" id="{25650596-B5B8-E240-A2B5-B54E805DBBF1}"/>
                    </a:ext>
                  </a:extLst>
                </p:cNvPr>
                <p:cNvSpPr/>
                <p:nvPr/>
              </p:nvSpPr>
              <p:spPr>
                <a:xfrm rot="10800000">
                  <a:off x="5064825" y="3657882"/>
                  <a:ext cx="1318810" cy="6437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Labeled data</a:t>
                  </a:r>
                </a:p>
              </p:txBody>
            </p:sp>
            <p:sp>
              <p:nvSpPr>
                <p:cNvPr id="67" name="TextBox 66">
                  <a:extLst>
                    <a:ext uri="{FF2B5EF4-FFF2-40B4-BE49-F238E27FC236}">
                      <a16:creationId xmlns:a16="http://schemas.microsoft.com/office/drawing/2014/main" id="{1A5E461F-B3DA-704B-9A02-88FAD43B175F}"/>
                    </a:ext>
                  </a:extLst>
                </p:cNvPr>
                <p:cNvSpPr txBox="1"/>
                <p:nvPr/>
              </p:nvSpPr>
              <p:spPr>
                <a:xfrm rot="10800000">
                  <a:off x="5075917" y="2898139"/>
                  <a:ext cx="550983" cy="369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Train</a:t>
                  </a:r>
                </a:p>
              </p:txBody>
            </p:sp>
            <p:sp>
              <p:nvSpPr>
                <p:cNvPr id="68" name="TextBox 67">
                  <a:extLst>
                    <a:ext uri="{FF2B5EF4-FFF2-40B4-BE49-F238E27FC236}">
                      <a16:creationId xmlns:a16="http://schemas.microsoft.com/office/drawing/2014/main" id="{6A4F9A4D-C0AC-EF44-9DCB-C1F3CBD087BF}"/>
                    </a:ext>
                  </a:extLst>
                </p:cNvPr>
                <p:cNvSpPr txBox="1"/>
                <p:nvPr/>
              </p:nvSpPr>
              <p:spPr>
                <a:xfrm rot="10800000">
                  <a:off x="4980546" y="4860500"/>
                  <a:ext cx="1699951" cy="337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69" name="Right Arrow 68">
                  <a:extLst>
                    <a:ext uri="{FF2B5EF4-FFF2-40B4-BE49-F238E27FC236}">
                      <a16:creationId xmlns:a16="http://schemas.microsoft.com/office/drawing/2014/main" id="{9811397E-F190-714E-BE20-1E351DC93DE6}"/>
                    </a:ext>
                  </a:extLst>
                </p:cNvPr>
                <p:cNvSpPr/>
                <p:nvPr/>
              </p:nvSpPr>
              <p:spPr>
                <a:xfrm rot="16200000">
                  <a:off x="5347573" y="3104905"/>
                  <a:ext cx="779177"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 name="TextBox 76">
              <a:extLst>
                <a:ext uri="{FF2B5EF4-FFF2-40B4-BE49-F238E27FC236}">
                  <a16:creationId xmlns:a16="http://schemas.microsoft.com/office/drawing/2014/main" id="{78A10520-66E7-C142-BE06-A651043D5ABA}"/>
                </a:ext>
              </a:extLst>
            </p:cNvPr>
            <p:cNvSpPr txBox="1"/>
            <p:nvPr/>
          </p:nvSpPr>
          <p:spPr>
            <a:xfrm>
              <a:off x="5392486" y="2011055"/>
              <a:ext cx="80348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Source</a:t>
              </a:r>
            </a:p>
          </p:txBody>
        </p:sp>
      </p:grpSp>
      <p:sp>
        <p:nvSpPr>
          <p:cNvPr id="78" name="Rectangle 77">
            <a:extLst>
              <a:ext uri="{FF2B5EF4-FFF2-40B4-BE49-F238E27FC236}">
                <a16:creationId xmlns:a16="http://schemas.microsoft.com/office/drawing/2014/main" id="{D5118DBE-28CA-2C45-A321-DE7F9FB5E763}"/>
              </a:ext>
            </a:extLst>
          </p:cNvPr>
          <p:cNvSpPr/>
          <p:nvPr/>
        </p:nvSpPr>
        <p:spPr>
          <a:xfrm>
            <a:off x="8379718" y="6318283"/>
            <a:ext cx="3201967" cy="338554"/>
          </a:xfrm>
          <a:prstGeom prst="rect">
            <a:avLst/>
          </a:prstGeom>
        </p:spPr>
        <p:txBody>
          <a:bodyPr wrap="none">
            <a:spAutoFit/>
          </a:bodyPr>
          <a:lstStyle/>
          <a:p>
            <a:r>
              <a:rPr lang="en-US" sz="1600" dirty="0"/>
              <a:t>DTAL: </a:t>
            </a:r>
            <a:r>
              <a:rPr lang="en-US" sz="1600" b="1" dirty="0"/>
              <a:t>D</a:t>
            </a:r>
            <a:r>
              <a:rPr lang="en-US" sz="1600" dirty="0"/>
              <a:t>eep </a:t>
            </a:r>
            <a:r>
              <a:rPr lang="en-US" sz="1600" b="1" dirty="0"/>
              <a:t>T</a:t>
            </a:r>
            <a:r>
              <a:rPr lang="en-US" sz="1600" dirty="0"/>
              <a:t>ransfer </a:t>
            </a:r>
            <a:r>
              <a:rPr lang="en-US" sz="1600" b="1" dirty="0"/>
              <a:t>A</a:t>
            </a:r>
            <a:r>
              <a:rPr lang="en-US" sz="1600" dirty="0"/>
              <a:t>ctive </a:t>
            </a:r>
            <a:r>
              <a:rPr lang="en-US" sz="1600" b="1" dirty="0"/>
              <a:t>L</a:t>
            </a:r>
            <a:r>
              <a:rPr lang="en-US" sz="1600" dirty="0"/>
              <a:t>earning</a:t>
            </a:r>
          </a:p>
        </p:txBody>
      </p:sp>
      <p:sp>
        <p:nvSpPr>
          <p:cNvPr id="79" name="Text Placeholder 3">
            <a:extLst>
              <a:ext uri="{FF2B5EF4-FFF2-40B4-BE49-F238E27FC236}">
                <a16:creationId xmlns:a16="http://schemas.microsoft.com/office/drawing/2014/main" id="{6524F0CF-BCB6-5840-8739-7F4915DA4000}"/>
              </a:ext>
            </a:extLst>
          </p:cNvPr>
          <p:cNvSpPr txBox="1">
            <a:spLocks/>
          </p:cNvSpPr>
          <p:nvPr/>
        </p:nvSpPr>
        <p:spPr>
          <a:xfrm>
            <a:off x="590925" y="773389"/>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None/>
            </a:pPr>
            <a:r>
              <a:rPr lang="en-US" u="sng" dirty="0">
                <a:solidFill>
                  <a:schemeClr val="tx1"/>
                </a:solidFill>
              </a:rPr>
              <a:t>Low-resource Deep Entity Resolution with Transfer and Active Learning</a:t>
            </a: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sp>
        <p:nvSpPr>
          <p:cNvPr id="83" name="Slide Number Placeholder 1">
            <a:extLst>
              <a:ext uri="{FF2B5EF4-FFF2-40B4-BE49-F238E27FC236}">
                <a16:creationId xmlns:a16="http://schemas.microsoft.com/office/drawing/2014/main" id="{944B90D9-5795-DB48-9A28-21994AD907CA}"/>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107</a:t>
            </a:fld>
            <a:endParaRPr lang="en-US" dirty="0"/>
          </a:p>
        </p:txBody>
      </p:sp>
      <p:sp>
        <p:nvSpPr>
          <p:cNvPr id="2" name="TextBox 1">
            <a:extLst>
              <a:ext uri="{FF2B5EF4-FFF2-40B4-BE49-F238E27FC236}">
                <a16:creationId xmlns:a16="http://schemas.microsoft.com/office/drawing/2014/main" id="{2AD0E48C-96DE-774F-9F7E-A811793D8193}"/>
              </a:ext>
            </a:extLst>
          </p:cNvPr>
          <p:cNvSpPr txBox="1"/>
          <p:nvPr/>
        </p:nvSpPr>
        <p:spPr>
          <a:xfrm>
            <a:off x="8595362" y="3710812"/>
            <a:ext cx="3102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*Covered in Active learning part</a:t>
            </a:r>
          </a:p>
        </p:txBody>
      </p:sp>
      <p:sp>
        <p:nvSpPr>
          <p:cNvPr id="4" name="Rectangle 3">
            <a:extLst>
              <a:ext uri="{FF2B5EF4-FFF2-40B4-BE49-F238E27FC236}">
                <a16:creationId xmlns:a16="http://schemas.microsoft.com/office/drawing/2014/main" id="{42902EF8-11E4-8849-B352-83255006E8E6}"/>
              </a:ext>
            </a:extLst>
          </p:cNvPr>
          <p:cNvSpPr/>
          <p:nvPr/>
        </p:nvSpPr>
        <p:spPr>
          <a:xfrm>
            <a:off x="4937262" y="4451188"/>
            <a:ext cx="1694044" cy="972479"/>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4" name="TextBox 83">
            <a:extLst>
              <a:ext uri="{FF2B5EF4-FFF2-40B4-BE49-F238E27FC236}">
                <a16:creationId xmlns:a16="http://schemas.microsoft.com/office/drawing/2014/main" id="{5E339070-E458-024A-8909-0AE93E5D0320}"/>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538372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A448BF-D336-A24F-86C3-CA098B570CF2}"/>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3" name="Title 2">
            <a:extLst>
              <a:ext uri="{FF2B5EF4-FFF2-40B4-BE49-F238E27FC236}">
                <a16:creationId xmlns:a16="http://schemas.microsoft.com/office/drawing/2014/main" id="{99F0ACFD-494D-A04C-9D38-3F9BFEC47458}"/>
              </a:ext>
            </a:extLst>
          </p:cNvPr>
          <p:cNvSpPr>
            <a:spLocks noGrp="1"/>
          </p:cNvSpPr>
          <p:nvPr>
            <p:ph type="title"/>
          </p:nvPr>
        </p:nvSpPr>
        <p:spPr/>
        <p:txBody>
          <a:bodyPr>
            <a:normAutofit/>
          </a:bodyPr>
          <a:lstStyle/>
          <a:p>
            <a:r>
              <a:rPr lang="en-US" dirty="0"/>
              <a:t>DTAL: Attribute Agnostic Transfer Learning</a:t>
            </a:r>
          </a:p>
        </p:txBody>
      </p:sp>
      <p:pic>
        <p:nvPicPr>
          <p:cNvPr id="5" name="Picture 4">
            <a:extLst>
              <a:ext uri="{FF2B5EF4-FFF2-40B4-BE49-F238E27FC236}">
                <a16:creationId xmlns:a16="http://schemas.microsoft.com/office/drawing/2014/main" id="{02A426A0-C3FE-D444-9DA5-EAC4964D4F68}"/>
              </a:ext>
            </a:extLst>
          </p:cNvPr>
          <p:cNvPicPr>
            <a:picLocks noChangeAspect="1"/>
          </p:cNvPicPr>
          <p:nvPr/>
        </p:nvPicPr>
        <p:blipFill>
          <a:blip r:embed="rId2"/>
          <a:stretch>
            <a:fillRect/>
          </a:stretch>
        </p:blipFill>
        <p:spPr>
          <a:xfrm>
            <a:off x="4735401" y="974589"/>
            <a:ext cx="882721" cy="436991"/>
          </a:xfrm>
          <a:prstGeom prst="rect">
            <a:avLst/>
          </a:prstGeom>
        </p:spPr>
      </p:pic>
      <p:pic>
        <p:nvPicPr>
          <p:cNvPr id="1026" name="Picture 2" descr="Image result for acm">
            <a:extLst>
              <a:ext uri="{FF2B5EF4-FFF2-40B4-BE49-F238E27FC236}">
                <a16:creationId xmlns:a16="http://schemas.microsoft.com/office/drawing/2014/main" id="{AF90E26D-3E87-964B-B18D-D223BF5E4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852" y="893177"/>
            <a:ext cx="571498" cy="5714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a:extLst>
              <a:ext uri="{FF2B5EF4-FFF2-40B4-BE49-F238E27FC236}">
                <a16:creationId xmlns:a16="http://schemas.microsoft.com/office/drawing/2014/main" id="{12C31876-DD9A-444D-9315-CF20FF24E539}"/>
              </a:ext>
            </a:extLst>
          </p:cNvPr>
          <p:cNvGraphicFramePr>
            <a:graphicFrameLocks/>
          </p:cNvGraphicFramePr>
          <p:nvPr/>
        </p:nvGraphicFramePr>
        <p:xfrm>
          <a:off x="731520" y="1474820"/>
          <a:ext cx="4916242" cy="944880"/>
        </p:xfrm>
        <a:graphic>
          <a:graphicData uri="http://schemas.openxmlformats.org/drawingml/2006/table">
            <a:tbl>
              <a:tblPr firstRow="1" bandRow="1">
                <a:tableStyleId>{93296810-A885-4BE3-A3E7-6D5BEEA58F35}</a:tableStyleId>
              </a:tblPr>
              <a:tblGrid>
                <a:gridCol w="1463040">
                  <a:extLst>
                    <a:ext uri="{9D8B030D-6E8A-4147-A177-3AD203B41FA5}">
                      <a16:colId xmlns:a16="http://schemas.microsoft.com/office/drawing/2014/main" val="3417633979"/>
                    </a:ext>
                  </a:extLst>
                </a:gridCol>
                <a:gridCol w="1516828">
                  <a:extLst>
                    <a:ext uri="{9D8B030D-6E8A-4147-A177-3AD203B41FA5}">
                      <a16:colId xmlns:a16="http://schemas.microsoft.com/office/drawing/2014/main" val="1730232566"/>
                    </a:ext>
                  </a:extLst>
                </a:gridCol>
                <a:gridCol w="1058682">
                  <a:extLst>
                    <a:ext uri="{9D8B030D-6E8A-4147-A177-3AD203B41FA5}">
                      <a16:colId xmlns:a16="http://schemas.microsoft.com/office/drawing/2014/main" val="400633025"/>
                    </a:ext>
                  </a:extLst>
                </a:gridCol>
                <a:gridCol w="877692">
                  <a:extLst>
                    <a:ext uri="{9D8B030D-6E8A-4147-A177-3AD203B41FA5}">
                      <a16:colId xmlns:a16="http://schemas.microsoft.com/office/drawing/2014/main" val="3629429678"/>
                    </a:ext>
                  </a:extLst>
                </a:gridCol>
              </a:tblGrid>
              <a:tr h="379287">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p>
                      <a:pPr algn="l"/>
                      <a:endParaRPr lang="en-US" sz="1000" dirty="0"/>
                    </a:p>
                  </a:txBody>
                  <a:tcPr/>
                </a:tc>
                <a:tc>
                  <a:txBody>
                    <a:bodyPr/>
                    <a:lstStyle/>
                    <a:p>
                      <a:pPr algn="l"/>
                      <a:r>
                        <a:rPr lang="en-US" sz="1000" dirty="0"/>
                        <a:t>Year</a:t>
                      </a:r>
                    </a:p>
                  </a:txBody>
                  <a:tcPr/>
                </a:tc>
                <a:extLst>
                  <a:ext uri="{0D108BD9-81ED-4DB2-BD59-A6C34878D82A}">
                    <a16:rowId xmlns:a16="http://schemas.microsoft.com/office/drawing/2014/main" val="3033956346"/>
                  </a:ext>
                </a:extLst>
              </a:tr>
              <a:tr h="482919">
                <a:tc>
                  <a:txBody>
                    <a:bodyPr/>
                    <a:lstStyle/>
                    <a:p>
                      <a:pPr algn="l"/>
                      <a:r>
                        <a:rPr lang="en-US" sz="1000" dirty="0"/>
                        <a:t>C Goble, D </a:t>
                      </a:r>
                      <a:r>
                        <a:rPr lang="en-US" sz="1000" dirty="0" err="1"/>
                        <a:t>Roure</a:t>
                      </a:r>
                      <a:endParaRPr lang="en-US" sz="1000" dirty="0">
                        <a:solidFill>
                          <a:schemeClr val="tx1"/>
                        </a:solidFill>
                      </a:endParaRPr>
                    </a:p>
                  </a:txBody>
                  <a:tcPr/>
                </a:tc>
                <a:tc>
                  <a:txBody>
                    <a:bodyPr/>
                    <a:lstStyle/>
                    <a:p>
                      <a:pPr algn="l"/>
                      <a:r>
                        <a:rPr lang="en-US" sz="1000" dirty="0"/>
                        <a:t>Semantic Grid: an Application of the Semantic Web</a:t>
                      </a:r>
                      <a:endParaRPr lang="en-US" sz="1000" dirty="0">
                        <a:solidFill>
                          <a:schemeClr val="tx1"/>
                        </a:solidFill>
                      </a:endParaRPr>
                    </a:p>
                  </a:txBody>
                  <a:tcPr/>
                </a:tc>
                <a:tc>
                  <a:txBody>
                    <a:bodyPr/>
                    <a:lstStyle/>
                    <a:p>
                      <a:pPr algn="l"/>
                      <a:r>
                        <a:rPr lang="en-US" sz="1000" dirty="0"/>
                        <a:t>SIGMOD </a:t>
                      </a:r>
                    </a:p>
                    <a:p>
                      <a:pPr algn="l"/>
                      <a:r>
                        <a:rPr lang="en-US" sz="1000" dirty="0"/>
                        <a:t>Record</a:t>
                      </a:r>
                      <a:endParaRPr lang="en-US" sz="1000" dirty="0">
                        <a:solidFill>
                          <a:schemeClr val="tx1"/>
                        </a:solidFill>
                      </a:endParaRPr>
                    </a:p>
                  </a:txBody>
                  <a:tcPr/>
                </a:tc>
                <a:tc>
                  <a:txBody>
                    <a:bodyPr/>
                    <a:lstStyle/>
                    <a:p>
                      <a:pPr algn="l"/>
                      <a:r>
                        <a:rPr lang="en-US" sz="1000" dirty="0"/>
                        <a:t>NA</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aphicFrame>
        <p:nvGraphicFramePr>
          <p:cNvPr id="9" name="Content Placeholder 3">
            <a:extLst>
              <a:ext uri="{FF2B5EF4-FFF2-40B4-BE49-F238E27FC236}">
                <a16:creationId xmlns:a16="http://schemas.microsoft.com/office/drawing/2014/main" id="{2D85CA44-BCF2-0541-A704-5CD78999D302}"/>
              </a:ext>
            </a:extLst>
          </p:cNvPr>
          <p:cNvGraphicFramePr>
            <a:graphicFrameLocks/>
          </p:cNvGraphicFramePr>
          <p:nvPr/>
        </p:nvGraphicFramePr>
        <p:xfrm>
          <a:off x="5809853" y="1462498"/>
          <a:ext cx="5302797" cy="947215"/>
        </p:xfrm>
        <a:graphic>
          <a:graphicData uri="http://schemas.openxmlformats.org/drawingml/2006/table">
            <a:tbl>
              <a:tblPr firstRow="1" bandRow="1">
                <a:tableStyleId>{5C22544A-7EE6-4342-B048-85BDC9FD1C3A}</a:tableStyleId>
              </a:tblPr>
              <a:tblGrid>
                <a:gridCol w="1325700">
                  <a:extLst>
                    <a:ext uri="{9D8B030D-6E8A-4147-A177-3AD203B41FA5}">
                      <a16:colId xmlns:a16="http://schemas.microsoft.com/office/drawing/2014/main" val="3417633979"/>
                    </a:ext>
                  </a:extLst>
                </a:gridCol>
                <a:gridCol w="1838251">
                  <a:extLst>
                    <a:ext uri="{9D8B030D-6E8A-4147-A177-3AD203B41FA5}">
                      <a16:colId xmlns:a16="http://schemas.microsoft.com/office/drawing/2014/main" val="1730232566"/>
                    </a:ext>
                  </a:extLst>
                </a:gridCol>
                <a:gridCol w="1192142">
                  <a:extLst>
                    <a:ext uri="{9D8B030D-6E8A-4147-A177-3AD203B41FA5}">
                      <a16:colId xmlns:a16="http://schemas.microsoft.com/office/drawing/2014/main" val="400633025"/>
                    </a:ext>
                  </a:extLst>
                </a:gridCol>
                <a:gridCol w="946704">
                  <a:extLst>
                    <a:ext uri="{9D8B030D-6E8A-4147-A177-3AD203B41FA5}">
                      <a16:colId xmlns:a16="http://schemas.microsoft.com/office/drawing/2014/main" val="3629429678"/>
                    </a:ext>
                  </a:extLst>
                </a:gridCol>
              </a:tblGrid>
              <a:tr h="463121">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txBody>
                  <a:tcPr/>
                </a:tc>
                <a:tc>
                  <a:txBody>
                    <a:bodyPr/>
                    <a:lstStyle/>
                    <a:p>
                      <a:pPr algn="l"/>
                      <a:r>
                        <a:rPr lang="en-US" sz="1000" dirty="0"/>
                        <a:t>Year</a:t>
                      </a:r>
                    </a:p>
                  </a:txBody>
                  <a:tcPr/>
                </a:tc>
                <a:extLst>
                  <a:ext uri="{0D108BD9-81ED-4DB2-BD59-A6C34878D82A}">
                    <a16:rowId xmlns:a16="http://schemas.microsoft.com/office/drawing/2014/main" val="3033956346"/>
                  </a:ext>
                </a:extLst>
              </a:tr>
              <a:tr h="484094">
                <a:tc>
                  <a:txBody>
                    <a:bodyPr/>
                    <a:lstStyle/>
                    <a:p>
                      <a:pPr algn="l"/>
                      <a:r>
                        <a:rPr lang="en-US" sz="1000" dirty="0"/>
                        <a:t>C A Goble, D De </a:t>
                      </a:r>
                      <a:r>
                        <a:rPr lang="en-US" sz="1000" dirty="0" err="1"/>
                        <a:t>Roure</a:t>
                      </a:r>
                      <a:endParaRPr lang="en-US" sz="1000" dirty="0">
                        <a:solidFill>
                          <a:schemeClr val="tx1"/>
                        </a:solidFill>
                      </a:endParaRPr>
                    </a:p>
                  </a:txBody>
                  <a:tcPr/>
                </a:tc>
                <a:tc>
                  <a:txBody>
                    <a:bodyPr/>
                    <a:lstStyle/>
                    <a:p>
                      <a:pPr algn="l"/>
                      <a:r>
                        <a:rPr lang="en-US" sz="1000" dirty="0"/>
                        <a:t>The Grid: an Application of the Semantic Web</a:t>
                      </a:r>
                      <a:endParaRPr lang="en-US" sz="1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ACM SIGMOD Record</a:t>
                      </a:r>
                      <a:endParaRPr lang="en-US" sz="1000" dirty="0">
                        <a:solidFill>
                          <a:schemeClr val="tx1"/>
                        </a:solidFill>
                      </a:endParaRPr>
                    </a:p>
                  </a:txBody>
                  <a:tcPr/>
                </a:tc>
                <a:tc>
                  <a:txBody>
                    <a:bodyPr/>
                    <a:lstStyle/>
                    <a:p>
                      <a:pPr algn="l"/>
                      <a:r>
                        <a:rPr lang="en-US" sz="1000" dirty="0"/>
                        <a:t>2002</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pSp>
        <p:nvGrpSpPr>
          <p:cNvPr id="13" name="Group 12">
            <a:extLst>
              <a:ext uri="{FF2B5EF4-FFF2-40B4-BE49-F238E27FC236}">
                <a16:creationId xmlns:a16="http://schemas.microsoft.com/office/drawing/2014/main" id="{1BB9F487-DAAD-9740-9E2D-E13DB7E8E6E6}"/>
              </a:ext>
            </a:extLst>
          </p:cNvPr>
          <p:cNvGrpSpPr/>
          <p:nvPr/>
        </p:nvGrpSpPr>
        <p:grpSpPr>
          <a:xfrm rot="5400000">
            <a:off x="1144753" y="4477743"/>
            <a:ext cx="1376979" cy="247426"/>
            <a:chOff x="731520" y="3076687"/>
            <a:chExt cx="1376979" cy="247426"/>
          </a:xfrm>
        </p:grpSpPr>
        <p:sp>
          <p:nvSpPr>
            <p:cNvPr id="11" name="Rounded Rectangle 10">
              <a:extLst>
                <a:ext uri="{FF2B5EF4-FFF2-40B4-BE49-F238E27FC236}">
                  <a16:creationId xmlns:a16="http://schemas.microsoft.com/office/drawing/2014/main" id="{C9C74363-960A-DD47-A60C-6C12D073181E}"/>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2ED5E41F-B907-5E4A-A887-CF86D3A94C2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2693A288-6B3B-D24E-818C-97206BCB3228}"/>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Oval 14">
              <a:extLst>
                <a:ext uri="{FF2B5EF4-FFF2-40B4-BE49-F238E27FC236}">
                  <a16:creationId xmlns:a16="http://schemas.microsoft.com/office/drawing/2014/main" id="{6FA9A176-51EA-7D4E-A62A-B6DDDCE6B9B3}"/>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5EFF8345-E34F-B349-8C27-593D4A0103F5}"/>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D90FEF02-319D-CC47-8A28-AF43246C9A1B}"/>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A3566C11-739A-C94C-ACDA-1C7BDB059DCE}"/>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21" name="Group 20">
            <a:extLst>
              <a:ext uri="{FF2B5EF4-FFF2-40B4-BE49-F238E27FC236}">
                <a16:creationId xmlns:a16="http://schemas.microsoft.com/office/drawing/2014/main" id="{4C31B238-E4F0-7244-9398-994418D7E058}"/>
              </a:ext>
            </a:extLst>
          </p:cNvPr>
          <p:cNvGrpSpPr/>
          <p:nvPr/>
        </p:nvGrpSpPr>
        <p:grpSpPr>
          <a:xfrm rot="5400000">
            <a:off x="1855147" y="4477743"/>
            <a:ext cx="1376979" cy="247426"/>
            <a:chOff x="731520" y="3076687"/>
            <a:chExt cx="1376979" cy="247426"/>
          </a:xfrm>
        </p:grpSpPr>
        <p:sp>
          <p:nvSpPr>
            <p:cNvPr id="22" name="Rounded Rectangle 21">
              <a:extLst>
                <a:ext uri="{FF2B5EF4-FFF2-40B4-BE49-F238E27FC236}">
                  <a16:creationId xmlns:a16="http://schemas.microsoft.com/office/drawing/2014/main" id="{97A0A90A-26D9-5042-A9F9-B61FE26249B7}"/>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83359F37-45C9-9340-A053-3A651A87BDA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08BFD24-0150-BA49-9227-A35252119A4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1F53703-D973-5945-897D-922C2DD53AB1}"/>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C2FDB5F1-1096-8046-9DFE-50F314D61D3C}"/>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93F016B8-9343-F742-B826-D89C5F65E626}"/>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54AC38A5-6115-F041-A440-3178CF6AC65B}"/>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pic>
        <p:nvPicPr>
          <p:cNvPr id="1028" name="Picture 4" descr="Image result for gru rnn">
            <a:extLst>
              <a:ext uri="{FF2B5EF4-FFF2-40B4-BE49-F238E27FC236}">
                <a16:creationId xmlns:a16="http://schemas.microsoft.com/office/drawing/2014/main" id="{9767F110-799B-0743-BEA5-B2326E202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157" y="2687699"/>
            <a:ext cx="958126" cy="677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6C11E5C-2D0B-094F-8B08-C6C55BAECBE7}"/>
              </a:ext>
            </a:extLst>
          </p:cNvPr>
          <p:cNvSpPr txBox="1"/>
          <p:nvPr/>
        </p:nvSpPr>
        <p:spPr>
          <a:xfrm>
            <a:off x="5157501" y="3212067"/>
            <a:ext cx="6886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BiGRU</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54" name="Elbow Connector 53">
            <a:extLst>
              <a:ext uri="{FF2B5EF4-FFF2-40B4-BE49-F238E27FC236}">
                <a16:creationId xmlns:a16="http://schemas.microsoft.com/office/drawing/2014/main" id="{9A4864A0-C3FD-AA4D-BD6B-EE75AD79AF01}"/>
              </a:ext>
            </a:extLst>
          </p:cNvPr>
          <p:cNvCxnSpPr>
            <a:cxnSpLocks/>
            <a:stCxn id="56" idx="2"/>
          </p:cNvCxnSpPr>
          <p:nvPr/>
        </p:nvCxnSpPr>
        <p:spPr>
          <a:xfrm rot="16200000" flipH="1">
            <a:off x="3045548" y="842571"/>
            <a:ext cx="520839" cy="3675096"/>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a16="http://schemas.microsoft.com/office/drawing/2014/main" id="{76D23848-9122-AB46-A9E4-23B9EB8AB415}"/>
              </a:ext>
            </a:extLst>
          </p:cNvPr>
          <p:cNvSpPr/>
          <p:nvPr/>
        </p:nvSpPr>
        <p:spPr>
          <a:xfrm>
            <a:off x="731520" y="1474818"/>
            <a:ext cx="1473798" cy="944882"/>
          </a:xfrm>
          <a:prstGeom prst="rect">
            <a:avLst/>
          </a:prstGeom>
          <a:no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Rectangle 65">
            <a:extLst>
              <a:ext uri="{FF2B5EF4-FFF2-40B4-BE49-F238E27FC236}">
                <a16:creationId xmlns:a16="http://schemas.microsoft.com/office/drawing/2014/main" id="{CF316369-79D6-8F42-A752-C255CCC84592}"/>
              </a:ext>
            </a:extLst>
          </p:cNvPr>
          <p:cNvSpPr/>
          <p:nvPr/>
        </p:nvSpPr>
        <p:spPr>
          <a:xfrm>
            <a:off x="5809853" y="1474818"/>
            <a:ext cx="1318483" cy="944882"/>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8" name="Elbow Connector 67">
            <a:extLst>
              <a:ext uri="{FF2B5EF4-FFF2-40B4-BE49-F238E27FC236}">
                <a16:creationId xmlns:a16="http://schemas.microsoft.com/office/drawing/2014/main" id="{C7F5A441-AD12-F64D-AD3B-3B2AE1F470D5}"/>
              </a:ext>
            </a:extLst>
          </p:cNvPr>
          <p:cNvCxnSpPr>
            <a:cxnSpLocks/>
            <a:stCxn id="66" idx="2"/>
          </p:cNvCxnSpPr>
          <p:nvPr/>
        </p:nvCxnSpPr>
        <p:spPr>
          <a:xfrm rot="5400000">
            <a:off x="5850466" y="2415383"/>
            <a:ext cx="614313" cy="622946"/>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7" name="Rounded Rectangle 76">
            <a:extLst>
              <a:ext uri="{FF2B5EF4-FFF2-40B4-BE49-F238E27FC236}">
                <a16:creationId xmlns:a16="http://schemas.microsoft.com/office/drawing/2014/main" id="{804ABC18-FEC2-374F-8D45-2E36FCFDE965}"/>
              </a:ext>
            </a:extLst>
          </p:cNvPr>
          <p:cNvSpPr/>
          <p:nvPr/>
        </p:nvSpPr>
        <p:spPr>
          <a:xfrm>
            <a:off x="1570589"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80" name="Group 79">
            <a:extLst>
              <a:ext uri="{FF2B5EF4-FFF2-40B4-BE49-F238E27FC236}">
                <a16:creationId xmlns:a16="http://schemas.microsoft.com/office/drawing/2014/main" id="{EF5BECC8-507B-804D-BD34-D505DE795D3E}"/>
              </a:ext>
            </a:extLst>
          </p:cNvPr>
          <p:cNvGrpSpPr/>
          <p:nvPr/>
        </p:nvGrpSpPr>
        <p:grpSpPr>
          <a:xfrm rot="5400000">
            <a:off x="2759141" y="4477743"/>
            <a:ext cx="1376979" cy="247426"/>
            <a:chOff x="731520" y="3076687"/>
            <a:chExt cx="1376979" cy="247426"/>
          </a:xfrm>
        </p:grpSpPr>
        <p:sp>
          <p:nvSpPr>
            <p:cNvPr id="81" name="Rounded Rectangle 80">
              <a:extLst>
                <a:ext uri="{FF2B5EF4-FFF2-40B4-BE49-F238E27FC236}">
                  <a16:creationId xmlns:a16="http://schemas.microsoft.com/office/drawing/2014/main" id="{EEE98EB7-811D-4D47-A739-5552DD96CC30}"/>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2" name="Oval 81">
              <a:extLst>
                <a:ext uri="{FF2B5EF4-FFF2-40B4-BE49-F238E27FC236}">
                  <a16:creationId xmlns:a16="http://schemas.microsoft.com/office/drawing/2014/main" id="{99ADC2F8-EA2E-0E44-972B-DB5CD0A0A363}"/>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Oval 82">
              <a:extLst>
                <a:ext uri="{FF2B5EF4-FFF2-40B4-BE49-F238E27FC236}">
                  <a16:creationId xmlns:a16="http://schemas.microsoft.com/office/drawing/2014/main" id="{DC52A548-D82B-6D45-A902-CA2D714E446C}"/>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078652BF-4A81-6245-BEED-2ABB2AEBC7A0}"/>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A67E0B8A-04B5-0A4F-A926-635F93151307}"/>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E29E2995-984F-7A40-9DFB-C878AEF16A43}"/>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D7364BA4-E9DC-3F47-99C7-64DB07731B11}"/>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88" name="Group 87">
            <a:extLst>
              <a:ext uri="{FF2B5EF4-FFF2-40B4-BE49-F238E27FC236}">
                <a16:creationId xmlns:a16="http://schemas.microsoft.com/office/drawing/2014/main" id="{E2E8EF42-44F7-8144-BAEA-8A8417FB8C1D}"/>
              </a:ext>
            </a:extLst>
          </p:cNvPr>
          <p:cNvGrpSpPr/>
          <p:nvPr/>
        </p:nvGrpSpPr>
        <p:grpSpPr>
          <a:xfrm rot="5400000">
            <a:off x="3469535" y="4477743"/>
            <a:ext cx="1376979" cy="247426"/>
            <a:chOff x="731520" y="3076687"/>
            <a:chExt cx="1376979" cy="247426"/>
          </a:xfrm>
        </p:grpSpPr>
        <p:sp>
          <p:nvSpPr>
            <p:cNvPr id="89" name="Rounded Rectangle 88">
              <a:extLst>
                <a:ext uri="{FF2B5EF4-FFF2-40B4-BE49-F238E27FC236}">
                  <a16:creationId xmlns:a16="http://schemas.microsoft.com/office/drawing/2014/main" id="{9A934F82-B518-674E-A8AB-B40625AA95E0}"/>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0" name="Oval 89">
              <a:extLst>
                <a:ext uri="{FF2B5EF4-FFF2-40B4-BE49-F238E27FC236}">
                  <a16:creationId xmlns:a16="http://schemas.microsoft.com/office/drawing/2014/main" id="{F561121F-673D-8744-94F8-63B47B2B521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Oval 90">
              <a:extLst>
                <a:ext uri="{FF2B5EF4-FFF2-40B4-BE49-F238E27FC236}">
                  <a16:creationId xmlns:a16="http://schemas.microsoft.com/office/drawing/2014/main" id="{F9667757-709C-0341-B07A-F6183F2D9F6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Oval 91">
              <a:extLst>
                <a:ext uri="{FF2B5EF4-FFF2-40B4-BE49-F238E27FC236}">
                  <a16:creationId xmlns:a16="http://schemas.microsoft.com/office/drawing/2014/main" id="{C2641BFE-080A-6746-88F7-17C9DF4D6E03}"/>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3" name="Oval 92">
              <a:extLst>
                <a:ext uri="{FF2B5EF4-FFF2-40B4-BE49-F238E27FC236}">
                  <a16:creationId xmlns:a16="http://schemas.microsoft.com/office/drawing/2014/main" id="{9A512C27-80EC-F745-8348-F1DD8C34DB9F}"/>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Oval 93">
              <a:extLst>
                <a:ext uri="{FF2B5EF4-FFF2-40B4-BE49-F238E27FC236}">
                  <a16:creationId xmlns:a16="http://schemas.microsoft.com/office/drawing/2014/main" id="{58457CB9-B585-8A4E-A7BB-F2216D3A5237}"/>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5" name="Oval 94">
              <a:extLst>
                <a:ext uri="{FF2B5EF4-FFF2-40B4-BE49-F238E27FC236}">
                  <a16:creationId xmlns:a16="http://schemas.microsoft.com/office/drawing/2014/main" id="{6D3BBE5D-0BFC-6E44-9CF7-1D7806BC9624}"/>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97" name="Rounded Rectangle 96">
            <a:extLst>
              <a:ext uri="{FF2B5EF4-FFF2-40B4-BE49-F238E27FC236}">
                <a16:creationId xmlns:a16="http://schemas.microsoft.com/office/drawing/2014/main" id="{58B8BE69-1F51-A94B-B222-40113FC4C333}"/>
              </a:ext>
            </a:extLst>
          </p:cNvPr>
          <p:cNvSpPr/>
          <p:nvPr/>
        </p:nvSpPr>
        <p:spPr>
          <a:xfrm>
            <a:off x="3184977"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98" name="Group 97">
            <a:extLst>
              <a:ext uri="{FF2B5EF4-FFF2-40B4-BE49-F238E27FC236}">
                <a16:creationId xmlns:a16="http://schemas.microsoft.com/office/drawing/2014/main" id="{71FA199F-F999-3142-8F49-E10324D8A616}"/>
              </a:ext>
            </a:extLst>
          </p:cNvPr>
          <p:cNvGrpSpPr/>
          <p:nvPr/>
        </p:nvGrpSpPr>
        <p:grpSpPr>
          <a:xfrm rot="5400000">
            <a:off x="4459054" y="4457127"/>
            <a:ext cx="1376979" cy="247426"/>
            <a:chOff x="731520" y="3076687"/>
            <a:chExt cx="1376979" cy="247426"/>
          </a:xfrm>
        </p:grpSpPr>
        <p:sp>
          <p:nvSpPr>
            <p:cNvPr id="99" name="Rounded Rectangle 98">
              <a:extLst>
                <a:ext uri="{FF2B5EF4-FFF2-40B4-BE49-F238E27FC236}">
                  <a16:creationId xmlns:a16="http://schemas.microsoft.com/office/drawing/2014/main" id="{17302374-95C4-5743-94F4-7F77651009BF}"/>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Oval 99">
              <a:extLst>
                <a:ext uri="{FF2B5EF4-FFF2-40B4-BE49-F238E27FC236}">
                  <a16:creationId xmlns:a16="http://schemas.microsoft.com/office/drawing/2014/main" id="{6298DE53-79FD-534F-8005-CE32D54138CC}"/>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BD310B1B-4D0C-F349-8CA5-65BD857E7633}"/>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871D6A41-34B6-CA41-B5BD-8FDC9F0A45DC}"/>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Oval 102">
              <a:extLst>
                <a:ext uri="{FF2B5EF4-FFF2-40B4-BE49-F238E27FC236}">
                  <a16:creationId xmlns:a16="http://schemas.microsoft.com/office/drawing/2014/main" id="{F4FBCF43-430D-F94F-89E9-695CB49FF55E}"/>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Oval 103">
              <a:extLst>
                <a:ext uri="{FF2B5EF4-FFF2-40B4-BE49-F238E27FC236}">
                  <a16:creationId xmlns:a16="http://schemas.microsoft.com/office/drawing/2014/main" id="{A4AF8049-6F85-284E-B473-799DC7B2E9E0}"/>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 name="Oval 104">
              <a:extLst>
                <a:ext uri="{FF2B5EF4-FFF2-40B4-BE49-F238E27FC236}">
                  <a16:creationId xmlns:a16="http://schemas.microsoft.com/office/drawing/2014/main" id="{C5ABF7E6-3996-1F4D-A884-386D8C313276}"/>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06" name="Group 105">
            <a:extLst>
              <a:ext uri="{FF2B5EF4-FFF2-40B4-BE49-F238E27FC236}">
                <a16:creationId xmlns:a16="http://schemas.microsoft.com/office/drawing/2014/main" id="{1A27DBF6-DAB0-8E45-A229-6C4329CF5474}"/>
              </a:ext>
            </a:extLst>
          </p:cNvPr>
          <p:cNvGrpSpPr/>
          <p:nvPr/>
        </p:nvGrpSpPr>
        <p:grpSpPr>
          <a:xfrm rot="5400000">
            <a:off x="5169448" y="4457127"/>
            <a:ext cx="1376979" cy="247426"/>
            <a:chOff x="731520" y="3076687"/>
            <a:chExt cx="1376979" cy="247426"/>
          </a:xfrm>
        </p:grpSpPr>
        <p:sp>
          <p:nvSpPr>
            <p:cNvPr id="107" name="Rounded Rectangle 106">
              <a:extLst>
                <a:ext uri="{FF2B5EF4-FFF2-40B4-BE49-F238E27FC236}">
                  <a16:creationId xmlns:a16="http://schemas.microsoft.com/office/drawing/2014/main" id="{815F5325-A6B7-1746-B2AC-6BD177FC152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15E309E4-B0D2-474A-8BD0-A4FE9056331C}"/>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Oval 108">
              <a:extLst>
                <a:ext uri="{FF2B5EF4-FFF2-40B4-BE49-F238E27FC236}">
                  <a16:creationId xmlns:a16="http://schemas.microsoft.com/office/drawing/2014/main" id="{EA59A6D6-09C7-1343-BD72-A2543258956A}"/>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708F2CBA-9895-444F-86B3-8567208D9767}"/>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C114402B-EC96-9647-A571-7D90D36FA3BD}"/>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Oval 111">
              <a:extLst>
                <a:ext uri="{FF2B5EF4-FFF2-40B4-BE49-F238E27FC236}">
                  <a16:creationId xmlns:a16="http://schemas.microsoft.com/office/drawing/2014/main" id="{70E4C736-FA0F-A944-A82E-E382DBEF1191}"/>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3" name="Oval 112">
              <a:extLst>
                <a:ext uri="{FF2B5EF4-FFF2-40B4-BE49-F238E27FC236}">
                  <a16:creationId xmlns:a16="http://schemas.microsoft.com/office/drawing/2014/main" id="{65550142-56E3-4143-82B4-B758FFAEE2C7}"/>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15" name="Rounded Rectangle 114">
            <a:extLst>
              <a:ext uri="{FF2B5EF4-FFF2-40B4-BE49-F238E27FC236}">
                <a16:creationId xmlns:a16="http://schemas.microsoft.com/office/drawing/2014/main" id="{277EDC53-ED32-0A41-BACD-BA06ED0849CD}"/>
              </a:ext>
            </a:extLst>
          </p:cNvPr>
          <p:cNvSpPr/>
          <p:nvPr/>
        </p:nvSpPr>
        <p:spPr>
          <a:xfrm>
            <a:off x="4884890" y="3766078"/>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116" name="Group 115">
            <a:extLst>
              <a:ext uri="{FF2B5EF4-FFF2-40B4-BE49-F238E27FC236}">
                <a16:creationId xmlns:a16="http://schemas.microsoft.com/office/drawing/2014/main" id="{3D126C5B-158C-6844-A0E5-CF637117C158}"/>
              </a:ext>
            </a:extLst>
          </p:cNvPr>
          <p:cNvGrpSpPr/>
          <p:nvPr/>
        </p:nvGrpSpPr>
        <p:grpSpPr>
          <a:xfrm rot="5400000">
            <a:off x="6054774" y="4443550"/>
            <a:ext cx="1376979" cy="247426"/>
            <a:chOff x="731520" y="3076687"/>
            <a:chExt cx="1376979" cy="247426"/>
          </a:xfrm>
        </p:grpSpPr>
        <p:sp>
          <p:nvSpPr>
            <p:cNvPr id="117" name="Rounded Rectangle 116">
              <a:extLst>
                <a:ext uri="{FF2B5EF4-FFF2-40B4-BE49-F238E27FC236}">
                  <a16:creationId xmlns:a16="http://schemas.microsoft.com/office/drawing/2014/main" id="{ACF49D45-E21C-4041-897C-B68EE597D55D}"/>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8" name="Oval 117">
              <a:extLst>
                <a:ext uri="{FF2B5EF4-FFF2-40B4-BE49-F238E27FC236}">
                  <a16:creationId xmlns:a16="http://schemas.microsoft.com/office/drawing/2014/main" id="{68F66A96-C8B4-C847-B8ED-ACD5C5F9EDE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Oval 118">
              <a:extLst>
                <a:ext uri="{FF2B5EF4-FFF2-40B4-BE49-F238E27FC236}">
                  <a16:creationId xmlns:a16="http://schemas.microsoft.com/office/drawing/2014/main" id="{7A79F4EE-18F2-DD44-BA73-4B40D323E140}"/>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0" name="Oval 119">
              <a:extLst>
                <a:ext uri="{FF2B5EF4-FFF2-40B4-BE49-F238E27FC236}">
                  <a16:creationId xmlns:a16="http://schemas.microsoft.com/office/drawing/2014/main" id="{EEA5E38B-2FEF-724A-A3DD-FB43B2D536B6}"/>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1" name="Oval 120">
              <a:extLst>
                <a:ext uri="{FF2B5EF4-FFF2-40B4-BE49-F238E27FC236}">
                  <a16:creationId xmlns:a16="http://schemas.microsoft.com/office/drawing/2014/main" id="{B3F55851-3739-9F43-818C-16D7D25F5CE9}"/>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2" name="Oval 121">
              <a:extLst>
                <a:ext uri="{FF2B5EF4-FFF2-40B4-BE49-F238E27FC236}">
                  <a16:creationId xmlns:a16="http://schemas.microsoft.com/office/drawing/2014/main" id="{E44ADEBE-DF8A-1F4D-9998-C3EDC6E10A78}"/>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3" name="Oval 122">
              <a:extLst>
                <a:ext uri="{FF2B5EF4-FFF2-40B4-BE49-F238E27FC236}">
                  <a16:creationId xmlns:a16="http://schemas.microsoft.com/office/drawing/2014/main" id="{408E1132-FA82-3A44-B854-B12E370147F2}"/>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24" name="Group 123">
            <a:extLst>
              <a:ext uri="{FF2B5EF4-FFF2-40B4-BE49-F238E27FC236}">
                <a16:creationId xmlns:a16="http://schemas.microsoft.com/office/drawing/2014/main" id="{D4CEC167-0E49-5E45-A243-00B6E22A72E0}"/>
              </a:ext>
            </a:extLst>
          </p:cNvPr>
          <p:cNvGrpSpPr/>
          <p:nvPr/>
        </p:nvGrpSpPr>
        <p:grpSpPr>
          <a:xfrm rot="5400000">
            <a:off x="6765168" y="4443550"/>
            <a:ext cx="1376979" cy="247426"/>
            <a:chOff x="731520" y="3076687"/>
            <a:chExt cx="1376979" cy="247426"/>
          </a:xfrm>
        </p:grpSpPr>
        <p:sp>
          <p:nvSpPr>
            <p:cNvPr id="125" name="Rounded Rectangle 124">
              <a:extLst>
                <a:ext uri="{FF2B5EF4-FFF2-40B4-BE49-F238E27FC236}">
                  <a16:creationId xmlns:a16="http://schemas.microsoft.com/office/drawing/2014/main" id="{2BC9C46E-6FEA-EA47-955F-692C9A2D0C9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6" name="Oval 125">
              <a:extLst>
                <a:ext uri="{FF2B5EF4-FFF2-40B4-BE49-F238E27FC236}">
                  <a16:creationId xmlns:a16="http://schemas.microsoft.com/office/drawing/2014/main" id="{9616BE2A-96F9-4F4E-9803-8BA63951B2BF}"/>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7" name="Oval 126">
              <a:extLst>
                <a:ext uri="{FF2B5EF4-FFF2-40B4-BE49-F238E27FC236}">
                  <a16:creationId xmlns:a16="http://schemas.microsoft.com/office/drawing/2014/main" id="{D7FB8677-AFA2-224A-A0BA-E838F35F3EE9}"/>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8" name="Oval 127">
              <a:extLst>
                <a:ext uri="{FF2B5EF4-FFF2-40B4-BE49-F238E27FC236}">
                  <a16:creationId xmlns:a16="http://schemas.microsoft.com/office/drawing/2014/main" id="{6EB61233-6F9A-E746-946B-B1399874EFBE}"/>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9" name="Oval 128">
              <a:extLst>
                <a:ext uri="{FF2B5EF4-FFF2-40B4-BE49-F238E27FC236}">
                  <a16:creationId xmlns:a16="http://schemas.microsoft.com/office/drawing/2014/main" id="{8C339D93-C592-8842-AF02-31AB0D266703}"/>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0" name="Oval 129">
              <a:extLst>
                <a:ext uri="{FF2B5EF4-FFF2-40B4-BE49-F238E27FC236}">
                  <a16:creationId xmlns:a16="http://schemas.microsoft.com/office/drawing/2014/main" id="{B36A9266-88FF-4C48-8487-0DEDCF38EDAB}"/>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1" name="Oval 130">
              <a:extLst>
                <a:ext uri="{FF2B5EF4-FFF2-40B4-BE49-F238E27FC236}">
                  <a16:creationId xmlns:a16="http://schemas.microsoft.com/office/drawing/2014/main" id="{AC8622E2-5FD8-5946-91B4-DFA41A1EB661}"/>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3" name="Rounded Rectangle 132">
            <a:extLst>
              <a:ext uri="{FF2B5EF4-FFF2-40B4-BE49-F238E27FC236}">
                <a16:creationId xmlns:a16="http://schemas.microsoft.com/office/drawing/2014/main" id="{B1664A15-8E3D-AA49-B9A6-92FE41430BC5}"/>
              </a:ext>
            </a:extLst>
          </p:cNvPr>
          <p:cNvSpPr/>
          <p:nvPr/>
        </p:nvSpPr>
        <p:spPr>
          <a:xfrm>
            <a:off x="6480610" y="3752501"/>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5" name="TextBox 1024">
            <a:extLst>
              <a:ext uri="{FF2B5EF4-FFF2-40B4-BE49-F238E27FC236}">
                <a16:creationId xmlns:a16="http://schemas.microsoft.com/office/drawing/2014/main" id="{43A3354D-7D43-354F-AD18-5BD8CFFB0BA2}"/>
              </a:ext>
            </a:extLst>
          </p:cNvPr>
          <p:cNvSpPr txBox="1"/>
          <p:nvPr/>
        </p:nvSpPr>
        <p:spPr>
          <a:xfrm>
            <a:off x="2023454"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38" name="TextBox 137">
            <a:extLst>
              <a:ext uri="{FF2B5EF4-FFF2-40B4-BE49-F238E27FC236}">
                <a16:creationId xmlns:a16="http://schemas.microsoft.com/office/drawing/2014/main" id="{0980CDA1-A315-4849-9755-58038A428321}"/>
              </a:ext>
            </a:extLst>
          </p:cNvPr>
          <p:cNvSpPr txBox="1"/>
          <p:nvPr/>
        </p:nvSpPr>
        <p:spPr>
          <a:xfrm>
            <a:off x="2854136" y="4300467"/>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39" name="TextBox 138">
            <a:extLst>
              <a:ext uri="{FF2B5EF4-FFF2-40B4-BE49-F238E27FC236}">
                <a16:creationId xmlns:a16="http://schemas.microsoft.com/office/drawing/2014/main" id="{F99AE15D-6AD2-3C49-9F4E-A64A34CCC8CE}"/>
              </a:ext>
            </a:extLst>
          </p:cNvPr>
          <p:cNvSpPr txBox="1"/>
          <p:nvPr/>
        </p:nvSpPr>
        <p:spPr>
          <a:xfrm>
            <a:off x="3630036"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0" name="TextBox 139">
            <a:extLst>
              <a:ext uri="{FF2B5EF4-FFF2-40B4-BE49-F238E27FC236}">
                <a16:creationId xmlns:a16="http://schemas.microsoft.com/office/drawing/2014/main" id="{22B7704B-F2F7-D042-AC2F-8440FCC2242D}"/>
              </a:ext>
            </a:extLst>
          </p:cNvPr>
          <p:cNvSpPr txBox="1"/>
          <p:nvPr/>
        </p:nvSpPr>
        <p:spPr>
          <a:xfrm>
            <a:off x="4521882"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1" name="TextBox 140">
            <a:extLst>
              <a:ext uri="{FF2B5EF4-FFF2-40B4-BE49-F238E27FC236}">
                <a16:creationId xmlns:a16="http://schemas.microsoft.com/office/drawing/2014/main" id="{FE2A9A5C-5A80-0F49-8CD1-5F7904A61992}"/>
              </a:ext>
            </a:extLst>
          </p:cNvPr>
          <p:cNvSpPr txBox="1"/>
          <p:nvPr/>
        </p:nvSpPr>
        <p:spPr>
          <a:xfrm>
            <a:off x="5373337" y="4322645"/>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2" name="TextBox 141">
            <a:extLst>
              <a:ext uri="{FF2B5EF4-FFF2-40B4-BE49-F238E27FC236}">
                <a16:creationId xmlns:a16="http://schemas.microsoft.com/office/drawing/2014/main" id="{208C08C5-6E67-FC4F-9DD6-44E063E69D37}"/>
              </a:ext>
            </a:extLst>
          </p:cNvPr>
          <p:cNvSpPr txBox="1"/>
          <p:nvPr/>
        </p:nvSpPr>
        <p:spPr>
          <a:xfrm>
            <a:off x="6149394" y="4289461"/>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3" name="TextBox 142">
            <a:extLst>
              <a:ext uri="{FF2B5EF4-FFF2-40B4-BE49-F238E27FC236}">
                <a16:creationId xmlns:a16="http://schemas.microsoft.com/office/drawing/2014/main" id="{7EAA1CFF-0297-0C45-9D61-DD2FA29C18DD}"/>
              </a:ext>
            </a:extLst>
          </p:cNvPr>
          <p:cNvSpPr txBox="1"/>
          <p:nvPr/>
        </p:nvSpPr>
        <p:spPr>
          <a:xfrm>
            <a:off x="6949703" y="4282833"/>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44" name="Elbow Connector 143">
            <a:extLst>
              <a:ext uri="{FF2B5EF4-FFF2-40B4-BE49-F238E27FC236}">
                <a16:creationId xmlns:a16="http://schemas.microsoft.com/office/drawing/2014/main" id="{875E60E3-ECC4-B348-BBED-274BBFB397F1}"/>
              </a:ext>
            </a:extLst>
          </p:cNvPr>
          <p:cNvCxnSpPr>
            <a:cxnSpLocks/>
            <a:endCxn id="11" idx="1"/>
          </p:cNvCxnSpPr>
          <p:nvPr/>
        </p:nvCxnSpPr>
        <p:spPr>
          <a:xfrm rot="10800000" flipV="1">
            <a:off x="1833244" y="3115855"/>
            <a:ext cx="3310273" cy="797112"/>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Elbow Connector 148">
            <a:extLst>
              <a:ext uri="{FF2B5EF4-FFF2-40B4-BE49-F238E27FC236}">
                <a16:creationId xmlns:a16="http://schemas.microsoft.com/office/drawing/2014/main" id="{FA1A6D2E-1FE0-3A41-9D62-EEE919949E21}"/>
              </a:ext>
            </a:extLst>
          </p:cNvPr>
          <p:cNvCxnSpPr>
            <a:cxnSpLocks/>
            <a:endCxn id="22" idx="1"/>
          </p:cNvCxnSpPr>
          <p:nvPr/>
        </p:nvCxnSpPr>
        <p:spPr>
          <a:xfrm rot="10800000" flipV="1">
            <a:off x="2543638" y="3265855"/>
            <a:ext cx="2594541" cy="64711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5" name="TextBox 1034">
            <a:extLst>
              <a:ext uri="{FF2B5EF4-FFF2-40B4-BE49-F238E27FC236}">
                <a16:creationId xmlns:a16="http://schemas.microsoft.com/office/drawing/2014/main" id="{3313DEFF-F418-AC4B-86A6-0C6A617B9AB3}"/>
              </a:ext>
            </a:extLst>
          </p:cNvPr>
          <p:cNvSpPr txBox="1"/>
          <p:nvPr/>
        </p:nvSpPr>
        <p:spPr>
          <a:xfrm>
            <a:off x="1718987" y="5470142"/>
            <a:ext cx="8337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Authors</a:t>
            </a:r>
          </a:p>
        </p:txBody>
      </p:sp>
      <p:sp>
        <p:nvSpPr>
          <p:cNvPr id="154" name="TextBox 153">
            <a:extLst>
              <a:ext uri="{FF2B5EF4-FFF2-40B4-BE49-F238E27FC236}">
                <a16:creationId xmlns:a16="http://schemas.microsoft.com/office/drawing/2014/main" id="{98354EA4-9180-CF4A-9E3E-DEBBEE81AD0F}"/>
              </a:ext>
            </a:extLst>
          </p:cNvPr>
          <p:cNvSpPr txBox="1"/>
          <p:nvPr/>
        </p:nvSpPr>
        <p:spPr>
          <a:xfrm>
            <a:off x="3531611" y="5480323"/>
            <a:ext cx="502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Title</a:t>
            </a:r>
          </a:p>
        </p:txBody>
      </p:sp>
      <p:sp>
        <p:nvSpPr>
          <p:cNvPr id="155" name="TextBox 154">
            <a:extLst>
              <a:ext uri="{FF2B5EF4-FFF2-40B4-BE49-F238E27FC236}">
                <a16:creationId xmlns:a16="http://schemas.microsoft.com/office/drawing/2014/main" id="{E7361E3D-B477-1A44-AD26-D66331437BA6}"/>
              </a:ext>
            </a:extLst>
          </p:cNvPr>
          <p:cNvSpPr txBox="1"/>
          <p:nvPr/>
        </p:nvSpPr>
        <p:spPr>
          <a:xfrm>
            <a:off x="5159682" y="5475808"/>
            <a:ext cx="6867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Venue</a:t>
            </a:r>
          </a:p>
        </p:txBody>
      </p:sp>
      <p:sp>
        <p:nvSpPr>
          <p:cNvPr id="156" name="TextBox 155">
            <a:extLst>
              <a:ext uri="{FF2B5EF4-FFF2-40B4-BE49-F238E27FC236}">
                <a16:creationId xmlns:a16="http://schemas.microsoft.com/office/drawing/2014/main" id="{71420A62-D9E7-CA43-B7D8-D9D448A4E447}"/>
              </a:ext>
            </a:extLst>
          </p:cNvPr>
          <p:cNvSpPr txBox="1"/>
          <p:nvPr/>
        </p:nvSpPr>
        <p:spPr>
          <a:xfrm>
            <a:off x="6911206" y="5480323"/>
            <a:ext cx="4941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Year</a:t>
            </a:r>
          </a:p>
        </p:txBody>
      </p:sp>
      <p:grpSp>
        <p:nvGrpSpPr>
          <p:cNvPr id="159" name="Group 158">
            <a:extLst>
              <a:ext uri="{FF2B5EF4-FFF2-40B4-BE49-F238E27FC236}">
                <a16:creationId xmlns:a16="http://schemas.microsoft.com/office/drawing/2014/main" id="{A8B10821-D36E-0146-A447-8AF37C42338E}"/>
              </a:ext>
            </a:extLst>
          </p:cNvPr>
          <p:cNvGrpSpPr/>
          <p:nvPr/>
        </p:nvGrpSpPr>
        <p:grpSpPr>
          <a:xfrm rot="5400000">
            <a:off x="7807055" y="4457127"/>
            <a:ext cx="1376979" cy="247426"/>
            <a:chOff x="731520" y="3076687"/>
            <a:chExt cx="1376979" cy="247426"/>
          </a:xfrm>
          <a:noFill/>
        </p:grpSpPr>
        <p:sp>
          <p:nvSpPr>
            <p:cNvPr id="160" name="Rounded Rectangle 159">
              <a:extLst>
                <a:ext uri="{FF2B5EF4-FFF2-40B4-BE49-F238E27FC236}">
                  <a16:creationId xmlns:a16="http://schemas.microsoft.com/office/drawing/2014/main" id="{970AB072-4133-6544-AF20-25BB62987B6D}"/>
                </a:ext>
              </a:extLst>
            </p:cNvPr>
            <p:cNvSpPr/>
            <p:nvPr/>
          </p:nvSpPr>
          <p:spPr>
            <a:xfrm>
              <a:off x="731520" y="3076687"/>
              <a:ext cx="1376979" cy="247426"/>
            </a:xfrm>
            <a:prstGeom prst="roundRect">
              <a:avLst/>
            </a:prstGeom>
            <a:grp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1E969D3A-8E2E-4648-8869-7C0C72B924E8}"/>
                </a:ext>
              </a:extLst>
            </p:cNvPr>
            <p:cNvSpPr/>
            <p:nvPr/>
          </p:nvSpPr>
          <p:spPr>
            <a:xfrm>
              <a:off x="799814"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2" name="Oval 161">
              <a:extLst>
                <a:ext uri="{FF2B5EF4-FFF2-40B4-BE49-F238E27FC236}">
                  <a16:creationId xmlns:a16="http://schemas.microsoft.com/office/drawing/2014/main" id="{457D6964-EFED-CA4A-A3BA-0F01FAF5B2F1}"/>
                </a:ext>
              </a:extLst>
            </p:cNvPr>
            <p:cNvSpPr/>
            <p:nvPr/>
          </p:nvSpPr>
          <p:spPr>
            <a:xfrm>
              <a:off x="1010982"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3" name="Oval 162">
              <a:extLst>
                <a:ext uri="{FF2B5EF4-FFF2-40B4-BE49-F238E27FC236}">
                  <a16:creationId xmlns:a16="http://schemas.microsoft.com/office/drawing/2014/main" id="{D4684CB5-766B-9647-9B01-BA9B43604181}"/>
                </a:ext>
              </a:extLst>
            </p:cNvPr>
            <p:cNvSpPr/>
            <p:nvPr/>
          </p:nvSpPr>
          <p:spPr>
            <a:xfrm>
              <a:off x="122215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4" name="Oval 163">
              <a:extLst>
                <a:ext uri="{FF2B5EF4-FFF2-40B4-BE49-F238E27FC236}">
                  <a16:creationId xmlns:a16="http://schemas.microsoft.com/office/drawing/2014/main" id="{AFDBC67A-F4AE-B042-A541-46986EBCA6CB}"/>
                </a:ext>
              </a:extLst>
            </p:cNvPr>
            <p:cNvSpPr/>
            <p:nvPr/>
          </p:nvSpPr>
          <p:spPr>
            <a:xfrm>
              <a:off x="1420009"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D3616F43-1D87-CD48-986D-CB0944372FE3}"/>
                </a:ext>
              </a:extLst>
            </p:cNvPr>
            <p:cNvSpPr/>
            <p:nvPr/>
          </p:nvSpPr>
          <p:spPr>
            <a:xfrm>
              <a:off x="162138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BD76C0E2-D9F3-4041-A2ED-38919FE3A541}"/>
                </a:ext>
              </a:extLst>
            </p:cNvPr>
            <p:cNvSpPr/>
            <p:nvPr/>
          </p:nvSpPr>
          <p:spPr>
            <a:xfrm>
              <a:off x="1826617"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8" name="TextBox 167">
            <a:extLst>
              <a:ext uri="{FF2B5EF4-FFF2-40B4-BE49-F238E27FC236}">
                <a16:creationId xmlns:a16="http://schemas.microsoft.com/office/drawing/2014/main" id="{9CE4B93C-D58D-2146-AFEF-09820B2020DA}"/>
              </a:ext>
            </a:extLst>
          </p:cNvPr>
          <p:cNvSpPr txBox="1"/>
          <p:nvPr/>
        </p:nvSpPr>
        <p:spPr>
          <a:xfrm>
            <a:off x="7865012" y="4287552"/>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39" name="Rounded Rectangle 1038">
            <a:extLst>
              <a:ext uri="{FF2B5EF4-FFF2-40B4-BE49-F238E27FC236}">
                <a16:creationId xmlns:a16="http://schemas.microsoft.com/office/drawing/2014/main" id="{920924E6-49B5-E148-A858-6DE1CF0DE530}"/>
              </a:ext>
            </a:extLst>
          </p:cNvPr>
          <p:cNvSpPr/>
          <p:nvPr/>
        </p:nvSpPr>
        <p:spPr>
          <a:xfrm>
            <a:off x="9854004" y="4594915"/>
            <a:ext cx="1108037"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Matching</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1" name="Straight Arrow Connector 1040">
            <a:extLst>
              <a:ext uri="{FF2B5EF4-FFF2-40B4-BE49-F238E27FC236}">
                <a16:creationId xmlns:a16="http://schemas.microsoft.com/office/drawing/2014/main" id="{910E0CF1-C08E-A344-80CD-94ECE438091B}"/>
              </a:ext>
            </a:extLst>
          </p:cNvPr>
          <p:cNvCxnSpPr>
            <a:cxnSpLocks/>
            <a:stCxn id="160" idx="0"/>
            <a:endCxn id="1039" idx="1"/>
          </p:cNvCxnSpPr>
          <p:nvPr/>
        </p:nvCxnSpPr>
        <p:spPr>
          <a:xfrm>
            <a:off x="8619258" y="4580841"/>
            <a:ext cx="1234746" cy="3716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3" name="Rounded Rectangle 172">
            <a:extLst>
              <a:ext uri="{FF2B5EF4-FFF2-40B4-BE49-F238E27FC236}">
                <a16:creationId xmlns:a16="http://schemas.microsoft.com/office/drawing/2014/main" id="{1B66334F-6837-2D4E-9383-82DD5EEA737B}"/>
              </a:ext>
            </a:extLst>
          </p:cNvPr>
          <p:cNvSpPr/>
          <p:nvPr/>
        </p:nvSpPr>
        <p:spPr>
          <a:xfrm>
            <a:off x="9804738" y="3405007"/>
            <a:ext cx="1108037" cy="715087"/>
          </a:xfrm>
          <a:prstGeom prst="roundRect">
            <a:avLst/>
          </a:prstGeom>
          <a:solidFill>
            <a:srgbClr val="FFFFFF"/>
          </a:solidFill>
          <a:ln w="25400" cap="flat">
            <a:solidFill>
              <a:schemeClr val="accent6">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Dataset</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4" name="Straight Arrow Connector 1043">
            <a:extLst>
              <a:ext uri="{FF2B5EF4-FFF2-40B4-BE49-F238E27FC236}">
                <a16:creationId xmlns:a16="http://schemas.microsoft.com/office/drawing/2014/main" id="{82109F8B-1AB1-C142-AD06-E07B9824B6D8}"/>
              </a:ext>
            </a:extLst>
          </p:cNvPr>
          <p:cNvCxnSpPr>
            <a:stCxn id="160" idx="0"/>
            <a:endCxn id="173" idx="1"/>
          </p:cNvCxnSpPr>
          <p:nvPr/>
        </p:nvCxnSpPr>
        <p:spPr>
          <a:xfrm flipV="1">
            <a:off x="8619258" y="3762551"/>
            <a:ext cx="1185480" cy="818290"/>
          </a:xfrm>
          <a:prstGeom prst="straightConnector1">
            <a:avLst/>
          </a:prstGeom>
          <a:noFill/>
          <a:ln w="25400" cap="flat">
            <a:solidFill>
              <a:schemeClr val="accent6">
                <a:lumMod val="75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5" name="TextBox 1044">
            <a:extLst>
              <a:ext uri="{FF2B5EF4-FFF2-40B4-BE49-F238E27FC236}">
                <a16:creationId xmlns:a16="http://schemas.microsoft.com/office/drawing/2014/main" id="{FBCEB914-9BEE-2943-B96A-F6EB41FBD2CB}"/>
              </a:ext>
            </a:extLst>
          </p:cNvPr>
          <p:cNvSpPr txBox="1"/>
          <p:nvPr/>
        </p:nvSpPr>
        <p:spPr>
          <a:xfrm>
            <a:off x="8901733" y="3939898"/>
            <a:ext cx="650121" cy="461663"/>
          </a:xfrm>
          <a:prstGeom prst="rect">
            <a:avLst/>
          </a:prstGeom>
          <a:solidFill>
            <a:schemeClr val="bg1"/>
          </a:solidFill>
          <a:ln w="12700" cap="flat">
            <a:solidFill>
              <a:schemeClr val="accent6">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Gradient Reversal</a:t>
            </a:r>
          </a:p>
        </p:txBody>
      </p:sp>
      <p:sp>
        <p:nvSpPr>
          <p:cNvPr id="1046" name="TextBox 1045">
            <a:extLst>
              <a:ext uri="{FF2B5EF4-FFF2-40B4-BE49-F238E27FC236}">
                <a16:creationId xmlns:a16="http://schemas.microsoft.com/office/drawing/2014/main" id="{7F6C7A6B-4596-3348-8EC4-EA00B438F942}"/>
              </a:ext>
            </a:extLst>
          </p:cNvPr>
          <p:cNvSpPr txBox="1"/>
          <p:nvPr/>
        </p:nvSpPr>
        <p:spPr>
          <a:xfrm>
            <a:off x="9181197" y="3007592"/>
            <a:ext cx="22675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Dataset independent learning</a:t>
            </a:r>
          </a:p>
        </p:txBody>
      </p:sp>
      <p:sp>
        <p:nvSpPr>
          <p:cNvPr id="1047" name="TextBox 1046">
            <a:extLst>
              <a:ext uri="{FF2B5EF4-FFF2-40B4-BE49-F238E27FC236}">
                <a16:creationId xmlns:a16="http://schemas.microsoft.com/office/drawing/2014/main" id="{4807BB8D-A517-2348-B30D-5C9575FECB91}"/>
              </a:ext>
            </a:extLst>
          </p:cNvPr>
          <p:cNvSpPr txBox="1"/>
          <p:nvPr/>
        </p:nvSpPr>
        <p:spPr>
          <a:xfrm>
            <a:off x="2320969" y="984191"/>
            <a:ext cx="2218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1049" name="TextBox 1048">
            <a:extLst>
              <a:ext uri="{FF2B5EF4-FFF2-40B4-BE49-F238E27FC236}">
                <a16:creationId xmlns:a16="http://schemas.microsoft.com/office/drawing/2014/main" id="{C5C1ABC2-7D4E-0645-8FC3-7852C2C47643}"/>
              </a:ext>
            </a:extLst>
          </p:cNvPr>
          <p:cNvSpPr txBox="1"/>
          <p:nvPr/>
        </p:nvSpPr>
        <p:spPr>
          <a:xfrm>
            <a:off x="6188215" y="3105158"/>
            <a:ext cx="16695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Single GRU useful for</a:t>
            </a: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schema agnostic learning</a:t>
            </a:r>
          </a:p>
        </p:txBody>
      </p:sp>
      <p:sp>
        <p:nvSpPr>
          <p:cNvPr id="1050" name="Rectangle 1049">
            <a:extLst>
              <a:ext uri="{FF2B5EF4-FFF2-40B4-BE49-F238E27FC236}">
                <a16:creationId xmlns:a16="http://schemas.microsoft.com/office/drawing/2014/main" id="{BD5921CD-1150-544F-8665-3069269ACCD4}"/>
              </a:ext>
            </a:extLst>
          </p:cNvPr>
          <p:cNvSpPr/>
          <p:nvPr/>
        </p:nvSpPr>
        <p:spPr>
          <a:xfrm>
            <a:off x="1032734" y="2687699"/>
            <a:ext cx="10548951" cy="3151773"/>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1" name="TextBox 1050">
            <a:extLst>
              <a:ext uri="{FF2B5EF4-FFF2-40B4-BE49-F238E27FC236}">
                <a16:creationId xmlns:a16="http://schemas.microsoft.com/office/drawing/2014/main" id="{8E0A6756-CA7A-DD46-84C6-D0F38A2C7F48}"/>
              </a:ext>
            </a:extLst>
          </p:cNvPr>
          <p:cNvSpPr txBox="1"/>
          <p:nvPr/>
        </p:nvSpPr>
        <p:spPr>
          <a:xfrm>
            <a:off x="4742094" y="5915071"/>
            <a:ext cx="19842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Transferrable Model</a:t>
            </a:r>
          </a:p>
        </p:txBody>
      </p:sp>
      <p:graphicFrame>
        <p:nvGraphicFramePr>
          <p:cNvPr id="6" name="Table 5">
            <a:extLst>
              <a:ext uri="{FF2B5EF4-FFF2-40B4-BE49-F238E27FC236}">
                <a16:creationId xmlns:a16="http://schemas.microsoft.com/office/drawing/2014/main" id="{CE3B54E5-C5B9-6849-BBDE-0FA597B8D348}"/>
              </a:ext>
            </a:extLst>
          </p:cNvPr>
          <p:cNvGraphicFramePr>
            <a:graphicFrameLocks noGrp="1"/>
          </p:cNvGraphicFramePr>
          <p:nvPr/>
        </p:nvGraphicFramePr>
        <p:xfrm>
          <a:off x="11163767" y="1462497"/>
          <a:ext cx="723433" cy="947216"/>
        </p:xfrm>
        <a:graphic>
          <a:graphicData uri="http://schemas.openxmlformats.org/drawingml/2006/table">
            <a:tbl>
              <a:tblPr firstRow="1" bandRow="1">
                <a:tableStyleId>{073A0DAA-6AF3-43AB-8588-CEC1D06C72B9}</a:tableStyleId>
              </a:tblPr>
              <a:tblGrid>
                <a:gridCol w="723433">
                  <a:extLst>
                    <a:ext uri="{9D8B030D-6E8A-4147-A177-3AD203B41FA5}">
                      <a16:colId xmlns:a16="http://schemas.microsoft.com/office/drawing/2014/main" val="721669346"/>
                    </a:ext>
                  </a:extLst>
                </a:gridCol>
              </a:tblGrid>
              <a:tr h="473608">
                <a:tc>
                  <a:txBody>
                    <a:bodyPr/>
                    <a:lstStyle/>
                    <a:p>
                      <a:pPr algn="l"/>
                      <a:r>
                        <a:rPr lang="en-US" sz="1050" dirty="0"/>
                        <a:t>Label</a:t>
                      </a:r>
                      <a:endParaRPr lang="en-US" sz="1100" dirty="0"/>
                    </a:p>
                  </a:txBody>
                  <a:tcPr/>
                </a:tc>
                <a:extLst>
                  <a:ext uri="{0D108BD9-81ED-4DB2-BD59-A6C34878D82A}">
                    <a16:rowId xmlns:a16="http://schemas.microsoft.com/office/drawing/2014/main" val="1627272436"/>
                  </a:ext>
                </a:extLst>
              </a:tr>
              <a:tr h="473608">
                <a:tc>
                  <a:txBody>
                    <a:bodyPr/>
                    <a:lstStyle/>
                    <a:p>
                      <a:pPr algn="l"/>
                      <a:r>
                        <a:rPr lang="en-US" sz="1000" dirty="0"/>
                        <a:t>Match</a:t>
                      </a:r>
                    </a:p>
                  </a:txBody>
                  <a:tcPr/>
                </a:tc>
                <a:extLst>
                  <a:ext uri="{0D108BD9-81ED-4DB2-BD59-A6C34878D82A}">
                    <a16:rowId xmlns:a16="http://schemas.microsoft.com/office/drawing/2014/main" val="2031911976"/>
                  </a:ext>
                </a:extLst>
              </a:tr>
            </a:tbl>
          </a:graphicData>
        </a:graphic>
      </p:graphicFrame>
      <p:cxnSp>
        <p:nvCxnSpPr>
          <p:cNvPr id="10" name="Elbow Connector 9">
            <a:extLst>
              <a:ext uri="{FF2B5EF4-FFF2-40B4-BE49-F238E27FC236}">
                <a16:creationId xmlns:a16="http://schemas.microsoft.com/office/drawing/2014/main" id="{D53C2EE3-3FAC-3646-9D0C-1E099E0DED2A}"/>
              </a:ext>
            </a:extLst>
          </p:cNvPr>
          <p:cNvCxnSpPr>
            <a:cxnSpLocks/>
            <a:stCxn id="6" idx="2"/>
            <a:endCxn id="1039" idx="3"/>
          </p:cNvCxnSpPr>
          <p:nvPr/>
        </p:nvCxnSpPr>
        <p:spPr>
          <a:xfrm rot="5400000">
            <a:off x="9972389" y="3399365"/>
            <a:ext cx="2542746" cy="56344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2" name="TextBox 131">
            <a:extLst>
              <a:ext uri="{FF2B5EF4-FFF2-40B4-BE49-F238E27FC236}">
                <a16:creationId xmlns:a16="http://schemas.microsoft.com/office/drawing/2014/main" id="{F7ED77AA-3763-0A47-AE42-37BCC3F1E806}"/>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712909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500"/>
                                        <p:tgtEl>
                                          <p:spTgt spid="1050"/>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1"/>
                                        </p:tgtEl>
                                        <p:attrNameLst>
                                          <p:attrName>style.visibility</p:attrName>
                                        </p:attrNameLst>
                                      </p:cBhvr>
                                      <p:to>
                                        <p:strVal val="visible"/>
                                      </p:to>
                                    </p:set>
                                    <p:animEffect transition="in" filter="fade">
                                      <p:cBhvr>
                                        <p:cTn id="13" dur="500"/>
                                        <p:tgtEl>
                                          <p:spTgt spid="10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animEffect transition="in" filter="fade">
                                      <p:cBhvr>
                                        <p:cTn id="19" dur="500"/>
                                        <p:tgtEl>
                                          <p:spTgt spid="10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fade">
                                      <p:cBhvr>
                                        <p:cTn id="27" dur="500"/>
                                        <p:tgtEl>
                                          <p:spTgt spid="149"/>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500"/>
                                        <p:tgtEl>
                                          <p:spTgt spid="10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500"/>
                                        <p:tgtEl>
                                          <p:spTgt spid="116"/>
                                        </p:tgtEl>
                                      </p:cBhvr>
                                    </p:animEffect>
                                  </p:childTnLst>
                                </p:cTn>
                              </p:par>
                              <p:par>
                                <p:cTn id="84" presetID="10" presetClass="entr" presetSubtype="0" fill="hold"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fade">
                                      <p:cBhvr>
                                        <p:cTn id="89" dur="500"/>
                                        <p:tgtEl>
                                          <p:spTgt spid="15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25"/>
                                        </p:tgtEl>
                                        <p:attrNameLst>
                                          <p:attrName>style.visibility</p:attrName>
                                        </p:attrNameLst>
                                      </p:cBhvr>
                                      <p:to>
                                        <p:strVal val="visible"/>
                                      </p:to>
                                    </p:set>
                                    <p:animEffect transition="in" filter="fade">
                                      <p:cBhvr>
                                        <p:cTn id="94" dur="500"/>
                                        <p:tgtEl>
                                          <p:spTgt spid="10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fade">
                                      <p:cBhvr>
                                        <p:cTn id="97" dur="500"/>
                                        <p:tgtEl>
                                          <p:spTgt spid="1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0"/>
                                        </p:tgtEl>
                                        <p:attrNameLst>
                                          <p:attrName>style.visibility</p:attrName>
                                        </p:attrNameLst>
                                      </p:cBhvr>
                                      <p:to>
                                        <p:strVal val="visible"/>
                                      </p:to>
                                    </p:set>
                                    <p:animEffect transition="in" filter="fade">
                                      <p:cBhvr>
                                        <p:cTn id="103" dur="500"/>
                                        <p:tgtEl>
                                          <p:spTgt spid="1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1"/>
                                        </p:tgtEl>
                                        <p:attrNameLst>
                                          <p:attrName>style.visibility</p:attrName>
                                        </p:attrNameLst>
                                      </p:cBhvr>
                                      <p:to>
                                        <p:strVal val="visible"/>
                                      </p:to>
                                    </p:set>
                                    <p:animEffect transition="in" filter="fade">
                                      <p:cBhvr>
                                        <p:cTn id="106" dur="500"/>
                                        <p:tgtEl>
                                          <p:spTgt spid="1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2"/>
                                        </p:tgtEl>
                                        <p:attrNameLst>
                                          <p:attrName>style.visibility</p:attrName>
                                        </p:attrNameLst>
                                      </p:cBhvr>
                                      <p:to>
                                        <p:strVal val="visible"/>
                                      </p:to>
                                    </p:set>
                                    <p:animEffect transition="in" filter="fade">
                                      <p:cBhvr>
                                        <p:cTn id="109" dur="500"/>
                                        <p:tgtEl>
                                          <p:spTgt spid="1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fade">
                                      <p:cBhvr>
                                        <p:cTn id="112" dur="500"/>
                                        <p:tgtEl>
                                          <p:spTgt spid="1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fade">
                                      <p:cBhvr>
                                        <p:cTn id="115" dur="500"/>
                                        <p:tgtEl>
                                          <p:spTgt spid="168"/>
                                        </p:tgtEl>
                                      </p:cBhvr>
                                    </p:animEffect>
                                  </p:childTnLst>
                                </p:cTn>
                              </p:par>
                              <p:par>
                                <p:cTn id="116" presetID="10" presetClass="entr" presetSubtype="0" fill="hold" nodeType="withEffect">
                                  <p:stCondLst>
                                    <p:cond delay="0"/>
                                  </p:stCondLst>
                                  <p:childTnLst>
                                    <p:set>
                                      <p:cBhvr>
                                        <p:cTn id="117" dur="1" fill="hold">
                                          <p:stCondLst>
                                            <p:cond delay="0"/>
                                          </p:stCondLst>
                                        </p:cTn>
                                        <p:tgtEl>
                                          <p:spTgt spid="159"/>
                                        </p:tgtEl>
                                        <p:attrNameLst>
                                          <p:attrName>style.visibility</p:attrName>
                                        </p:attrNameLst>
                                      </p:cBhvr>
                                      <p:to>
                                        <p:strVal val="visible"/>
                                      </p:to>
                                    </p:set>
                                    <p:animEffect transition="in" filter="fade">
                                      <p:cBhvr>
                                        <p:cTn id="118" dur="500"/>
                                        <p:tgtEl>
                                          <p:spTgt spid="15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041"/>
                                        </p:tgtEl>
                                        <p:attrNameLst>
                                          <p:attrName>style.visibility</p:attrName>
                                        </p:attrNameLst>
                                      </p:cBhvr>
                                      <p:to>
                                        <p:strVal val="visible"/>
                                      </p:to>
                                    </p:set>
                                    <p:animEffect transition="in" filter="fade">
                                      <p:cBhvr>
                                        <p:cTn id="123" dur="500"/>
                                        <p:tgtEl>
                                          <p:spTgt spid="10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39"/>
                                        </p:tgtEl>
                                        <p:attrNameLst>
                                          <p:attrName>style.visibility</p:attrName>
                                        </p:attrNameLst>
                                      </p:cBhvr>
                                      <p:to>
                                        <p:strVal val="visible"/>
                                      </p:to>
                                    </p:set>
                                    <p:animEffect transition="in" filter="fade">
                                      <p:cBhvr>
                                        <p:cTn id="126" dur="500"/>
                                        <p:tgtEl>
                                          <p:spTgt spid="1039"/>
                                        </p:tgtEl>
                                      </p:cBhvr>
                                    </p:animEffect>
                                  </p:childTnLst>
                                </p:cTn>
                              </p:par>
                              <p:par>
                                <p:cTn id="127" presetID="10" presetClass="entr" presetSubtype="0" fill="hold" nodeType="with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fad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45"/>
                                        </p:tgtEl>
                                        <p:attrNameLst>
                                          <p:attrName>style.visibility</p:attrName>
                                        </p:attrNameLst>
                                      </p:cBhvr>
                                      <p:to>
                                        <p:strVal val="visible"/>
                                      </p:to>
                                    </p:set>
                                    <p:animEffect transition="in" filter="fade">
                                      <p:cBhvr>
                                        <p:cTn id="134" dur="500"/>
                                        <p:tgtEl>
                                          <p:spTgt spid="1045"/>
                                        </p:tgtEl>
                                      </p:cBhvr>
                                    </p:animEffect>
                                  </p:childTnLst>
                                </p:cTn>
                              </p:par>
                              <p:par>
                                <p:cTn id="135" presetID="10" presetClass="entr" presetSubtype="0" fill="hold" nodeType="withEffect">
                                  <p:stCondLst>
                                    <p:cond delay="0"/>
                                  </p:stCondLst>
                                  <p:childTnLst>
                                    <p:set>
                                      <p:cBhvr>
                                        <p:cTn id="136" dur="1" fill="hold">
                                          <p:stCondLst>
                                            <p:cond delay="0"/>
                                          </p:stCondLst>
                                        </p:cTn>
                                        <p:tgtEl>
                                          <p:spTgt spid="1044"/>
                                        </p:tgtEl>
                                        <p:attrNameLst>
                                          <p:attrName>style.visibility</p:attrName>
                                        </p:attrNameLst>
                                      </p:cBhvr>
                                      <p:to>
                                        <p:strVal val="visible"/>
                                      </p:to>
                                    </p:set>
                                    <p:animEffect transition="in" filter="fade">
                                      <p:cBhvr>
                                        <p:cTn id="137" dur="500"/>
                                        <p:tgtEl>
                                          <p:spTgt spid="104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3"/>
                                        </p:tgtEl>
                                        <p:attrNameLst>
                                          <p:attrName>style.visibility</p:attrName>
                                        </p:attrNameLst>
                                      </p:cBhvr>
                                      <p:to>
                                        <p:strVal val="visible"/>
                                      </p:to>
                                    </p:set>
                                    <p:animEffect transition="in" filter="fade">
                                      <p:cBhvr>
                                        <p:cTn id="140" dur="500"/>
                                        <p:tgtEl>
                                          <p:spTgt spid="17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46"/>
                                        </p:tgtEl>
                                        <p:attrNameLst>
                                          <p:attrName>style.visibility</p:attrName>
                                        </p:attrNameLst>
                                      </p:cBhvr>
                                      <p:to>
                                        <p:strVal val="visible"/>
                                      </p:to>
                                    </p:set>
                                    <p:animEffect transition="in" filter="fade">
                                      <p:cBhvr>
                                        <p:cTn id="143"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6" grpId="0" animBg="1"/>
      <p:bldP spid="66" grpId="0" animBg="1"/>
      <p:bldP spid="77" grpId="0" animBg="1"/>
      <p:bldP spid="97" grpId="0" animBg="1"/>
      <p:bldP spid="115" grpId="0" animBg="1"/>
      <p:bldP spid="133" grpId="0" animBg="1"/>
      <p:bldP spid="1025" grpId="0"/>
      <p:bldP spid="138" grpId="0"/>
      <p:bldP spid="139" grpId="0"/>
      <p:bldP spid="140" grpId="0"/>
      <p:bldP spid="141" grpId="0"/>
      <p:bldP spid="142" grpId="0"/>
      <p:bldP spid="143" grpId="0"/>
      <p:bldP spid="1035" grpId="0"/>
      <p:bldP spid="154" grpId="0"/>
      <p:bldP spid="155" grpId="0"/>
      <p:bldP spid="156" grpId="0"/>
      <p:bldP spid="168" grpId="0"/>
      <p:bldP spid="1039" grpId="0" animBg="1"/>
      <p:bldP spid="173" grpId="0" animBg="1"/>
      <p:bldP spid="1045" grpId="0" animBg="1"/>
      <p:bldP spid="1046" grpId="0"/>
      <p:bldP spid="1049" grpId="0"/>
      <p:bldP spid="1050" grpId="0" animBg="1"/>
      <p:bldP spid="1051"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36"/>
          <p:cNvSpPr/>
          <p:nvPr/>
        </p:nvSpPr>
        <p:spPr>
          <a:xfrm>
            <a:off x="8105800" y="5174367"/>
            <a:ext cx="4086400" cy="10884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7" name="Google Shape;337;p36"/>
          <p:cNvSpPr txBox="1">
            <a:spLocks noGrp="1"/>
          </p:cNvSpPr>
          <p:nvPr>
            <p:ph type="title"/>
          </p:nvPr>
        </p:nvSpPr>
        <p:spPr>
          <a:xfrm>
            <a:off x="256574" y="190033"/>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256574" y="1000433"/>
            <a:ext cx="11789652"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 dirty="0">
                <a:solidFill>
                  <a:schemeClr val="tx1"/>
                </a:solidFill>
              </a:rPr>
              <a:t>Kasai et al. proposed a deep learning based model for low-resource entity resolution.</a:t>
            </a:r>
          </a:p>
          <a:p>
            <a:pPr marL="1056815" lvl="1" indent="-457189">
              <a:lnSpc>
                <a:spcPct val="130000"/>
              </a:lnSpc>
              <a:spcBef>
                <a:spcPts val="0"/>
              </a:spcBef>
              <a:buClr>
                <a:srgbClr val="434343"/>
              </a:buClr>
              <a:buSzPts val="1800"/>
              <a:buChar char="●"/>
            </a:pPr>
            <a:r>
              <a:rPr lang="en" dirty="0">
                <a:solidFill>
                  <a:schemeClr val="tx1"/>
                </a:solidFill>
              </a:rPr>
              <a:t>low-resource: limited number of labeled examples</a:t>
            </a:r>
          </a:p>
          <a:p>
            <a:pPr marL="1056815" lvl="1" indent="-457189">
              <a:lnSpc>
                <a:spcPct val="130000"/>
              </a:lnSpc>
              <a:spcBef>
                <a:spcPts val="0"/>
              </a:spcBef>
              <a:buClr>
                <a:srgbClr val="434343"/>
              </a:buClr>
              <a:buSzPts val="1800"/>
              <a:buChar char="●"/>
            </a:pPr>
            <a:endParaRPr lang="en" dirty="0">
              <a:solidFill>
                <a:schemeClr val="tx1"/>
              </a:solidFill>
            </a:endParaRPr>
          </a:p>
          <a:p>
            <a:pPr marL="609585" indent="-457189">
              <a:lnSpc>
                <a:spcPct val="130000"/>
              </a:lnSpc>
              <a:spcBef>
                <a:spcPts val="0"/>
              </a:spcBef>
              <a:buClr>
                <a:srgbClr val="434343"/>
              </a:buClr>
              <a:buSzPts val="1800"/>
              <a:buChar char="●"/>
            </a:pPr>
            <a:r>
              <a:rPr lang="en" dirty="0">
                <a:solidFill>
                  <a:schemeClr val="tx1"/>
                </a:solidFill>
              </a:rPr>
              <a:t>Proposed a framework that combines both </a:t>
            </a:r>
            <a:r>
              <a:rPr lang="en" b="1" dirty="0">
                <a:solidFill>
                  <a:schemeClr val="tx1"/>
                </a:solidFill>
              </a:rPr>
              <a:t>transfer learning </a:t>
            </a:r>
            <a:r>
              <a:rPr lang="en" dirty="0">
                <a:solidFill>
                  <a:schemeClr val="tx1"/>
                </a:solidFill>
              </a:rPr>
              <a:t>and </a:t>
            </a:r>
            <a:r>
              <a:rPr lang="en" b="1" dirty="0">
                <a:solidFill>
                  <a:schemeClr val="tx1"/>
                </a:solidFill>
              </a:rPr>
              <a:t>active learning</a:t>
            </a:r>
          </a:p>
          <a:p>
            <a:pPr marL="1056815" lvl="1" indent="-457189">
              <a:lnSpc>
                <a:spcPct val="130000"/>
              </a:lnSpc>
              <a:spcBef>
                <a:spcPts val="0"/>
              </a:spcBef>
              <a:buClr>
                <a:srgbClr val="434343"/>
              </a:buClr>
              <a:buSzPts val="1800"/>
              <a:buChar char="●"/>
            </a:pPr>
            <a:r>
              <a:rPr lang="en" b="1" dirty="0">
                <a:solidFill>
                  <a:schemeClr val="tx1"/>
                </a:solidFill>
              </a:rPr>
              <a:t>Transfer learning</a:t>
            </a:r>
            <a:r>
              <a:rPr lang="en" dirty="0">
                <a:solidFill>
                  <a:schemeClr val="tx1"/>
                </a:solidFill>
              </a:rPr>
              <a:t>: learn a transferrable model from a similar high-resource scenario</a:t>
            </a:r>
          </a:p>
          <a:p>
            <a:pPr marL="1056815" lvl="1" indent="-457189">
              <a:lnSpc>
                <a:spcPct val="130000"/>
              </a:lnSpc>
              <a:spcBef>
                <a:spcPts val="0"/>
              </a:spcBef>
              <a:buClr>
                <a:srgbClr val="434343"/>
              </a:buClr>
              <a:buSzPts val="1800"/>
              <a:buChar char="●"/>
            </a:pPr>
            <a:r>
              <a:rPr lang="en-US" dirty="0">
                <a:solidFill>
                  <a:schemeClr val="tx1"/>
                </a:solidFill>
              </a:rPr>
              <a:t>To be discussed in next section</a:t>
            </a:r>
            <a:endParaRPr lang="en" dirty="0">
              <a:solidFill>
                <a:schemeClr val="tx1"/>
              </a:solidFill>
            </a:endParaRPr>
          </a:p>
          <a:p>
            <a:pPr marL="1056815" lvl="1" indent="-457189">
              <a:lnSpc>
                <a:spcPct val="130000"/>
              </a:lnSpc>
              <a:spcBef>
                <a:spcPts val="0"/>
              </a:spcBef>
              <a:buClr>
                <a:srgbClr val="434343"/>
              </a:buClr>
              <a:buSzPts val="1800"/>
              <a:buChar char="●"/>
            </a:pPr>
            <a:endParaRPr lang="en-US" dirty="0">
              <a:solidFill>
                <a:schemeClr val="tx1"/>
              </a:solidFill>
            </a:endParaRPr>
          </a:p>
          <a:p>
            <a:pPr marL="609585" indent="-457189">
              <a:lnSpc>
                <a:spcPct val="130000"/>
              </a:lnSpc>
              <a:spcBef>
                <a:spcPts val="0"/>
              </a:spcBef>
              <a:buClr>
                <a:srgbClr val="434343"/>
              </a:buClr>
              <a:buSzPts val="1800"/>
              <a:buChar char="●"/>
            </a:pPr>
            <a:r>
              <a:rPr lang="en-US" b="1" dirty="0">
                <a:solidFill>
                  <a:schemeClr val="tx1"/>
                </a:solidFill>
              </a:rPr>
              <a:t>A</a:t>
            </a:r>
            <a:r>
              <a:rPr lang="en" b="1" dirty="0" err="1">
                <a:solidFill>
                  <a:schemeClr val="tx1"/>
                </a:solidFill>
              </a:rPr>
              <a:t>ctive</a:t>
            </a:r>
            <a:r>
              <a:rPr lang="en" b="1" dirty="0">
                <a:solidFill>
                  <a:schemeClr val="tx1"/>
                </a:solidFill>
              </a:rPr>
              <a:t> learning</a:t>
            </a:r>
            <a:r>
              <a:rPr lang="en" dirty="0">
                <a:solidFill>
                  <a:schemeClr val="tx1"/>
                </a:solidFill>
              </a:rPr>
              <a:t>: to adapt the transferred model by iteratively labeling “informative” examples from the target.</a:t>
            </a:r>
            <a:endParaRPr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1: Need substantial positive/negative examples to tune the DL model. </a:t>
            </a:r>
            <a:endParaRPr sz="2000"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2: Hard to improve </a:t>
            </a:r>
            <a:r>
              <a:rPr lang="en" sz="2000" b="1" dirty="0">
                <a:solidFill>
                  <a:schemeClr val="tx1"/>
                </a:solidFill>
              </a:rPr>
              <a:t>recall </a:t>
            </a:r>
            <a:r>
              <a:rPr lang="en" sz="2000" dirty="0">
                <a:solidFill>
                  <a:schemeClr val="tx1"/>
                </a:solidFill>
              </a:rPr>
              <a:t>in ER (Qian et al. 2017). </a:t>
            </a:r>
            <a:endParaRPr sz="2400" dirty="0">
              <a:solidFill>
                <a:schemeClr val="tx1"/>
              </a:solidFill>
            </a:endParaRPr>
          </a:p>
        </p:txBody>
      </p:sp>
    </p:spTree>
    <p:extLst>
      <p:ext uri="{BB962C8B-B14F-4D97-AF65-F5344CB8AC3E}">
        <p14:creationId xmlns:p14="http://schemas.microsoft.com/office/powerpoint/2010/main" val="30921831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448079-BD92-3E46-894D-B98C3666340B}"/>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81CEEC9F-A68D-0740-8F69-E7AF052A0EA7}"/>
              </a:ext>
            </a:extLst>
          </p:cNvPr>
          <p:cNvSpPr>
            <a:spLocks noGrp="1"/>
          </p:cNvSpPr>
          <p:nvPr>
            <p:ph type="title"/>
          </p:nvPr>
        </p:nvSpPr>
        <p:spPr>
          <a:xfrm>
            <a:off x="609520" y="329640"/>
            <a:ext cx="10972166" cy="571498"/>
          </a:xfrm>
        </p:spPr>
        <p:txBody>
          <a:bodyPr>
            <a:normAutofit/>
          </a:bodyPr>
          <a:lstStyle/>
          <a:p>
            <a:r>
              <a:rPr lang="en-US" sz="2800" dirty="0"/>
              <a:t>Examples of ER Models</a:t>
            </a:r>
          </a:p>
        </p:txBody>
      </p:sp>
      <p:grpSp>
        <p:nvGrpSpPr>
          <p:cNvPr id="24" name="Group 23">
            <a:extLst>
              <a:ext uri="{FF2B5EF4-FFF2-40B4-BE49-F238E27FC236}">
                <a16:creationId xmlns:a16="http://schemas.microsoft.com/office/drawing/2014/main" id="{EF7F6FFC-886D-7547-BE92-4FFB46D802FF}"/>
              </a:ext>
            </a:extLst>
          </p:cNvPr>
          <p:cNvGrpSpPr/>
          <p:nvPr/>
        </p:nvGrpSpPr>
        <p:grpSpPr>
          <a:xfrm>
            <a:off x="3730846" y="3145820"/>
            <a:ext cx="1228725" cy="614362"/>
            <a:chOff x="2467192" y="2422351"/>
            <a:chExt cx="1228725" cy="614362"/>
          </a:xfrm>
        </p:grpSpPr>
        <p:sp>
          <p:nvSpPr>
            <p:cNvPr id="25" name="Rounded Rectangle 24">
              <a:extLst>
                <a:ext uri="{FF2B5EF4-FFF2-40B4-BE49-F238E27FC236}">
                  <a16:creationId xmlns:a16="http://schemas.microsoft.com/office/drawing/2014/main" id="{9F004D87-5409-B14F-9909-63ADF25FDF45}"/>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26" name="TextBox 25">
              <a:extLst>
                <a:ext uri="{FF2B5EF4-FFF2-40B4-BE49-F238E27FC236}">
                  <a16:creationId xmlns:a16="http://schemas.microsoft.com/office/drawing/2014/main" id="{54F928E2-D286-CE46-8111-73D39D38CD4D}"/>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grpSp>
        <p:nvGrpSpPr>
          <p:cNvPr id="27" name="Group 26">
            <a:extLst>
              <a:ext uri="{FF2B5EF4-FFF2-40B4-BE49-F238E27FC236}">
                <a16:creationId xmlns:a16="http://schemas.microsoft.com/office/drawing/2014/main" id="{9E1D8394-6B18-564F-963E-80E1FA3F6D9F}"/>
              </a:ext>
            </a:extLst>
          </p:cNvPr>
          <p:cNvGrpSpPr/>
          <p:nvPr/>
        </p:nvGrpSpPr>
        <p:grpSpPr>
          <a:xfrm>
            <a:off x="4959571" y="3968578"/>
            <a:ext cx="1228725" cy="614362"/>
            <a:chOff x="3417197" y="3404432"/>
            <a:chExt cx="1228725" cy="614362"/>
          </a:xfrm>
        </p:grpSpPr>
        <p:sp>
          <p:nvSpPr>
            <p:cNvPr id="28" name="Rounded Rectangle 27">
              <a:extLst>
                <a:ext uri="{FF2B5EF4-FFF2-40B4-BE49-F238E27FC236}">
                  <a16:creationId xmlns:a16="http://schemas.microsoft.com/office/drawing/2014/main" id="{F5092FC8-CC7A-8440-92C3-6A147AF76632}"/>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9" name="TextBox 28">
              <a:extLst>
                <a:ext uri="{FF2B5EF4-FFF2-40B4-BE49-F238E27FC236}">
                  <a16:creationId xmlns:a16="http://schemas.microsoft.com/office/drawing/2014/main" id="{C56D1037-4570-9F4E-AC32-478C00E89D84}"/>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30" name="Group 29">
            <a:extLst>
              <a:ext uri="{FF2B5EF4-FFF2-40B4-BE49-F238E27FC236}">
                <a16:creationId xmlns:a16="http://schemas.microsoft.com/office/drawing/2014/main" id="{8D854EBF-723E-3F4A-BD15-9FE3EAD689EF}"/>
              </a:ext>
            </a:extLst>
          </p:cNvPr>
          <p:cNvGrpSpPr/>
          <p:nvPr/>
        </p:nvGrpSpPr>
        <p:grpSpPr>
          <a:xfrm>
            <a:off x="6163998" y="4791336"/>
            <a:ext cx="1265343" cy="614362"/>
            <a:chOff x="7001866" y="3788814"/>
            <a:chExt cx="1265343" cy="614362"/>
          </a:xfrm>
        </p:grpSpPr>
        <p:sp>
          <p:nvSpPr>
            <p:cNvPr id="31" name="Rounded Rectangle 30">
              <a:extLst>
                <a:ext uri="{FF2B5EF4-FFF2-40B4-BE49-F238E27FC236}">
                  <a16:creationId xmlns:a16="http://schemas.microsoft.com/office/drawing/2014/main" id="{42A5ABE7-087E-DE46-A29A-B090422E753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32" name="TextBox 31">
              <a:extLst>
                <a:ext uri="{FF2B5EF4-FFF2-40B4-BE49-F238E27FC236}">
                  <a16:creationId xmlns:a16="http://schemas.microsoft.com/office/drawing/2014/main" id="{13B6F40F-248F-FA49-B716-97873C37F4F8}"/>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cxnSp>
        <p:nvCxnSpPr>
          <p:cNvPr id="33" name="Elbow Connector 32">
            <a:extLst>
              <a:ext uri="{FF2B5EF4-FFF2-40B4-BE49-F238E27FC236}">
                <a16:creationId xmlns:a16="http://schemas.microsoft.com/office/drawing/2014/main" id="{00FB74DE-8F77-B44C-BCF6-D54BE83D2B3C}"/>
              </a:ext>
            </a:extLst>
          </p:cNvPr>
          <p:cNvCxnSpPr>
            <a:cxnSpLocks/>
            <a:endCxn id="25"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Elbow Connector 33">
            <a:extLst>
              <a:ext uri="{FF2B5EF4-FFF2-40B4-BE49-F238E27FC236}">
                <a16:creationId xmlns:a16="http://schemas.microsoft.com/office/drawing/2014/main" id="{25FD9B9D-4D64-3F42-86FF-D25AC309E1F2}"/>
              </a:ext>
            </a:extLst>
          </p:cNvPr>
          <p:cNvCxnSpPr>
            <a:cxnSpLocks/>
            <a:stCxn id="25" idx="2"/>
            <a:endCxn id="28"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A20A4222-E173-8141-A39F-7CE76B3F9E43}"/>
              </a:ext>
            </a:extLst>
          </p:cNvPr>
          <p:cNvCxnSpPr>
            <a:cxnSpLocks/>
            <a:stCxn id="28" idx="2"/>
            <a:endCxn id="32"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Elbow Connector 35">
            <a:extLst>
              <a:ext uri="{FF2B5EF4-FFF2-40B4-BE49-F238E27FC236}">
                <a16:creationId xmlns:a16="http://schemas.microsoft.com/office/drawing/2014/main" id="{27783F8C-3B85-0E47-BD5E-9F8719817C1F}"/>
              </a:ext>
            </a:extLst>
          </p:cNvPr>
          <p:cNvCxnSpPr>
            <a:cxnSpLocks/>
            <a:stCxn id="31"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4D62AC12-1F98-0044-B274-7DE9D63C5399}"/>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Raw entities/records </a:t>
            </a:r>
          </a:p>
        </p:txBody>
      </p:sp>
      <p:sp>
        <p:nvSpPr>
          <p:cNvPr id="38" name="TextBox 37">
            <a:extLst>
              <a:ext uri="{FF2B5EF4-FFF2-40B4-BE49-F238E27FC236}">
                <a16:creationId xmlns:a16="http://schemas.microsoft.com/office/drawing/2014/main" id="{954E6F65-3B9A-3F48-B6F4-C6A32770EECB}"/>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Linked/fused entities </a:t>
            </a:r>
          </a:p>
        </p:txBody>
      </p:sp>
      <p:sp>
        <p:nvSpPr>
          <p:cNvPr id="41" name="TextBox 40">
            <a:extLst>
              <a:ext uri="{FF2B5EF4-FFF2-40B4-BE49-F238E27FC236}">
                <a16:creationId xmlns:a16="http://schemas.microsoft.com/office/drawing/2014/main" id="{A5904832-AFB1-1446-86A3-22E36025F068}"/>
              </a:ext>
            </a:extLst>
          </p:cNvPr>
          <p:cNvSpPr txBox="1"/>
          <p:nvPr/>
        </p:nvSpPr>
        <p:spPr>
          <a:xfrm>
            <a:off x="196080" y="3334802"/>
            <a:ext cx="3617510" cy="2236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Feature engineering required</a:t>
            </a:r>
          </a:p>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More explainable</a:t>
            </a:r>
          </a:p>
          <a:p>
            <a:pPr marR="0" algn="l" defTabSz="914400" rtl="0" fontAlgn="auto" latinLnBrk="0" hangingPunct="0">
              <a:lnSpc>
                <a:spcPct val="100000"/>
              </a:lnSpc>
              <a:spcBef>
                <a:spcPts val="0"/>
              </a:spcBef>
              <a:spcAft>
                <a:spcPts val="0"/>
              </a:spcAft>
              <a:buClrTx/>
              <a:buSzTx/>
              <a:tabLst/>
            </a:pPr>
            <a:endParaRPr lang="en-US" sz="1200" dirty="0">
              <a:solidFill>
                <a:srgbClr val="000000"/>
              </a:solidFill>
              <a:latin typeface="IBM Plex Sans" panose="020B0503050203000203" pitchFamily="34" charset="0"/>
              <a:sym typeface="Calibri"/>
            </a:endParaRPr>
          </a:p>
          <a:p>
            <a:pPr marR="0" algn="l" defTabSz="914400" rtl="0" fontAlgn="auto" latinLnBrk="0" hangingPunct="0">
              <a:lnSpc>
                <a:spcPct val="100000"/>
              </a:lnSpc>
              <a:spcBef>
                <a:spcPts val="0"/>
              </a:spcBef>
              <a:spcAft>
                <a:spcPts val="0"/>
              </a:spcAft>
              <a:buClrTx/>
              <a:buSzTx/>
              <a:tabLst/>
            </a:pPr>
            <a:r>
              <a:rPr lang="en-US" sz="1400" dirty="0">
                <a:solidFill>
                  <a:srgbClr val="000000"/>
                </a:solidFill>
                <a:latin typeface="IBM Plex Sans" panose="020B0503050203000203" pitchFamily="34" charset="0"/>
                <a:sym typeface="Calibri"/>
              </a:rPr>
              <a:t>Identify/develop </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functions</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Jaccard, Jaro-Winkler, specialized name </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matching, geo-location proximity, etc.</a:t>
            </a:r>
          </a:p>
          <a:p>
            <a:pPr marL="171450" marR="0" indent="-171450" algn="l" defTabSz="914400" rtl="0" fontAlgn="auto" latinLnBrk="0" hangingPunct="0">
              <a:lnSpc>
                <a:spcPts val="1020"/>
              </a:lnSpc>
              <a:spcBef>
                <a:spcPts val="0"/>
              </a:spcBef>
              <a:spcAft>
                <a:spcPts val="0"/>
              </a:spcAft>
              <a:buClrTx/>
              <a:buSzTx/>
              <a:buFont typeface="Arial" panose="020B0604020202020204" pitchFamily="34" charset="0"/>
              <a:buChar char="•"/>
              <a:tabLst/>
            </a:pPr>
            <a:endParaRPr kumimoji="0" lang="en-US" sz="1100" b="0" i="0" u="none" strike="noStrike" cap="none" spc="0" normalizeH="0" baseline="0" dirty="0">
              <a:ln>
                <a:noFill/>
              </a:ln>
              <a:solidFill>
                <a:srgbClr val="000000"/>
              </a:solidFill>
              <a:effectLst/>
              <a:uFillTx/>
              <a:latin typeface="IBM Plex Sans" panose="020B0503050203000203" pitchFamily="34" charset="0"/>
              <a:sym typeface="Calibri"/>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b="1" dirty="0">
                <a:solidFill>
                  <a:srgbClr val="000000"/>
                </a:solidFill>
                <a:latin typeface="IBM Plex Sans" panose="020B0503050203000203" pitchFamily="34" charset="0"/>
                <a:sym typeface="Calibri"/>
              </a:rPr>
              <a:t>Rules</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a:t>
            </a:r>
            <a:r>
              <a:rPr lang="en-US" sz="14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r.lastName</a:t>
            </a:r>
            <a:r>
              <a:rPr lang="en-US" sz="1300" dirty="0">
                <a:solidFill>
                  <a:srgbClr val="00B0F0"/>
                </a:solidFill>
                <a:latin typeface="IBM Plex Sans" panose="020B0503050203000203" pitchFamily="34" charset="0"/>
                <a:sym typeface="Calibri"/>
              </a:rPr>
              <a:t> = </a:t>
            </a:r>
            <a:r>
              <a:rPr lang="en-US" sz="1300" dirty="0" err="1">
                <a:solidFill>
                  <a:srgbClr val="00B0F0"/>
                </a:solidFill>
                <a:latin typeface="IBM Plex Sans" panose="020B0503050203000203" pitchFamily="34" charset="0"/>
                <a:sym typeface="Calibri"/>
              </a:rPr>
              <a:t>s.lastName</a:t>
            </a:r>
            <a:r>
              <a:rPr lang="en-US" sz="13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FirstNameMatch</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r.firstName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s.firstName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lang="en-US" sz="1300" dirty="0">
                <a:solidFill>
                  <a:srgbClr val="00B0F0"/>
                </a:solidFill>
                <a:latin typeface="IBM Plex Sans" panose="020B0503050203000203" pitchFamily="34" charset="0"/>
                <a:sym typeface="Calibri"/>
              </a:rPr>
              <a:t>JaccardSim (</a:t>
            </a:r>
            <a:r>
              <a:rPr lang="en-US" sz="1300" dirty="0" err="1">
                <a:solidFill>
                  <a:srgbClr val="00B0F0"/>
                </a:solidFill>
                <a:latin typeface="IBM Plex Sans" panose="020B0503050203000203" pitchFamily="34" charset="0"/>
                <a:sym typeface="Calibri"/>
              </a:rPr>
              <a:t>r.Interests</a:t>
            </a: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s.jobDesc</a:t>
            </a:r>
            <a:r>
              <a:rPr lang="en-US" sz="1300" dirty="0">
                <a:solidFill>
                  <a:srgbClr val="00B0F0"/>
                </a:solidFill>
                <a:latin typeface="IBM Plex Sans" panose="020B0503050203000203" pitchFamily="34" charset="0"/>
                <a:sym typeface="Calibri"/>
              </a:rPr>
              <a:t>, 60)</a:t>
            </a:r>
            <a:endParaRPr kumimoji="0" lang="en-US" sz="1300" b="0" i="0" u="none" strike="noStrike" cap="none" spc="0" normalizeH="0" dirty="0">
              <a:ln>
                <a:noFill/>
              </a:ln>
              <a:solidFill>
                <a:srgbClr val="00B0F0"/>
              </a:solidFill>
              <a:effectLst/>
              <a:uFillTx/>
              <a:latin typeface="IBM Plex Sans" panose="020B0503050203000203" pitchFamily="34" charset="0"/>
              <a:sym typeface="Calibri"/>
            </a:endParaRPr>
          </a:p>
        </p:txBody>
      </p:sp>
      <p:cxnSp>
        <p:nvCxnSpPr>
          <p:cNvPr id="42" name="Straight Arrow Connector 41">
            <a:extLst>
              <a:ext uri="{FF2B5EF4-FFF2-40B4-BE49-F238E27FC236}">
                <a16:creationId xmlns:a16="http://schemas.microsoft.com/office/drawing/2014/main" id="{F4D7F7BD-9F27-EB4F-9DCD-AF6DFADB8541}"/>
              </a:ext>
            </a:extLst>
          </p:cNvPr>
          <p:cNvCxnSpPr>
            <a:cxnSpLocks/>
          </p:cNvCxnSpPr>
          <p:nvPr/>
        </p:nvCxnSpPr>
        <p:spPr>
          <a:xfrm flipV="1">
            <a:off x="3712149" y="4657645"/>
            <a:ext cx="869566" cy="267381"/>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7" name="Picture 56" descr="A picture containing drawing&#10;&#10;Description automatically generated">
            <a:extLst>
              <a:ext uri="{FF2B5EF4-FFF2-40B4-BE49-F238E27FC236}">
                <a16:creationId xmlns:a16="http://schemas.microsoft.com/office/drawing/2014/main" id="{222CAF02-CC95-C447-904B-070DDCCCD7E7}"/>
              </a:ext>
            </a:extLst>
          </p:cNvPr>
          <p:cNvPicPr>
            <a:picLocks noChangeAspect="1"/>
          </p:cNvPicPr>
          <p:nvPr/>
        </p:nvPicPr>
        <p:blipFill>
          <a:blip r:embed="rId2"/>
          <a:stretch>
            <a:fillRect/>
          </a:stretch>
        </p:blipFill>
        <p:spPr>
          <a:xfrm>
            <a:off x="784467" y="868347"/>
            <a:ext cx="5175777" cy="1312933"/>
          </a:xfrm>
          <a:prstGeom prst="rect">
            <a:avLst/>
          </a:prstGeom>
        </p:spPr>
      </p:pic>
      <p:sp>
        <p:nvSpPr>
          <p:cNvPr id="58" name="TextBox 57">
            <a:extLst>
              <a:ext uri="{FF2B5EF4-FFF2-40B4-BE49-F238E27FC236}">
                <a16:creationId xmlns:a16="http://schemas.microsoft.com/office/drawing/2014/main" id="{E7F6B44F-DFBE-3546-B625-A26CCF30E615}"/>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9F842CEE-F292-F744-BB34-459169AF604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60" name="TextBox 59">
            <a:extLst>
              <a:ext uri="{FF2B5EF4-FFF2-40B4-BE49-F238E27FC236}">
                <a16:creationId xmlns:a16="http://schemas.microsoft.com/office/drawing/2014/main" id="{5EC38EC4-0FCC-D74D-8797-4223EF72F470}"/>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pic>
        <p:nvPicPr>
          <p:cNvPr id="62" name="Picture 61" descr="A screenshot of a cell phone&#10;&#10;Description automatically generated">
            <a:extLst>
              <a:ext uri="{FF2B5EF4-FFF2-40B4-BE49-F238E27FC236}">
                <a16:creationId xmlns:a16="http://schemas.microsoft.com/office/drawing/2014/main" id="{4BB6EACB-039C-614C-A05A-9E3F1AC9DD49}"/>
              </a:ext>
            </a:extLst>
          </p:cNvPr>
          <p:cNvPicPr>
            <a:picLocks noChangeAspect="1"/>
          </p:cNvPicPr>
          <p:nvPr/>
        </p:nvPicPr>
        <p:blipFill>
          <a:blip r:embed="rId3"/>
          <a:stretch>
            <a:fillRect/>
          </a:stretch>
        </p:blipFill>
        <p:spPr>
          <a:xfrm>
            <a:off x="7617679" y="1607360"/>
            <a:ext cx="3825716" cy="3235169"/>
          </a:xfrm>
          <a:prstGeom prst="rect">
            <a:avLst/>
          </a:prstGeom>
        </p:spPr>
      </p:pic>
      <p:cxnSp>
        <p:nvCxnSpPr>
          <p:cNvPr id="63" name="Straight Arrow Connector 62">
            <a:extLst>
              <a:ext uri="{FF2B5EF4-FFF2-40B4-BE49-F238E27FC236}">
                <a16:creationId xmlns:a16="http://schemas.microsoft.com/office/drawing/2014/main" id="{2412EADC-914C-2345-A600-647E1EDC5B6F}"/>
              </a:ext>
            </a:extLst>
          </p:cNvPr>
          <p:cNvCxnSpPr>
            <a:cxnSpLocks/>
          </p:cNvCxnSpPr>
          <p:nvPr/>
        </p:nvCxnSpPr>
        <p:spPr>
          <a:xfrm flipH="1">
            <a:off x="6646936" y="3760181"/>
            <a:ext cx="814196" cy="20839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Rectangle 69">
            <a:extLst>
              <a:ext uri="{FF2B5EF4-FFF2-40B4-BE49-F238E27FC236}">
                <a16:creationId xmlns:a16="http://schemas.microsoft.com/office/drawing/2014/main" id="{329F9939-435D-9143-A053-3CD3199C082C}"/>
              </a:ext>
            </a:extLst>
          </p:cNvPr>
          <p:cNvSpPr/>
          <p:nvPr/>
        </p:nvSpPr>
        <p:spPr>
          <a:xfrm>
            <a:off x="9083358" y="4967636"/>
            <a:ext cx="2114681" cy="523220"/>
          </a:xfrm>
          <a:prstGeom prst="rect">
            <a:avLst/>
          </a:prstGeom>
        </p:spPr>
        <p:txBody>
          <a:bodyPr wrap="none">
            <a:spAutoFit/>
          </a:bodyPr>
          <a:lstStyle/>
          <a:p>
            <a:pPr hangingPunct="0"/>
            <a:r>
              <a:rPr lang="en-US" sz="1400" b="1" dirty="0">
                <a:solidFill>
                  <a:srgbClr val="000000"/>
                </a:solidFill>
                <a:latin typeface="IBM Plex Sans" panose="020B0503050203000203" pitchFamily="34" charset="0"/>
                <a:sym typeface="Calibri"/>
              </a:rPr>
              <a:t>No feature engineering</a:t>
            </a:r>
          </a:p>
          <a:p>
            <a:pPr hangingPunct="0"/>
            <a:r>
              <a:rPr lang="en-US" sz="1400" b="1" dirty="0">
                <a:solidFill>
                  <a:srgbClr val="000000"/>
                </a:solidFill>
                <a:latin typeface="IBM Plex Sans" panose="020B0503050203000203" pitchFamily="34" charset="0"/>
                <a:sym typeface="Calibri"/>
              </a:rPr>
              <a:t>Less explainable</a:t>
            </a:r>
            <a:endParaRPr lang="en-US" sz="1400" dirty="0">
              <a:solidFill>
                <a:srgbClr val="000000"/>
              </a:solidFill>
              <a:latin typeface="IBM Plex Sans" panose="020B0503050203000203" pitchFamily="34" charset="0"/>
              <a:sym typeface="Calibri"/>
            </a:endParaRPr>
          </a:p>
        </p:txBody>
      </p:sp>
      <p:sp>
        <p:nvSpPr>
          <p:cNvPr id="71" name="TextBox 70">
            <a:extLst>
              <a:ext uri="{FF2B5EF4-FFF2-40B4-BE49-F238E27FC236}">
                <a16:creationId xmlns:a16="http://schemas.microsoft.com/office/drawing/2014/main" id="{8C99A467-D5A2-B047-9E4F-2C25410E4D72}"/>
              </a:ext>
            </a:extLst>
          </p:cNvPr>
          <p:cNvSpPr txBox="1"/>
          <p:nvPr/>
        </p:nvSpPr>
        <p:spPr>
          <a:xfrm>
            <a:off x="8644086" y="783695"/>
            <a:ext cx="316886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0"/>
                <a:sym typeface="Calibri"/>
              </a:rPr>
              <a:t>DL Model</a:t>
            </a:r>
          </a:p>
          <a:p>
            <a:pPr hangingPunct="0"/>
            <a:r>
              <a:rPr lang="en-US" sz="1600" dirty="0">
                <a:solidFill>
                  <a:srgbClr val="000000"/>
                </a:solidFill>
                <a:latin typeface="IBM Plex Sans" panose="020B0503050203000203" pitchFamily="34" charset="0"/>
                <a:sym typeface="Calibri"/>
              </a:rPr>
              <a:t>(from </a:t>
            </a:r>
            <a:r>
              <a:rPr lang="en-US" sz="1600" b="1" dirty="0">
                <a:solidFill>
                  <a:srgbClr val="00B0F0"/>
                </a:solidFill>
                <a:sym typeface="Calibri"/>
              </a:rPr>
              <a:t>[</a:t>
            </a:r>
            <a:r>
              <a:rPr lang="en-US" sz="1600" b="1" dirty="0">
                <a:solidFill>
                  <a:srgbClr val="00B0F0"/>
                </a:solidFill>
              </a:rPr>
              <a:t>Ebraheem et al., VLDB’18</a:t>
            </a:r>
            <a:r>
              <a:rPr lang="en-US" sz="1600" b="1" dirty="0">
                <a:solidFill>
                  <a:srgbClr val="00B0F0"/>
                </a:solidFill>
                <a:sym typeface="Calibri"/>
              </a:rPr>
              <a:t>]</a:t>
            </a:r>
            <a:r>
              <a:rPr lang="en-US" sz="1600" dirty="0">
                <a:solidFill>
                  <a:srgbClr val="000000"/>
                </a:solidFill>
                <a:latin typeface="IBM Plex Sans" panose="020B0503050203000203" pitchFamily="34" charset="0"/>
                <a:sym typeface="Calibri"/>
              </a:rPr>
              <a:t>)</a:t>
            </a:r>
            <a:r>
              <a:rPr lang="en-US" sz="1600" b="1" dirty="0">
                <a:solidFill>
                  <a:srgbClr val="00B0F0"/>
                </a:solidFill>
                <a:sym typeface="Calibri"/>
              </a:rPr>
              <a:t> </a:t>
            </a:r>
            <a:endParaRPr lang="en-US" sz="1600" b="1" dirty="0">
              <a:solidFill>
                <a:srgbClr val="00B0F0"/>
              </a:solidFill>
            </a:endParaRPr>
          </a:p>
        </p:txBody>
      </p:sp>
      <p:sp>
        <p:nvSpPr>
          <p:cNvPr id="74" name="Rectangle 73">
            <a:extLst>
              <a:ext uri="{FF2B5EF4-FFF2-40B4-BE49-F238E27FC236}">
                <a16:creationId xmlns:a16="http://schemas.microsoft.com/office/drawing/2014/main" id="{706DD72F-577F-AC4C-A356-C6408AA98D8E}"/>
              </a:ext>
            </a:extLst>
          </p:cNvPr>
          <p:cNvSpPr/>
          <p:nvPr/>
        </p:nvSpPr>
        <p:spPr>
          <a:xfrm>
            <a:off x="1845758" y="5959294"/>
            <a:ext cx="4475822" cy="523220"/>
          </a:xfrm>
          <a:prstGeom prst="rect">
            <a:avLst/>
          </a:prstGeom>
        </p:spPr>
        <p:txBody>
          <a:bodyPr wrap="square">
            <a:spAutoFit/>
          </a:bodyPr>
          <a:lstStyle/>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Decision Trees, Declarative FO Constraints, MLNs </a:t>
            </a:r>
          </a:p>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SVMs, Random Forests (less explainable)</a:t>
            </a:r>
            <a:endParaRPr lang="en-US" sz="1400" dirty="0">
              <a:solidFill>
                <a:srgbClr val="00B0F0"/>
              </a:solidFill>
              <a:latin typeface="IBM Plex Sans" panose="020B0503050203000203" pitchFamily="34" charset="0"/>
              <a:sym typeface="Calibri"/>
            </a:endParaRPr>
          </a:p>
        </p:txBody>
      </p:sp>
      <p:cxnSp>
        <p:nvCxnSpPr>
          <p:cNvPr id="76" name="Straight Arrow Connector 75">
            <a:extLst>
              <a:ext uri="{FF2B5EF4-FFF2-40B4-BE49-F238E27FC236}">
                <a16:creationId xmlns:a16="http://schemas.microsoft.com/office/drawing/2014/main" id="{D2BA8F70-88AF-0645-99E5-8CE10E3EE563}"/>
              </a:ext>
            </a:extLst>
          </p:cNvPr>
          <p:cNvCxnSpPr>
            <a:cxnSpLocks/>
          </p:cNvCxnSpPr>
          <p:nvPr/>
        </p:nvCxnSpPr>
        <p:spPr>
          <a:xfrm flipV="1">
            <a:off x="4083669" y="5077251"/>
            <a:ext cx="686040" cy="661522"/>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49844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dissolv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500"/>
                                        <p:tgtEl>
                                          <p:spTgt spid="62"/>
                                        </p:tgtEl>
                                      </p:cBhvr>
                                    </p:animEffect>
                                  </p:childTnLst>
                                </p:cTn>
                              </p:par>
                              <p:par>
                                <p:cTn id="24" presetID="9"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dissolve">
                                      <p:cBhvr>
                                        <p:cTn id="26" dur="500"/>
                                        <p:tgtEl>
                                          <p:spTgt spid="6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dissolve">
                                      <p:cBhvr>
                                        <p:cTn id="29" dur="500"/>
                                        <p:tgtEl>
                                          <p:spTgt spid="7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dissolv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1" grpId="0"/>
      <p:bldP spid="7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36"/>
          <p:cNvSpPr txBox="1">
            <a:spLocks noGrp="1"/>
          </p:cNvSpPr>
          <p:nvPr>
            <p:ph type="title"/>
          </p:nvPr>
        </p:nvSpPr>
        <p:spPr>
          <a:xfrm>
            <a:off x="119037" y="45367"/>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119037" y="855767"/>
            <a:ext cx="11360800"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US" sz="2000" b="1" dirty="0">
                <a:solidFill>
                  <a:schemeClr val="tx1"/>
                </a:solidFill>
              </a:rPr>
              <a:t>High-confidence examples (without human verification)</a:t>
            </a:r>
          </a:p>
          <a:p>
            <a:pPr marL="1056815" lvl="1" indent="-457189">
              <a:lnSpc>
                <a:spcPct val="130000"/>
              </a:lnSpc>
              <a:spcBef>
                <a:spcPts val="0"/>
              </a:spcBef>
              <a:buClr>
                <a:srgbClr val="434343"/>
              </a:buClr>
              <a:buSzPts val="1800"/>
              <a:buChar char="●"/>
            </a:pPr>
            <a:r>
              <a:rPr lang="en-US" sz="1600" dirty="0">
                <a:solidFill>
                  <a:schemeClr val="tx1"/>
                </a:solidFill>
              </a:rPr>
              <a:t>Use as weak labels</a:t>
            </a:r>
          </a:p>
          <a:p>
            <a:pPr marL="1056815" lvl="1" indent="-457189">
              <a:lnSpc>
                <a:spcPct val="130000"/>
              </a:lnSpc>
              <a:spcBef>
                <a:spcPts val="0"/>
              </a:spcBef>
              <a:buClr>
                <a:srgbClr val="434343"/>
              </a:buClr>
              <a:buSzPts val="1800"/>
              <a:buChar char="●"/>
            </a:pPr>
            <a:r>
              <a:rPr lang="en-US" sz="1600" dirty="0">
                <a:solidFill>
                  <a:schemeClr val="tx1"/>
                </a:solidFill>
              </a:rPr>
              <a:t>To mitigate the data hungriness issue of DL model</a:t>
            </a:r>
          </a:p>
          <a:p>
            <a:pPr marL="609585" indent="-457189">
              <a:lnSpc>
                <a:spcPct val="130000"/>
              </a:lnSpc>
              <a:spcBef>
                <a:spcPts val="0"/>
              </a:spcBef>
              <a:buClr>
                <a:srgbClr val="434343"/>
              </a:buClr>
              <a:buSzPts val="1800"/>
              <a:buChar char="●"/>
            </a:pPr>
            <a:r>
              <a:rPr lang="en-US" sz="2000" b="1" dirty="0">
                <a:solidFill>
                  <a:schemeClr val="tx1"/>
                </a:solidFill>
              </a:rPr>
              <a:t>LFN/LFP examples (verified by human)</a:t>
            </a:r>
          </a:p>
          <a:p>
            <a:pPr marL="1056815" lvl="1" indent="-457189">
              <a:lnSpc>
                <a:spcPct val="130000"/>
              </a:lnSpc>
              <a:spcBef>
                <a:spcPts val="0"/>
              </a:spcBef>
              <a:buClr>
                <a:srgbClr val="434343"/>
              </a:buClr>
              <a:buSzPts val="1800"/>
              <a:buChar char="●"/>
            </a:pPr>
            <a:r>
              <a:rPr lang="en-US" sz="1600" dirty="0">
                <a:solidFill>
                  <a:schemeClr val="tx1"/>
                </a:solidFill>
              </a:rPr>
              <a:t>To lower the model uncertainty</a:t>
            </a:r>
          </a:p>
          <a:p>
            <a:pPr marL="1056815" lvl="1" indent="-457189">
              <a:lnSpc>
                <a:spcPct val="130000"/>
              </a:lnSpc>
              <a:spcBef>
                <a:spcPts val="0"/>
              </a:spcBef>
              <a:buClr>
                <a:srgbClr val="434343"/>
              </a:buClr>
              <a:buSzPts val="1800"/>
              <a:buChar char="●"/>
            </a:pPr>
            <a:endParaRPr lang="en-US" sz="1600" dirty="0">
              <a:solidFill>
                <a:schemeClr val="tx1"/>
              </a:solidFill>
            </a:endParaRPr>
          </a:p>
          <a:p>
            <a:pPr marL="609585" indent="-457189">
              <a:lnSpc>
                <a:spcPct val="130000"/>
              </a:lnSpc>
              <a:spcBef>
                <a:spcPts val="0"/>
              </a:spcBef>
              <a:buClr>
                <a:srgbClr val="434343"/>
              </a:buClr>
              <a:buSzPts val="1800"/>
              <a:buChar char="●"/>
            </a:pPr>
            <a:endParaRPr sz="1600" dirty="0">
              <a:solidFill>
                <a:schemeClr val="tx1"/>
              </a:solidFill>
            </a:endParaRPr>
          </a:p>
        </p:txBody>
      </p:sp>
      <p:pic>
        <p:nvPicPr>
          <p:cNvPr id="3" name="Graphic 2" descr="Single gear">
            <a:extLst>
              <a:ext uri="{FF2B5EF4-FFF2-40B4-BE49-F238E27FC236}">
                <a16:creationId xmlns:a16="http://schemas.microsoft.com/office/drawing/2014/main" id="{F66DB4CE-1FD8-3E4E-A1B2-979C1EE52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56" y="3147525"/>
            <a:ext cx="1219200" cy="1219200"/>
          </a:xfrm>
          <a:prstGeom prst="rect">
            <a:avLst/>
          </a:prstGeom>
        </p:spPr>
      </p:pic>
      <p:sp>
        <p:nvSpPr>
          <p:cNvPr id="4" name="TextBox 3">
            <a:extLst>
              <a:ext uri="{FF2B5EF4-FFF2-40B4-BE49-F238E27FC236}">
                <a16:creationId xmlns:a16="http://schemas.microsoft.com/office/drawing/2014/main" id="{47F04A58-485C-D046-A8BD-F156C131C8D7}"/>
              </a:ext>
            </a:extLst>
          </p:cNvPr>
          <p:cNvSpPr txBox="1"/>
          <p:nvPr/>
        </p:nvSpPr>
        <p:spPr>
          <a:xfrm>
            <a:off x="457286" y="4187961"/>
            <a:ext cx="1896673"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Candidate model</a:t>
            </a:r>
          </a:p>
        </p:txBody>
      </p:sp>
      <p:pic>
        <p:nvPicPr>
          <p:cNvPr id="6" name="Graphic 5" descr="Database">
            <a:extLst>
              <a:ext uri="{FF2B5EF4-FFF2-40B4-BE49-F238E27FC236}">
                <a16:creationId xmlns:a16="http://schemas.microsoft.com/office/drawing/2014/main" id="{2AF68C6A-D286-6447-84FC-1B931FA3B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320" y="3147525"/>
            <a:ext cx="1219200" cy="1219200"/>
          </a:xfrm>
          <a:prstGeom prst="rect">
            <a:avLst/>
          </a:prstGeom>
        </p:spPr>
      </p:pic>
      <p:sp>
        <p:nvSpPr>
          <p:cNvPr id="12" name="TextBox 11">
            <a:extLst>
              <a:ext uri="{FF2B5EF4-FFF2-40B4-BE49-F238E27FC236}">
                <a16:creationId xmlns:a16="http://schemas.microsoft.com/office/drawing/2014/main" id="{597C7153-1D25-1F4C-B7D8-446B978CDBC5}"/>
              </a:ext>
            </a:extLst>
          </p:cNvPr>
          <p:cNvSpPr txBox="1"/>
          <p:nvPr/>
        </p:nvSpPr>
        <p:spPr>
          <a:xfrm>
            <a:off x="3137865" y="4216128"/>
            <a:ext cx="2097049"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Post-blocking pairs</a:t>
            </a:r>
          </a:p>
        </p:txBody>
      </p:sp>
      <p:cxnSp>
        <p:nvCxnSpPr>
          <p:cNvPr id="9" name="Straight Arrow Connector 8">
            <a:extLst>
              <a:ext uri="{FF2B5EF4-FFF2-40B4-BE49-F238E27FC236}">
                <a16:creationId xmlns:a16="http://schemas.microsoft.com/office/drawing/2014/main" id="{F2AD593B-883E-2249-BF4C-35602663C218}"/>
              </a:ext>
            </a:extLst>
          </p:cNvPr>
          <p:cNvCxnSpPr>
            <a:stCxn id="3" idx="3"/>
            <a:endCxn id="6" idx="1"/>
          </p:cNvCxnSpPr>
          <p:nvPr/>
        </p:nvCxnSpPr>
        <p:spPr>
          <a:xfrm>
            <a:off x="2040656" y="3757125"/>
            <a:ext cx="15816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28FB5E-3706-054E-9C55-1257E0DF4C1D}"/>
              </a:ext>
            </a:extLst>
          </p:cNvPr>
          <p:cNvSpPr txBox="1"/>
          <p:nvPr/>
        </p:nvSpPr>
        <p:spPr>
          <a:xfrm>
            <a:off x="2403121" y="3357684"/>
            <a:ext cx="865943" cy="461665"/>
          </a:xfrm>
          <a:prstGeom prst="rect">
            <a:avLst/>
          </a:prstGeom>
          <a:noFill/>
        </p:spPr>
        <p:txBody>
          <a:bodyPr wrap="none" rtlCol="0">
            <a:spAutoFit/>
          </a:bodyPr>
          <a:lstStyle/>
          <a:p>
            <a:r>
              <a:rPr lang="en-US" sz="2400" dirty="0"/>
              <a:t>apply</a:t>
            </a:r>
          </a:p>
        </p:txBody>
      </p:sp>
      <p:cxnSp>
        <p:nvCxnSpPr>
          <p:cNvPr id="16" name="Straight Arrow Connector 15">
            <a:extLst>
              <a:ext uri="{FF2B5EF4-FFF2-40B4-BE49-F238E27FC236}">
                <a16:creationId xmlns:a16="http://schemas.microsoft.com/office/drawing/2014/main" id="{41BD3E45-7770-6E4D-AD97-4995E0489E05}"/>
              </a:ext>
            </a:extLst>
          </p:cNvPr>
          <p:cNvCxnSpPr>
            <a:cxnSpLocks/>
          </p:cNvCxnSpPr>
          <p:nvPr/>
        </p:nvCxnSpPr>
        <p:spPr>
          <a:xfrm>
            <a:off x="4693240" y="3768052"/>
            <a:ext cx="23255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688345-B68C-904E-9A3A-6EBC834695D7}"/>
              </a:ext>
            </a:extLst>
          </p:cNvPr>
          <p:cNvSpPr txBox="1"/>
          <p:nvPr/>
        </p:nvSpPr>
        <p:spPr>
          <a:xfrm>
            <a:off x="4707453" y="3141573"/>
            <a:ext cx="2160079" cy="584775"/>
          </a:xfrm>
          <a:prstGeom prst="rect">
            <a:avLst/>
          </a:prstGeom>
          <a:noFill/>
        </p:spPr>
        <p:txBody>
          <a:bodyPr wrap="none" rtlCol="0">
            <a:spAutoFit/>
          </a:bodyPr>
          <a:lstStyle/>
          <a:p>
            <a:pPr algn="ctr"/>
            <a:r>
              <a:rPr lang="en-US" sz="1600" dirty="0"/>
              <a:t>Rank  Predictions based</a:t>
            </a:r>
          </a:p>
          <a:p>
            <a:pPr algn="ctr"/>
            <a:r>
              <a:rPr lang="en-US" sz="1600" dirty="0"/>
              <a:t>on probability scores</a:t>
            </a:r>
          </a:p>
        </p:txBody>
      </p:sp>
      <p:sp>
        <p:nvSpPr>
          <p:cNvPr id="14" name="Rectangle 13">
            <a:extLst>
              <a:ext uri="{FF2B5EF4-FFF2-40B4-BE49-F238E27FC236}">
                <a16:creationId xmlns:a16="http://schemas.microsoft.com/office/drawing/2014/main" id="{04BAF8E5-0FAB-174D-A0D4-09516B70FEC7}"/>
              </a:ext>
            </a:extLst>
          </p:cNvPr>
          <p:cNvSpPr/>
          <p:nvPr/>
        </p:nvSpPr>
        <p:spPr>
          <a:xfrm>
            <a:off x="7251191" y="1791028"/>
            <a:ext cx="1219200" cy="393219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C0004251-8F93-4044-BED3-6152867C45BD}"/>
              </a:ext>
            </a:extLst>
          </p:cNvPr>
          <p:cNvSpPr txBox="1"/>
          <p:nvPr/>
        </p:nvSpPr>
        <p:spPr>
          <a:xfrm>
            <a:off x="8544101" y="3562868"/>
            <a:ext cx="572593" cy="461665"/>
          </a:xfrm>
          <a:prstGeom prst="rect">
            <a:avLst/>
          </a:prstGeom>
          <a:noFill/>
        </p:spPr>
        <p:txBody>
          <a:bodyPr wrap="none" rtlCol="0">
            <a:spAutoFit/>
          </a:bodyPr>
          <a:lstStyle/>
          <a:p>
            <a:r>
              <a:rPr lang="en-US" sz="2400" dirty="0"/>
              <a:t>0.5</a:t>
            </a:r>
          </a:p>
        </p:txBody>
      </p:sp>
      <p:sp>
        <p:nvSpPr>
          <p:cNvPr id="17" name="Rectangle 16">
            <a:extLst>
              <a:ext uri="{FF2B5EF4-FFF2-40B4-BE49-F238E27FC236}">
                <a16:creationId xmlns:a16="http://schemas.microsoft.com/office/drawing/2014/main" id="{6D3DE2D8-7D4A-0647-8F78-291D3202CD92}"/>
              </a:ext>
            </a:extLst>
          </p:cNvPr>
          <p:cNvSpPr/>
          <p:nvPr/>
        </p:nvSpPr>
        <p:spPr>
          <a:xfrm>
            <a:off x="7251191" y="3385845"/>
            <a:ext cx="1219200" cy="371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8313E121-8EC5-264F-8DA0-8D27AF8A5F63}"/>
              </a:ext>
            </a:extLst>
          </p:cNvPr>
          <p:cNvSpPr/>
          <p:nvPr/>
        </p:nvSpPr>
        <p:spPr>
          <a:xfrm>
            <a:off x="7251191" y="3755117"/>
            <a:ext cx="1219200" cy="37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165D8675-8349-3E4A-B41E-48A3DD37386F}"/>
              </a:ext>
            </a:extLst>
          </p:cNvPr>
          <p:cNvSpPr/>
          <p:nvPr/>
        </p:nvSpPr>
        <p:spPr>
          <a:xfrm>
            <a:off x="7251191" y="1791028"/>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solidFill>
            </a:endParaRPr>
          </a:p>
        </p:txBody>
      </p:sp>
      <p:sp>
        <p:nvSpPr>
          <p:cNvPr id="24" name="Rectangle 23">
            <a:extLst>
              <a:ext uri="{FF2B5EF4-FFF2-40B4-BE49-F238E27FC236}">
                <a16:creationId xmlns:a16="http://schemas.microsoft.com/office/drawing/2014/main" id="{591C5D8A-7F51-6C4F-A135-7F91CAEC874D}"/>
              </a:ext>
            </a:extLst>
          </p:cNvPr>
          <p:cNvSpPr/>
          <p:nvPr/>
        </p:nvSpPr>
        <p:spPr>
          <a:xfrm>
            <a:off x="7251191" y="5360473"/>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69782AE4-3232-9A42-86CB-5E0CF52169EF}"/>
              </a:ext>
            </a:extLst>
          </p:cNvPr>
          <p:cNvSpPr txBox="1"/>
          <p:nvPr/>
        </p:nvSpPr>
        <p:spPr>
          <a:xfrm>
            <a:off x="8533006" y="1751940"/>
            <a:ext cx="572593" cy="461665"/>
          </a:xfrm>
          <a:prstGeom prst="rect">
            <a:avLst/>
          </a:prstGeom>
          <a:noFill/>
        </p:spPr>
        <p:txBody>
          <a:bodyPr wrap="none" rtlCol="0">
            <a:spAutoFit/>
          </a:bodyPr>
          <a:lstStyle/>
          <a:p>
            <a:r>
              <a:rPr lang="en-US" sz="2400" dirty="0"/>
              <a:t>1.0</a:t>
            </a:r>
          </a:p>
        </p:txBody>
      </p:sp>
      <p:sp>
        <p:nvSpPr>
          <p:cNvPr id="26" name="TextBox 25">
            <a:extLst>
              <a:ext uri="{FF2B5EF4-FFF2-40B4-BE49-F238E27FC236}">
                <a16:creationId xmlns:a16="http://schemas.microsoft.com/office/drawing/2014/main" id="{4A5908C8-A3FB-8545-A9EB-4D56F4FB9445}"/>
              </a:ext>
            </a:extLst>
          </p:cNvPr>
          <p:cNvSpPr txBox="1"/>
          <p:nvPr/>
        </p:nvSpPr>
        <p:spPr>
          <a:xfrm>
            <a:off x="8544101" y="5341577"/>
            <a:ext cx="572593" cy="461665"/>
          </a:xfrm>
          <a:prstGeom prst="rect">
            <a:avLst/>
          </a:prstGeom>
          <a:noFill/>
        </p:spPr>
        <p:txBody>
          <a:bodyPr wrap="none" rtlCol="0">
            <a:spAutoFit/>
          </a:bodyPr>
          <a:lstStyle/>
          <a:p>
            <a:r>
              <a:rPr lang="en-US" sz="2400" dirty="0"/>
              <a:t>0.0</a:t>
            </a:r>
          </a:p>
        </p:txBody>
      </p:sp>
      <p:sp>
        <p:nvSpPr>
          <p:cNvPr id="19" name="TextBox 18">
            <a:extLst>
              <a:ext uri="{FF2B5EF4-FFF2-40B4-BE49-F238E27FC236}">
                <a16:creationId xmlns:a16="http://schemas.microsoft.com/office/drawing/2014/main" id="{5D5FFE2F-2E22-B848-8A4E-F203842A65BA}"/>
              </a:ext>
            </a:extLst>
          </p:cNvPr>
          <p:cNvSpPr txBox="1"/>
          <p:nvPr/>
        </p:nvSpPr>
        <p:spPr>
          <a:xfrm>
            <a:off x="7703154" y="6187698"/>
            <a:ext cx="3294941" cy="461665"/>
          </a:xfrm>
          <a:prstGeom prst="rect">
            <a:avLst/>
          </a:prstGeom>
          <a:noFill/>
        </p:spPr>
        <p:txBody>
          <a:bodyPr wrap="none" rtlCol="0">
            <a:spAutoFit/>
          </a:bodyPr>
          <a:lstStyle/>
          <a:p>
            <a:r>
              <a:rPr lang="en-US" sz="2400" dirty="0"/>
              <a:t>High-conf. true negatives</a:t>
            </a:r>
          </a:p>
        </p:txBody>
      </p:sp>
      <p:sp>
        <p:nvSpPr>
          <p:cNvPr id="28" name="TextBox 27">
            <a:extLst>
              <a:ext uri="{FF2B5EF4-FFF2-40B4-BE49-F238E27FC236}">
                <a16:creationId xmlns:a16="http://schemas.microsoft.com/office/drawing/2014/main" id="{2DAD3321-7927-D342-9559-75E6C346BE80}"/>
              </a:ext>
            </a:extLst>
          </p:cNvPr>
          <p:cNvSpPr txBox="1"/>
          <p:nvPr/>
        </p:nvSpPr>
        <p:spPr>
          <a:xfrm>
            <a:off x="7661186" y="916185"/>
            <a:ext cx="3210559" cy="461665"/>
          </a:xfrm>
          <a:prstGeom prst="rect">
            <a:avLst/>
          </a:prstGeom>
          <a:noFill/>
        </p:spPr>
        <p:txBody>
          <a:bodyPr wrap="none" rtlCol="0">
            <a:spAutoFit/>
          </a:bodyPr>
          <a:lstStyle/>
          <a:p>
            <a:r>
              <a:rPr lang="en-US" sz="2400" dirty="0"/>
              <a:t>High-conf. true positives</a:t>
            </a:r>
          </a:p>
        </p:txBody>
      </p:sp>
      <p:cxnSp>
        <p:nvCxnSpPr>
          <p:cNvPr id="21" name="Curved Connector 20">
            <a:extLst>
              <a:ext uri="{FF2B5EF4-FFF2-40B4-BE49-F238E27FC236}">
                <a16:creationId xmlns:a16="http://schemas.microsoft.com/office/drawing/2014/main" id="{FBCA8E15-D566-C147-A411-CD37D3B3FF75}"/>
              </a:ext>
            </a:extLst>
          </p:cNvPr>
          <p:cNvCxnSpPr>
            <a:cxnSpLocks/>
            <a:stCxn id="23" idx="0"/>
            <a:endCxn id="28" idx="2"/>
          </p:cNvCxnSpPr>
          <p:nvPr/>
        </p:nvCxnSpPr>
        <p:spPr>
          <a:xfrm rot="5400000" flipH="1" flipV="1">
            <a:off x="8357039" y="881602"/>
            <a:ext cx="413178" cy="14056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A266912-51CA-4A47-B277-A8CFB4E0DE4A}"/>
              </a:ext>
            </a:extLst>
          </p:cNvPr>
          <p:cNvCxnSpPr>
            <a:cxnSpLocks/>
            <a:stCxn id="24" idx="2"/>
            <a:endCxn id="19" idx="0"/>
          </p:cNvCxnSpPr>
          <p:nvPr/>
        </p:nvCxnSpPr>
        <p:spPr>
          <a:xfrm rot="16200000" flipH="1">
            <a:off x="8377736" y="5214808"/>
            <a:ext cx="455945" cy="148983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F3165A-0215-7740-A4B4-C236B3C1836E}"/>
              </a:ext>
            </a:extLst>
          </p:cNvPr>
          <p:cNvSpPr txBox="1"/>
          <p:nvPr/>
        </p:nvSpPr>
        <p:spPr>
          <a:xfrm>
            <a:off x="8934605" y="2986404"/>
            <a:ext cx="2695225" cy="461665"/>
          </a:xfrm>
          <a:prstGeom prst="rect">
            <a:avLst/>
          </a:prstGeom>
          <a:noFill/>
        </p:spPr>
        <p:txBody>
          <a:bodyPr wrap="none" rtlCol="0">
            <a:spAutoFit/>
          </a:bodyPr>
          <a:lstStyle/>
          <a:p>
            <a:r>
              <a:rPr lang="en-US" sz="2400" dirty="0">
                <a:solidFill>
                  <a:srgbClr val="00B050"/>
                </a:solidFill>
              </a:rPr>
              <a:t>Likely false positives</a:t>
            </a:r>
          </a:p>
        </p:txBody>
      </p:sp>
      <p:sp>
        <p:nvSpPr>
          <p:cNvPr id="37" name="TextBox 36">
            <a:extLst>
              <a:ext uri="{FF2B5EF4-FFF2-40B4-BE49-F238E27FC236}">
                <a16:creationId xmlns:a16="http://schemas.microsoft.com/office/drawing/2014/main" id="{795A179D-3DD9-6143-BACC-6362CB42794E}"/>
              </a:ext>
            </a:extLst>
          </p:cNvPr>
          <p:cNvSpPr txBox="1"/>
          <p:nvPr/>
        </p:nvSpPr>
        <p:spPr>
          <a:xfrm>
            <a:off x="8934605" y="4035856"/>
            <a:ext cx="2779607" cy="461665"/>
          </a:xfrm>
          <a:prstGeom prst="rect">
            <a:avLst/>
          </a:prstGeom>
          <a:noFill/>
        </p:spPr>
        <p:txBody>
          <a:bodyPr wrap="none" rtlCol="0">
            <a:spAutoFit/>
          </a:bodyPr>
          <a:lstStyle/>
          <a:p>
            <a:r>
              <a:rPr lang="en-US" sz="2400" dirty="0">
                <a:solidFill>
                  <a:srgbClr val="C00000"/>
                </a:solidFill>
              </a:rPr>
              <a:t>Likely false negatives</a:t>
            </a:r>
          </a:p>
        </p:txBody>
      </p:sp>
      <p:cxnSp>
        <p:nvCxnSpPr>
          <p:cNvPr id="34" name="Curved Connector 33">
            <a:extLst>
              <a:ext uri="{FF2B5EF4-FFF2-40B4-BE49-F238E27FC236}">
                <a16:creationId xmlns:a16="http://schemas.microsoft.com/office/drawing/2014/main" id="{4F886D56-0D40-E64E-ACA6-353ACAF8CF04}"/>
              </a:ext>
            </a:extLst>
          </p:cNvPr>
          <p:cNvCxnSpPr>
            <a:stCxn id="17" idx="3"/>
            <a:endCxn id="31" idx="1"/>
          </p:cNvCxnSpPr>
          <p:nvPr/>
        </p:nvCxnSpPr>
        <p:spPr>
          <a:xfrm flipV="1">
            <a:off x="8470391" y="3217237"/>
            <a:ext cx="464214" cy="354248"/>
          </a:xfrm>
          <a:prstGeom prst="curved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7874A59E-57D0-0749-8A3D-8048D7177C75}"/>
              </a:ext>
            </a:extLst>
          </p:cNvPr>
          <p:cNvCxnSpPr>
            <a:cxnSpLocks/>
            <a:endCxn id="37" idx="1"/>
          </p:cNvCxnSpPr>
          <p:nvPr/>
        </p:nvCxnSpPr>
        <p:spPr>
          <a:xfrm>
            <a:off x="8470391" y="3940757"/>
            <a:ext cx="464214" cy="32593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Professor">
            <a:extLst>
              <a:ext uri="{FF2B5EF4-FFF2-40B4-BE49-F238E27FC236}">
                <a16:creationId xmlns:a16="http://schemas.microsoft.com/office/drawing/2014/main" id="{197D45BA-8047-364D-841C-36E18771B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3497" y="3127213"/>
            <a:ext cx="1008348" cy="1008348"/>
          </a:xfrm>
          <a:prstGeom prst="rect">
            <a:avLst/>
          </a:prstGeom>
        </p:spPr>
      </p:pic>
      <p:sp>
        <p:nvSpPr>
          <p:cNvPr id="2" name="TextBox 1">
            <a:extLst>
              <a:ext uri="{FF2B5EF4-FFF2-40B4-BE49-F238E27FC236}">
                <a16:creationId xmlns:a16="http://schemas.microsoft.com/office/drawing/2014/main" id="{812A7762-B4B9-1345-B2D5-7B6D5FE14F37}"/>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676472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0" grpId="0"/>
      <p:bldP spid="11" grpId="0"/>
      <p:bldP spid="14" grpId="0" animBg="1"/>
      <p:bldP spid="15" grpId="0"/>
      <p:bldP spid="17" grpId="0" animBg="1"/>
      <p:bldP spid="22" grpId="0" animBg="1"/>
      <p:bldP spid="23" grpId="0" animBg="1"/>
      <p:bldP spid="24" grpId="0" animBg="1"/>
      <p:bldP spid="18" grpId="0"/>
      <p:bldP spid="26" grpId="0"/>
      <p:bldP spid="19" grpId="0"/>
      <p:bldP spid="28" grpId="0"/>
      <p:bldP spid="31" grpId="0"/>
      <p:bldP spid="3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434E1-D24F-F84B-9FE8-BBE0D1790D4F}"/>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3" name="Title 2">
            <a:extLst>
              <a:ext uri="{FF2B5EF4-FFF2-40B4-BE49-F238E27FC236}">
                <a16:creationId xmlns:a16="http://schemas.microsoft.com/office/drawing/2014/main" id="{9B27D58F-AA5C-DE40-BA04-36890E13A445}"/>
              </a:ext>
            </a:extLst>
          </p:cNvPr>
          <p:cNvSpPr>
            <a:spLocks noGrp="1"/>
          </p:cNvSpPr>
          <p:nvPr>
            <p:ph type="title"/>
          </p:nvPr>
        </p:nvSpPr>
        <p:spPr/>
        <p:txBody>
          <a:bodyPr/>
          <a:lstStyle/>
          <a:p>
            <a:r>
              <a:rPr lang="en-US" dirty="0"/>
              <a:t>DTAL: Results</a:t>
            </a:r>
          </a:p>
        </p:txBody>
      </p:sp>
      <p:pic>
        <p:nvPicPr>
          <p:cNvPr id="5" name="Picture 4">
            <a:extLst>
              <a:ext uri="{FF2B5EF4-FFF2-40B4-BE49-F238E27FC236}">
                <a16:creationId xmlns:a16="http://schemas.microsoft.com/office/drawing/2014/main" id="{AF7CBAC4-DDEE-7D44-ADB3-77EC45837323}"/>
              </a:ext>
            </a:extLst>
          </p:cNvPr>
          <p:cNvPicPr>
            <a:picLocks noChangeAspect="1"/>
          </p:cNvPicPr>
          <p:nvPr/>
        </p:nvPicPr>
        <p:blipFill>
          <a:blip r:embed="rId2"/>
          <a:stretch>
            <a:fillRect/>
          </a:stretch>
        </p:blipFill>
        <p:spPr>
          <a:xfrm>
            <a:off x="1028700" y="1149350"/>
            <a:ext cx="10134600" cy="4559300"/>
          </a:xfrm>
          <a:prstGeom prst="rect">
            <a:avLst/>
          </a:prstGeom>
        </p:spPr>
      </p:pic>
    </p:spTree>
    <p:extLst>
      <p:ext uri="{BB962C8B-B14F-4D97-AF65-F5344CB8AC3E}">
        <p14:creationId xmlns:p14="http://schemas.microsoft.com/office/powerpoint/2010/main" val="389160226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A77AA9-CA17-894C-90EE-0F878793C991}"/>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3" name="Title 2">
            <a:extLst>
              <a:ext uri="{FF2B5EF4-FFF2-40B4-BE49-F238E27FC236}">
                <a16:creationId xmlns:a16="http://schemas.microsoft.com/office/drawing/2014/main" id="{43475C46-AF6C-7B4E-8F95-D455CFF219CD}"/>
              </a:ext>
            </a:extLst>
          </p:cNvPr>
          <p:cNvSpPr>
            <a:spLocks noGrp="1"/>
          </p:cNvSpPr>
          <p:nvPr>
            <p:ph type="title"/>
          </p:nvPr>
        </p:nvSpPr>
        <p:spPr/>
        <p:txBody>
          <a:bodyPr/>
          <a:lstStyle/>
          <a:p>
            <a:r>
              <a:rPr lang="en-US" dirty="0"/>
              <a:t>Key Takeaways</a:t>
            </a:r>
          </a:p>
        </p:txBody>
      </p:sp>
      <p:sp>
        <p:nvSpPr>
          <p:cNvPr id="7" name="Content Placeholder 2">
            <a:extLst>
              <a:ext uri="{FF2B5EF4-FFF2-40B4-BE49-F238E27FC236}">
                <a16:creationId xmlns:a16="http://schemas.microsoft.com/office/drawing/2014/main" id="{BBD6F1FE-FB6F-584B-9E1D-D38B0B2721F9}"/>
              </a:ext>
            </a:extLst>
          </p:cNvPr>
          <p:cNvSpPr txBox="1">
            <a:spLocks/>
          </p:cNvSpPr>
          <p:nvPr/>
        </p:nvSpPr>
        <p:spPr>
          <a:xfrm>
            <a:off x="838200" y="1825625"/>
            <a:ext cx="10515600" cy="3734347"/>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Deep learning for ER is promising for various reasons that include</a:t>
            </a:r>
          </a:p>
          <a:p>
            <a:pPr lvl="1"/>
            <a:r>
              <a:rPr lang="en-US" kern="0" dirty="0"/>
              <a:t>Ability to work on raw tuples, requiring less or no feature engineering</a:t>
            </a:r>
          </a:p>
          <a:p>
            <a:pPr lvl="1"/>
            <a:r>
              <a:rPr lang="en-US" kern="0" dirty="0"/>
              <a:t>Ability to transfer trained models to new datasets that has few training examples</a:t>
            </a:r>
          </a:p>
          <a:p>
            <a:pPr lvl="1"/>
            <a:r>
              <a:rPr lang="en-US" kern="0" dirty="0"/>
              <a:t>State-of-the-art performance on complex ER tasks</a:t>
            </a:r>
          </a:p>
          <a:p>
            <a:pPr lvl="1"/>
            <a:endParaRPr lang="en-US" kern="0" dirty="0"/>
          </a:p>
          <a:p>
            <a:r>
              <a:rPr lang="en-US" kern="0" dirty="0"/>
              <a:t>But,</a:t>
            </a:r>
          </a:p>
          <a:p>
            <a:pPr lvl="1"/>
            <a:r>
              <a:rPr lang="en-US" kern="0" dirty="0"/>
              <a:t>Building DL models from scratch requires a lot of training data</a:t>
            </a:r>
          </a:p>
          <a:p>
            <a:pPr lvl="1"/>
            <a:r>
              <a:rPr lang="en-US" kern="0" dirty="0"/>
              <a:t>Interpretability for DL models (esp. for ER) is either non-existent or </a:t>
            </a:r>
            <a:br>
              <a:rPr lang="en-US" kern="0" dirty="0"/>
            </a:br>
            <a:r>
              <a:rPr lang="en-US" kern="0" dirty="0"/>
              <a:t>very ad-hoc [</a:t>
            </a:r>
            <a:r>
              <a:rPr lang="en-US" i="1" kern="0" dirty="0"/>
              <a:t>active research topic</a:t>
            </a:r>
            <a:r>
              <a:rPr lang="en-US" kern="0" dirty="0"/>
              <a:t>]</a:t>
            </a:r>
          </a:p>
          <a:p>
            <a:pPr lvl="1"/>
            <a:endParaRPr lang="en-US" kern="0" dirty="0"/>
          </a:p>
        </p:txBody>
      </p:sp>
    </p:spTree>
    <p:extLst>
      <p:ext uri="{BB962C8B-B14F-4D97-AF65-F5344CB8AC3E}">
        <p14:creationId xmlns:p14="http://schemas.microsoft.com/office/powerpoint/2010/main" val="150721256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43381" y="276263"/>
            <a:ext cx="10448962" cy="530740"/>
          </a:xfrm>
        </p:spPr>
        <p:txBody>
          <a:bodyPr>
            <a:normAutofit/>
          </a:bodyPr>
          <a:lstStyle/>
          <a:p>
            <a:r>
              <a:rPr lang="en-US" sz="2800" dirty="0"/>
              <a:t>ER Learning with Human in the Loop: The Landscape</a:t>
            </a:r>
          </a:p>
        </p:txBody>
      </p:sp>
      <p:sp>
        <p:nvSpPr>
          <p:cNvPr id="5" name="Slide Number Placeholder 4">
            <a:extLst>
              <a:ext uri="{FF2B5EF4-FFF2-40B4-BE49-F238E27FC236}">
                <a16:creationId xmlns:a16="http://schemas.microsoft.com/office/drawing/2014/main" id="{83B22B06-0361-EE4A-BB93-8B2499D1FA5A}"/>
              </a:ext>
            </a:extLst>
          </p:cNvPr>
          <p:cNvSpPr>
            <a:spLocks noGrp="1"/>
          </p:cNvSpPr>
          <p:nvPr>
            <p:ph type="sldNum" sz="quarter" idx="2"/>
          </p:nvPr>
        </p:nvSpPr>
        <p:spPr/>
        <p:txBody>
          <a:bodyPr/>
          <a:lstStyle/>
          <a:p>
            <a:fld id="{86CB4B4D-7CA3-9044-876B-883B54F8677D}" type="slidenum">
              <a:rPr lang="en-US" smtClean="0"/>
              <a:t>113</a:t>
            </a:fld>
            <a:endParaRPr lang="en-US"/>
          </a:p>
        </p:txBody>
      </p:sp>
      <p:grpSp>
        <p:nvGrpSpPr>
          <p:cNvPr id="7" name="Group 6">
            <a:extLst>
              <a:ext uri="{FF2B5EF4-FFF2-40B4-BE49-F238E27FC236}">
                <a16:creationId xmlns:a16="http://schemas.microsoft.com/office/drawing/2014/main" id="{A92033B2-4AB9-A24F-BEB8-F15002F9DEE8}"/>
              </a:ext>
            </a:extLst>
          </p:cNvPr>
          <p:cNvGrpSpPr/>
          <p:nvPr/>
        </p:nvGrpSpPr>
        <p:grpSpPr>
          <a:xfrm>
            <a:off x="1499179" y="2102529"/>
            <a:ext cx="9363456" cy="3702845"/>
            <a:chOff x="1443210" y="1095678"/>
            <a:chExt cx="8736375" cy="5208966"/>
          </a:xfrm>
        </p:grpSpPr>
        <p:cxnSp>
          <p:nvCxnSpPr>
            <p:cNvPr id="8" name="Straight Arrow Connector 7">
              <a:extLst>
                <a:ext uri="{FF2B5EF4-FFF2-40B4-BE49-F238E27FC236}">
                  <a16:creationId xmlns:a16="http://schemas.microsoft.com/office/drawing/2014/main" id="{A17922F6-77CE-A044-BF06-A5CFAC274D62}"/>
                </a:ext>
              </a:extLst>
            </p:cNvPr>
            <p:cNvCxnSpPr>
              <a:cxnSpLocks/>
            </p:cNvCxnSpPr>
            <p:nvPr/>
          </p:nvCxnSpPr>
          <p:spPr>
            <a:xfrm flipV="1">
              <a:off x="1454227" y="1095678"/>
              <a:ext cx="0" cy="513986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8EEBEEA-A38E-204C-B7F1-09968CC22B1E}"/>
                </a:ext>
              </a:extLst>
            </p:cNvPr>
            <p:cNvCxnSpPr>
              <a:cxnSpLocks/>
            </p:cNvCxnSpPr>
            <p:nvPr/>
          </p:nvCxnSpPr>
          <p:spPr>
            <a:xfrm flipV="1">
              <a:off x="1443210" y="6267399"/>
              <a:ext cx="8736375" cy="3724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B4214223-B758-BD46-A557-C30F8E973348}"/>
              </a:ext>
            </a:extLst>
          </p:cNvPr>
          <p:cNvSpPr txBox="1"/>
          <p:nvPr/>
        </p:nvSpPr>
        <p:spPr>
          <a:xfrm>
            <a:off x="686446" y="1098616"/>
            <a:ext cx="2711857" cy="830997"/>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Human expertise incorporated in the model</a:t>
            </a:r>
          </a:p>
          <a:p>
            <a:r>
              <a:rPr lang="en-US" sz="1600" b="1" dirty="0">
                <a:solidFill>
                  <a:schemeClr val="accent6">
                    <a:lumMod val="50000"/>
                  </a:schemeClr>
                </a:solidFill>
                <a:latin typeface="IBM Plex Sans" panose="020B0503050203000203" pitchFamily="34" charset="0"/>
                <a:cs typeface="CordiaUPC" panose="020B0304020202020204" pitchFamily="34" charset="-34"/>
              </a:rPr>
              <a:t>/Explainability</a:t>
            </a:r>
          </a:p>
        </p:txBody>
      </p:sp>
      <p:sp>
        <p:nvSpPr>
          <p:cNvPr id="22" name="TextBox 21">
            <a:extLst>
              <a:ext uri="{FF2B5EF4-FFF2-40B4-BE49-F238E27FC236}">
                <a16:creationId xmlns:a16="http://schemas.microsoft.com/office/drawing/2014/main" id="{67675730-68EB-784D-989A-B2CA516052AF}"/>
              </a:ext>
            </a:extLst>
          </p:cNvPr>
          <p:cNvSpPr txBox="1"/>
          <p:nvPr/>
        </p:nvSpPr>
        <p:spPr>
          <a:xfrm>
            <a:off x="10259585" y="5876132"/>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23" name="TextBox 22">
            <a:extLst>
              <a:ext uri="{FF2B5EF4-FFF2-40B4-BE49-F238E27FC236}">
                <a16:creationId xmlns:a16="http://schemas.microsoft.com/office/drawing/2014/main" id="{E4C94519-60C7-D14F-98CA-538ECAF2964F}"/>
              </a:ext>
            </a:extLst>
          </p:cNvPr>
          <p:cNvSpPr txBox="1"/>
          <p:nvPr/>
        </p:nvSpPr>
        <p:spPr>
          <a:xfrm>
            <a:off x="920761" y="5876132"/>
            <a:ext cx="523605" cy="338554"/>
          </a:xfrm>
          <a:prstGeom prst="rect">
            <a:avLst/>
          </a:prstGeom>
          <a:noFill/>
        </p:spPr>
        <p:txBody>
          <a:bodyPr wrap="square" rtlCol="0">
            <a:spAutoFit/>
          </a:bodyPr>
          <a:lstStyle/>
          <a:p>
            <a:r>
              <a:rPr lang="en-US" sz="1600" dirty="0">
                <a:latin typeface="IBM Plex Sans" panose="020B0503050203000203" pitchFamily="34" charset="0"/>
              </a:rPr>
              <a:t>low</a:t>
            </a:r>
          </a:p>
        </p:txBody>
      </p:sp>
      <p:sp>
        <p:nvSpPr>
          <p:cNvPr id="25" name="TextBox 24">
            <a:extLst>
              <a:ext uri="{FF2B5EF4-FFF2-40B4-BE49-F238E27FC236}">
                <a16:creationId xmlns:a16="http://schemas.microsoft.com/office/drawing/2014/main" id="{39C808DB-BB80-9449-AA35-F03E0A2A5DF6}"/>
              </a:ext>
            </a:extLst>
          </p:cNvPr>
          <p:cNvSpPr txBox="1"/>
          <p:nvPr/>
        </p:nvSpPr>
        <p:spPr>
          <a:xfrm>
            <a:off x="854140" y="2142674"/>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31" name="TextBox 30">
            <a:extLst>
              <a:ext uri="{FF2B5EF4-FFF2-40B4-BE49-F238E27FC236}">
                <a16:creationId xmlns:a16="http://schemas.microsoft.com/office/drawing/2014/main" id="{C5E70AD1-8B79-2348-8219-E695F32E10DC}"/>
              </a:ext>
            </a:extLst>
          </p:cNvPr>
          <p:cNvSpPr txBox="1"/>
          <p:nvPr/>
        </p:nvSpPr>
        <p:spPr>
          <a:xfrm>
            <a:off x="9084450" y="5199482"/>
            <a:ext cx="1883827" cy="584775"/>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Automatic Tuning</a:t>
            </a:r>
          </a:p>
          <a:p>
            <a:r>
              <a:rPr lang="en-US" sz="1600" b="1" dirty="0">
                <a:solidFill>
                  <a:schemeClr val="accent6">
                    <a:lumMod val="50000"/>
                  </a:schemeClr>
                </a:solidFill>
                <a:latin typeface="IBM Plex Sans" panose="020B0503050203000203" pitchFamily="34" charset="0"/>
                <a:cs typeface="CordiaUPC" panose="020B0304020202020204" pitchFamily="34" charset="-34"/>
              </a:rPr>
              <a:t>/ Less guidance</a:t>
            </a:r>
          </a:p>
        </p:txBody>
      </p:sp>
      <p:sp>
        <p:nvSpPr>
          <p:cNvPr id="32" name="Rectangle 31">
            <a:extLst>
              <a:ext uri="{FF2B5EF4-FFF2-40B4-BE49-F238E27FC236}">
                <a16:creationId xmlns:a16="http://schemas.microsoft.com/office/drawing/2014/main" id="{A204F347-5DB8-6342-A573-945E643C1083}"/>
              </a:ext>
            </a:extLst>
          </p:cNvPr>
          <p:cNvSpPr/>
          <p:nvPr/>
        </p:nvSpPr>
        <p:spPr>
          <a:xfrm>
            <a:off x="1691497" y="2161970"/>
            <a:ext cx="2440346" cy="523220"/>
          </a:xfrm>
          <a:prstGeom prst="rect">
            <a:avLst/>
          </a:prstGeom>
        </p:spPr>
        <p:txBody>
          <a:bodyPr wrap="square">
            <a:spAutoFit/>
          </a:bodyPr>
          <a:lstStyle/>
          <a:p>
            <a:r>
              <a:rPr lang="en-US" sz="1400" b="1" dirty="0">
                <a:latin typeface="IBM Plex Sans" panose="020B0503050203000203" pitchFamily="34" charset="0"/>
              </a:rPr>
              <a:t>Manual algorithm </a:t>
            </a:r>
            <a:r>
              <a:rPr lang="en-US" sz="1400" dirty="0">
                <a:latin typeface="IBM Plex Sans" panose="020B0503050203000203" pitchFamily="34" charset="0"/>
              </a:rPr>
              <a:t>by the expert (e.g., ER rule writing)</a:t>
            </a:r>
          </a:p>
        </p:txBody>
      </p:sp>
      <p:sp>
        <p:nvSpPr>
          <p:cNvPr id="33" name="Rectangle 32">
            <a:extLst>
              <a:ext uri="{FF2B5EF4-FFF2-40B4-BE49-F238E27FC236}">
                <a16:creationId xmlns:a16="http://schemas.microsoft.com/office/drawing/2014/main" id="{851FF0E2-A224-D941-9FA2-348E3D7E9F4C}"/>
              </a:ext>
            </a:extLst>
          </p:cNvPr>
          <p:cNvSpPr/>
          <p:nvPr/>
        </p:nvSpPr>
        <p:spPr>
          <a:xfrm>
            <a:off x="2639158" y="4794761"/>
            <a:ext cx="2034357" cy="738664"/>
          </a:xfrm>
          <a:prstGeom prst="rect">
            <a:avLst/>
          </a:prstGeom>
        </p:spPr>
        <p:txBody>
          <a:bodyPr wrap="square">
            <a:spAutoFit/>
          </a:bodyPr>
          <a:lstStyle/>
          <a:p>
            <a:r>
              <a:rPr lang="en-US" sz="1400" b="1" dirty="0">
                <a:latin typeface="IBM Plex Sans" panose="020B0503050203000203" pitchFamily="34" charset="0"/>
              </a:rPr>
              <a:t>Crowd-sourcing </a:t>
            </a:r>
            <a:r>
              <a:rPr lang="en-US" sz="1400" dirty="0">
                <a:latin typeface="IBM Plex Sans" panose="020B0503050203000203" pitchFamily="34" charset="0"/>
              </a:rPr>
              <a:t>to run a one-time ER task </a:t>
            </a:r>
          </a:p>
          <a:p>
            <a:r>
              <a:rPr lang="en-US" sz="1400" dirty="0">
                <a:latin typeface="IBM Plex Sans" panose="020B0503050203000203" pitchFamily="34" charset="0"/>
              </a:rPr>
              <a:t>(there is no model)</a:t>
            </a:r>
          </a:p>
        </p:txBody>
      </p:sp>
      <p:sp>
        <p:nvSpPr>
          <p:cNvPr id="34" name="Rectangle 33">
            <a:extLst>
              <a:ext uri="{FF2B5EF4-FFF2-40B4-BE49-F238E27FC236}">
                <a16:creationId xmlns:a16="http://schemas.microsoft.com/office/drawing/2014/main" id="{D0C8C811-AD75-2842-A489-8D86BDDCAE57}"/>
              </a:ext>
            </a:extLst>
          </p:cNvPr>
          <p:cNvSpPr/>
          <p:nvPr/>
        </p:nvSpPr>
        <p:spPr>
          <a:xfrm>
            <a:off x="2649696" y="3898727"/>
            <a:ext cx="2034362" cy="738664"/>
          </a:xfrm>
          <a:prstGeom prst="rect">
            <a:avLst/>
          </a:prstGeom>
        </p:spPr>
        <p:txBody>
          <a:bodyPr wrap="square">
            <a:spAutoFit/>
          </a:bodyPr>
          <a:lstStyle/>
          <a:p>
            <a:r>
              <a:rPr lang="en-US" sz="1400" b="1" dirty="0">
                <a:latin typeface="IBM Plex Sans" panose="020B0503050203000203" pitchFamily="34" charset="0"/>
              </a:rPr>
              <a:t>Crowdsourcing</a:t>
            </a:r>
            <a:r>
              <a:rPr lang="en-US" sz="1400" dirty="0">
                <a:latin typeface="IBM Plex Sans" panose="020B0503050203000203" pitchFamily="34" charset="0"/>
              </a:rPr>
              <a:t> to acquire labels (to train a reusable model)</a:t>
            </a:r>
          </a:p>
        </p:txBody>
      </p:sp>
      <p:sp>
        <p:nvSpPr>
          <p:cNvPr id="35" name="Rectangle 34">
            <a:extLst>
              <a:ext uri="{FF2B5EF4-FFF2-40B4-BE49-F238E27FC236}">
                <a16:creationId xmlns:a16="http://schemas.microsoft.com/office/drawing/2014/main" id="{54DE3226-6B73-B940-AD8A-958C4834B769}"/>
              </a:ext>
            </a:extLst>
          </p:cNvPr>
          <p:cNvSpPr/>
          <p:nvPr/>
        </p:nvSpPr>
        <p:spPr>
          <a:xfrm>
            <a:off x="4216903" y="2733883"/>
            <a:ext cx="1871025" cy="812530"/>
          </a:xfrm>
          <a:prstGeom prst="rect">
            <a:avLst/>
          </a:prstGeom>
        </p:spPr>
        <p:txBody>
          <a:bodyPr wrap="none">
            <a:noAutofit/>
          </a:bodyPr>
          <a:lstStyle/>
          <a:p>
            <a:r>
              <a:rPr lang="en-US" sz="1400" b="1" dirty="0">
                <a:latin typeface="IBM Plex Sans" panose="020B0503050203000203" pitchFamily="34" charset="0"/>
              </a:rPr>
              <a:t>Supervised learning</a:t>
            </a:r>
          </a:p>
          <a:p>
            <a:r>
              <a:rPr lang="en-US" sz="1400" dirty="0">
                <a:latin typeface="IBM Plex Sans" panose="020B0503050203000203" pitchFamily="34" charset="0"/>
              </a:rPr>
              <a:t>- feature engineering</a:t>
            </a:r>
          </a:p>
          <a:p>
            <a:r>
              <a:rPr lang="en-US" sz="1400" dirty="0">
                <a:latin typeface="IBM Plex Sans" panose="020B0503050203000203" pitchFamily="34" charset="0"/>
              </a:rPr>
              <a:t>+ can be explainable</a:t>
            </a:r>
          </a:p>
        </p:txBody>
      </p:sp>
      <p:sp>
        <p:nvSpPr>
          <p:cNvPr id="36" name="Rectangle 35">
            <a:extLst>
              <a:ext uri="{FF2B5EF4-FFF2-40B4-BE49-F238E27FC236}">
                <a16:creationId xmlns:a16="http://schemas.microsoft.com/office/drawing/2014/main" id="{3CF81DB1-8E96-5D41-B37A-0144BFEB4B19}"/>
              </a:ext>
            </a:extLst>
          </p:cNvPr>
          <p:cNvSpPr/>
          <p:nvPr/>
        </p:nvSpPr>
        <p:spPr>
          <a:xfrm>
            <a:off x="5822766" y="3782381"/>
            <a:ext cx="2366454" cy="954107"/>
          </a:xfrm>
          <a:prstGeom prst="rect">
            <a:avLst/>
          </a:prstGeom>
        </p:spPr>
        <p:txBody>
          <a:bodyPr wrap="square">
            <a:spAutoFit/>
          </a:bodyPr>
          <a:lstStyle/>
          <a:p>
            <a:r>
              <a:rPr lang="en-US" sz="1400" b="1" dirty="0">
                <a:latin typeface="IBM Plex Sans" panose="020B0503050203000203" pitchFamily="34" charset="0"/>
              </a:rPr>
              <a:t>Deep learning</a:t>
            </a:r>
          </a:p>
          <a:p>
            <a:pPr>
              <a:lnSpc>
                <a:spcPts val="1580"/>
              </a:lnSpc>
            </a:pPr>
            <a:r>
              <a:rPr lang="en-US" sz="1400" dirty="0">
                <a:latin typeface="IBM Plex Sans" panose="020B0503050203000203" pitchFamily="34" charset="0"/>
              </a:rPr>
              <a:t>   (no feature engineering) </a:t>
            </a:r>
          </a:p>
          <a:p>
            <a:pPr>
              <a:lnSpc>
                <a:spcPts val="1580"/>
              </a:lnSpc>
            </a:pPr>
            <a:r>
              <a:rPr lang="en-US" sz="1400" dirty="0">
                <a:latin typeface="IBM Plex Sans" panose="020B0503050203000203" pitchFamily="34" charset="0"/>
              </a:rPr>
              <a:t>-  lots of labels</a:t>
            </a:r>
          </a:p>
          <a:p>
            <a:pPr>
              <a:lnSpc>
                <a:spcPts val="1580"/>
              </a:lnSpc>
            </a:pPr>
            <a:r>
              <a:rPr lang="en-US" sz="1400" dirty="0">
                <a:latin typeface="IBM Plex Sans" panose="020B0503050203000203" pitchFamily="34" charset="0"/>
              </a:rPr>
              <a:t>-  less explainability</a:t>
            </a:r>
          </a:p>
        </p:txBody>
      </p:sp>
      <p:sp>
        <p:nvSpPr>
          <p:cNvPr id="37" name="Rectangle 36">
            <a:extLst>
              <a:ext uri="{FF2B5EF4-FFF2-40B4-BE49-F238E27FC236}">
                <a16:creationId xmlns:a16="http://schemas.microsoft.com/office/drawing/2014/main" id="{32413A96-0DC7-324B-AFAC-B3A17D32F2D1}"/>
              </a:ext>
            </a:extLst>
          </p:cNvPr>
          <p:cNvSpPr/>
          <p:nvPr/>
        </p:nvSpPr>
        <p:spPr>
          <a:xfrm>
            <a:off x="6436091" y="2685243"/>
            <a:ext cx="2759878" cy="954107"/>
          </a:xfrm>
          <a:prstGeom prst="rect">
            <a:avLst/>
          </a:prstGeom>
        </p:spPr>
        <p:txBody>
          <a:bodyPr wrap="square">
            <a:spAutoFit/>
          </a:bodyPr>
          <a:lstStyle/>
          <a:p>
            <a:r>
              <a:rPr lang="en-US" sz="1400" b="1" dirty="0">
                <a:latin typeface="IBM Plex Sans" panose="020B0503050203000203" pitchFamily="34" charset="0"/>
              </a:rPr>
              <a:t>Active learning to acquire labels on demand </a:t>
            </a:r>
            <a:r>
              <a:rPr lang="en-US" sz="1400" dirty="0">
                <a:latin typeface="IBM Plex Sans" panose="020B0503050203000203" pitchFamily="34" charset="0"/>
              </a:rPr>
              <a:t>(less labels)</a:t>
            </a:r>
          </a:p>
          <a:p>
            <a:pPr>
              <a:lnSpc>
                <a:spcPts val="1580"/>
              </a:lnSpc>
            </a:pPr>
            <a:r>
              <a:rPr lang="en-US" sz="1400" dirty="0">
                <a:latin typeface="IBM Plex Sans" panose="020B0503050203000203" pitchFamily="34" charset="0"/>
              </a:rPr>
              <a:t>- feature engineering</a:t>
            </a:r>
          </a:p>
          <a:p>
            <a:pPr>
              <a:lnSpc>
                <a:spcPts val="1580"/>
              </a:lnSpc>
            </a:pPr>
            <a:r>
              <a:rPr lang="en-US" sz="1400" dirty="0">
                <a:latin typeface="IBM Plex Sans" panose="020B0503050203000203" pitchFamily="34" charset="0"/>
              </a:rPr>
              <a:t>+ can be explainable (e.g., rules)</a:t>
            </a:r>
          </a:p>
        </p:txBody>
      </p:sp>
      <p:sp>
        <p:nvSpPr>
          <p:cNvPr id="39" name="Rectangle 38">
            <a:extLst>
              <a:ext uri="{FF2B5EF4-FFF2-40B4-BE49-F238E27FC236}">
                <a16:creationId xmlns:a16="http://schemas.microsoft.com/office/drawing/2014/main" id="{57121122-4239-D14D-ABCF-8EA246C1CA11}"/>
              </a:ext>
            </a:extLst>
          </p:cNvPr>
          <p:cNvSpPr/>
          <p:nvPr/>
        </p:nvSpPr>
        <p:spPr>
          <a:xfrm>
            <a:off x="8757435" y="3674660"/>
            <a:ext cx="2537859" cy="1169551"/>
          </a:xfrm>
          <a:prstGeom prst="rect">
            <a:avLst/>
          </a:prstGeom>
        </p:spPr>
        <p:txBody>
          <a:bodyPr wrap="square">
            <a:spAutoFit/>
          </a:bodyPr>
          <a:lstStyle/>
          <a:p>
            <a:r>
              <a:rPr lang="en-US" sz="1400" b="1" dirty="0">
                <a:latin typeface="IBM Plex Sans" panose="020B0503050203000203" pitchFamily="34" charset="0"/>
              </a:rPr>
              <a:t>Deep learning</a:t>
            </a:r>
          </a:p>
          <a:p>
            <a:r>
              <a:rPr lang="en-US" sz="1400" dirty="0">
                <a:latin typeface="IBM Plex Sans" panose="020B0503050203000203" pitchFamily="34" charset="0"/>
              </a:rPr>
              <a:t>  (no feature engineering) </a:t>
            </a:r>
          </a:p>
          <a:p>
            <a:r>
              <a:rPr lang="en-US" sz="1400" dirty="0">
                <a:latin typeface="IBM Plex Sans" panose="020B0503050203000203" pitchFamily="34" charset="0"/>
              </a:rPr>
              <a:t>+ </a:t>
            </a:r>
            <a:r>
              <a:rPr lang="en-US" sz="1400" b="1" dirty="0">
                <a:latin typeface="IBM Plex Sans" panose="020B0503050203000203" pitchFamily="34" charset="0"/>
              </a:rPr>
              <a:t>Active learning </a:t>
            </a:r>
          </a:p>
          <a:p>
            <a:pPr>
              <a:lnSpc>
                <a:spcPts val="1580"/>
              </a:lnSpc>
            </a:pPr>
            <a:r>
              <a:rPr lang="en-US" sz="1400" dirty="0">
                <a:latin typeface="IBM Plex Sans" panose="020B0503050203000203" pitchFamily="34" charset="0"/>
              </a:rPr>
              <a:t>  (less labels)</a:t>
            </a:r>
          </a:p>
          <a:p>
            <a:pPr>
              <a:lnSpc>
                <a:spcPts val="1580"/>
              </a:lnSpc>
            </a:pPr>
            <a:r>
              <a:rPr lang="en-US" sz="1400" dirty="0">
                <a:latin typeface="IBM Plex Sans" panose="020B0503050203000203" pitchFamily="34" charset="0"/>
              </a:rPr>
              <a:t>- less explainability</a:t>
            </a:r>
          </a:p>
        </p:txBody>
      </p:sp>
      <p:sp>
        <p:nvSpPr>
          <p:cNvPr id="56" name="TextBox 55">
            <a:extLst>
              <a:ext uri="{FF2B5EF4-FFF2-40B4-BE49-F238E27FC236}">
                <a16:creationId xmlns:a16="http://schemas.microsoft.com/office/drawing/2014/main" id="{4AF474F5-FC4A-0B4A-8C02-6353432CB6F9}"/>
              </a:ext>
            </a:extLst>
          </p:cNvPr>
          <p:cNvSpPr txBox="1"/>
          <p:nvPr/>
        </p:nvSpPr>
        <p:spPr>
          <a:xfrm>
            <a:off x="9422873" y="2141826"/>
            <a:ext cx="165624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Ideally, we want to be here</a:t>
            </a:r>
          </a:p>
        </p:txBody>
      </p:sp>
      <p:sp>
        <p:nvSpPr>
          <p:cNvPr id="57" name="Oval 56">
            <a:extLst>
              <a:ext uri="{FF2B5EF4-FFF2-40B4-BE49-F238E27FC236}">
                <a16:creationId xmlns:a16="http://schemas.microsoft.com/office/drawing/2014/main" id="{38B7FA28-41D2-CE4C-A79A-943F7D0B0210}"/>
              </a:ext>
            </a:extLst>
          </p:cNvPr>
          <p:cNvSpPr/>
          <p:nvPr/>
        </p:nvSpPr>
        <p:spPr>
          <a:xfrm>
            <a:off x="9218526" y="1973588"/>
            <a:ext cx="1957015" cy="854985"/>
          </a:xfrm>
          <a:prstGeom prst="ellipse">
            <a:avLst/>
          </a:prstGeom>
          <a:noFill/>
          <a:ln w="635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Rectangle 25">
            <a:extLst>
              <a:ext uri="{FF2B5EF4-FFF2-40B4-BE49-F238E27FC236}">
                <a16:creationId xmlns:a16="http://schemas.microsoft.com/office/drawing/2014/main" id="{887AA86E-0C07-A848-8B7B-C50656F4B0AF}"/>
              </a:ext>
            </a:extLst>
          </p:cNvPr>
          <p:cNvSpPr/>
          <p:nvPr/>
        </p:nvSpPr>
        <p:spPr>
          <a:xfrm>
            <a:off x="1721770" y="3352955"/>
            <a:ext cx="2034355" cy="307777"/>
          </a:xfrm>
          <a:prstGeom prst="rect">
            <a:avLst/>
          </a:prstGeom>
        </p:spPr>
        <p:txBody>
          <a:bodyPr wrap="square">
            <a:spAutoFit/>
          </a:bodyPr>
          <a:lstStyle/>
          <a:p>
            <a:r>
              <a:rPr lang="en-US" sz="1400" b="1" dirty="0">
                <a:latin typeface="IBM Plex Sans" panose="020B0503050203000203" pitchFamily="34" charset="0"/>
              </a:rPr>
              <a:t>Labeling </a:t>
            </a:r>
            <a:r>
              <a:rPr lang="en-US" sz="1400" dirty="0">
                <a:latin typeface="IBM Plex Sans" panose="020B0503050203000203" pitchFamily="34" charset="0"/>
              </a:rPr>
              <a:t>by the expert</a:t>
            </a:r>
          </a:p>
        </p:txBody>
      </p:sp>
      <p:cxnSp>
        <p:nvCxnSpPr>
          <p:cNvPr id="13" name="Straight Arrow Connector 12">
            <a:extLst>
              <a:ext uri="{FF2B5EF4-FFF2-40B4-BE49-F238E27FC236}">
                <a16:creationId xmlns:a16="http://schemas.microsoft.com/office/drawing/2014/main" id="{43F0336F-2A18-E64E-BCFC-6D21ADFFD59A}"/>
              </a:ext>
            </a:extLst>
          </p:cNvPr>
          <p:cNvCxnSpPr>
            <a:cxnSpLocks/>
            <a:stCxn id="26" idx="3"/>
            <a:endCxn id="35" idx="1"/>
          </p:cNvCxnSpPr>
          <p:nvPr/>
        </p:nvCxnSpPr>
        <p:spPr>
          <a:xfrm flipV="1">
            <a:off x="3756125" y="3140148"/>
            <a:ext cx="460778" cy="36669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8C20C3C1-C998-EB49-AB9C-DCCCF617A086}"/>
              </a:ext>
            </a:extLst>
          </p:cNvPr>
          <p:cNvCxnSpPr>
            <a:cxnSpLocks/>
            <a:stCxn id="34" idx="3"/>
            <a:endCxn id="36" idx="1"/>
          </p:cNvCxnSpPr>
          <p:nvPr/>
        </p:nvCxnSpPr>
        <p:spPr>
          <a:xfrm flipV="1">
            <a:off x="4684058" y="4259435"/>
            <a:ext cx="1138708" cy="862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D98E943D-D145-2D46-8D0F-F29E437FFC81}"/>
              </a:ext>
            </a:extLst>
          </p:cNvPr>
          <p:cNvCxnSpPr>
            <a:cxnSpLocks/>
          </p:cNvCxnSpPr>
          <p:nvPr/>
        </p:nvCxnSpPr>
        <p:spPr>
          <a:xfrm>
            <a:off x="3781252" y="3624974"/>
            <a:ext cx="2041514" cy="49283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493CFF25-D651-2D4A-9367-AC21C1C4D2E5}"/>
              </a:ext>
            </a:extLst>
          </p:cNvPr>
          <p:cNvCxnSpPr>
            <a:cxnSpLocks/>
            <a:stCxn id="34" idx="0"/>
          </p:cNvCxnSpPr>
          <p:nvPr/>
        </p:nvCxnSpPr>
        <p:spPr>
          <a:xfrm flipV="1">
            <a:off x="3666877" y="3481051"/>
            <a:ext cx="908323" cy="41767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4805221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B65258-DDEC-C841-B3F3-8F6C45F3745E}"/>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3" name="Title 2">
            <a:extLst>
              <a:ext uri="{FF2B5EF4-FFF2-40B4-BE49-F238E27FC236}">
                <a16:creationId xmlns:a16="http://schemas.microsoft.com/office/drawing/2014/main" id="{FD274CCE-3AF7-6941-ABEF-5DD38F8B61D0}"/>
              </a:ext>
            </a:extLst>
          </p:cNvPr>
          <p:cNvSpPr>
            <a:spLocks noGrp="1"/>
          </p:cNvSpPr>
          <p:nvPr>
            <p:ph type="title"/>
          </p:nvPr>
        </p:nvSpPr>
        <p:spPr/>
        <p:txBody>
          <a:bodyPr>
            <a:normAutofit/>
          </a:bodyPr>
          <a:lstStyle/>
          <a:p>
            <a:r>
              <a:rPr lang="en-US" sz="2800" dirty="0"/>
              <a:t>Concluding Remarks</a:t>
            </a:r>
          </a:p>
        </p:txBody>
      </p:sp>
      <p:sp>
        <p:nvSpPr>
          <p:cNvPr id="4" name="Text Placeholder 3">
            <a:extLst>
              <a:ext uri="{FF2B5EF4-FFF2-40B4-BE49-F238E27FC236}">
                <a16:creationId xmlns:a16="http://schemas.microsoft.com/office/drawing/2014/main" id="{83AF5127-ECFA-0E4C-A9BD-983C3B960130}"/>
              </a:ext>
            </a:extLst>
          </p:cNvPr>
          <p:cNvSpPr>
            <a:spLocks noGrp="1"/>
          </p:cNvSpPr>
          <p:nvPr>
            <p:ph type="body" idx="1"/>
          </p:nvPr>
        </p:nvSpPr>
        <p:spPr>
          <a:xfrm>
            <a:off x="609519" y="1181100"/>
            <a:ext cx="11458433" cy="4921988"/>
          </a:xfrm>
        </p:spPr>
        <p:txBody>
          <a:bodyPr/>
          <a:lstStyle/>
          <a:p>
            <a:pPr>
              <a:lnSpc>
                <a:spcPts val="2360"/>
              </a:lnSpc>
            </a:pPr>
            <a:r>
              <a:rPr lang="en-US" sz="2000" dirty="0">
                <a:solidFill>
                  <a:schemeClr val="tx1"/>
                </a:solidFill>
              </a:rPr>
              <a:t>Entity Resolution can be complex at every one of its stages (</a:t>
            </a:r>
            <a:r>
              <a:rPr lang="en-US" sz="2000" i="1" dirty="0">
                <a:solidFill>
                  <a:schemeClr val="tx1"/>
                </a:solidFill>
              </a:rPr>
              <a:t>blocking</a:t>
            </a:r>
            <a:r>
              <a:rPr lang="en-US" sz="2000" dirty="0">
                <a:solidFill>
                  <a:schemeClr val="tx1"/>
                </a:solidFill>
              </a:rPr>
              <a:t>, </a:t>
            </a:r>
            <a:r>
              <a:rPr lang="en-US" sz="2000" i="1" dirty="0">
                <a:solidFill>
                  <a:schemeClr val="tx1"/>
                </a:solidFill>
              </a:rPr>
              <a:t>matching</a:t>
            </a:r>
            <a:r>
              <a:rPr lang="en-US" sz="2000" dirty="0">
                <a:solidFill>
                  <a:schemeClr val="tx1"/>
                </a:solidFill>
              </a:rPr>
              <a:t>, </a:t>
            </a:r>
            <a:r>
              <a:rPr lang="en-US" sz="2000" i="1" dirty="0">
                <a:solidFill>
                  <a:schemeClr val="tx1"/>
                </a:solidFill>
              </a:rPr>
              <a:t>clustering</a:t>
            </a:r>
            <a:r>
              <a:rPr lang="en-US" sz="2000" dirty="0">
                <a:solidFill>
                  <a:schemeClr val="tx1"/>
                </a:solidFill>
              </a:rPr>
              <a:t>).</a:t>
            </a:r>
          </a:p>
          <a:p>
            <a:pPr marL="453953" lvl="1" indent="0">
              <a:lnSpc>
                <a:spcPts val="2360"/>
              </a:lnSpc>
              <a:buNone/>
            </a:pPr>
            <a:r>
              <a:rPr lang="en-US" dirty="0">
                <a:solidFill>
                  <a:schemeClr val="tx1"/>
                </a:solidFill>
              </a:rPr>
              <a:t> </a:t>
            </a:r>
          </a:p>
          <a:p>
            <a:pPr>
              <a:lnSpc>
                <a:spcPts val="2360"/>
              </a:lnSpc>
            </a:pPr>
            <a:r>
              <a:rPr lang="en-US" sz="2000" dirty="0">
                <a:solidFill>
                  <a:schemeClr val="tx1"/>
                </a:solidFill>
              </a:rPr>
              <a:t>Often conflicting requirements: </a:t>
            </a:r>
          </a:p>
          <a:p>
            <a:pPr lvl="1">
              <a:lnSpc>
                <a:spcPts val="2360"/>
              </a:lnSpc>
            </a:pPr>
            <a:r>
              <a:rPr lang="en-US" i="1" dirty="0">
                <a:solidFill>
                  <a:schemeClr val="tx1"/>
                </a:solidFill>
              </a:rPr>
              <a:t>needs domain-specific human expertise and guidance, </a:t>
            </a:r>
          </a:p>
          <a:p>
            <a:pPr lvl="1">
              <a:lnSpc>
                <a:spcPts val="2360"/>
              </a:lnSpc>
            </a:pPr>
            <a:r>
              <a:rPr lang="en-US" i="1" dirty="0">
                <a:solidFill>
                  <a:schemeClr val="tx1"/>
                </a:solidFill>
              </a:rPr>
              <a:t>but small labeled data (small human effort in general), </a:t>
            </a:r>
          </a:p>
          <a:p>
            <a:pPr lvl="1">
              <a:lnSpc>
                <a:spcPts val="2360"/>
              </a:lnSpc>
            </a:pPr>
            <a:r>
              <a:rPr lang="en-US" i="1" dirty="0">
                <a:solidFill>
                  <a:schemeClr val="tx1"/>
                </a:solidFill>
              </a:rPr>
              <a:t>high accuracy</a:t>
            </a:r>
          </a:p>
          <a:p>
            <a:pPr lvl="1">
              <a:lnSpc>
                <a:spcPts val="2360"/>
              </a:lnSpc>
            </a:pPr>
            <a:r>
              <a:rPr lang="en-US" i="1" dirty="0">
                <a:solidFill>
                  <a:schemeClr val="tx1"/>
                </a:solidFill>
              </a:rPr>
              <a:t>explainability</a:t>
            </a:r>
          </a:p>
          <a:p>
            <a:pPr marL="0" indent="0">
              <a:lnSpc>
                <a:spcPts val="2360"/>
              </a:lnSpc>
              <a:buNone/>
            </a:pPr>
            <a:endParaRPr lang="en-US" dirty="0">
              <a:solidFill>
                <a:schemeClr val="tx1"/>
              </a:solidFill>
            </a:endParaRPr>
          </a:p>
          <a:p>
            <a:pPr>
              <a:lnSpc>
                <a:spcPts val="2560"/>
              </a:lnSpc>
            </a:pPr>
            <a:r>
              <a:rPr lang="en-US" sz="2000" dirty="0">
                <a:solidFill>
                  <a:schemeClr val="tx1"/>
                </a:solidFill>
              </a:rPr>
              <a:t>The challenge of human-in-the-loop systems is to reach the right mix of </a:t>
            </a:r>
          </a:p>
          <a:p>
            <a:pPr marL="863836" lvl="2" indent="0">
              <a:lnSpc>
                <a:spcPts val="2560"/>
              </a:lnSpc>
              <a:buNone/>
            </a:pPr>
            <a:r>
              <a:rPr lang="en-US" sz="1800" b="1" dirty="0">
                <a:solidFill>
                  <a:schemeClr val="bg2"/>
                </a:solidFill>
              </a:rPr>
              <a:t>	human guidance </a:t>
            </a:r>
            <a:r>
              <a:rPr lang="en-US" sz="1800" dirty="0">
                <a:solidFill>
                  <a:schemeClr val="tx1"/>
                </a:solidFill>
              </a:rPr>
              <a:t>vs.</a:t>
            </a:r>
            <a:r>
              <a:rPr lang="en-US" dirty="0">
                <a:solidFill>
                  <a:schemeClr val="tx1"/>
                </a:solidFill>
              </a:rPr>
              <a:t> </a:t>
            </a:r>
            <a:r>
              <a:rPr lang="en-US" sz="1800" b="1" dirty="0">
                <a:solidFill>
                  <a:schemeClr val="bg2"/>
                </a:solidFill>
              </a:rPr>
              <a:t>automation</a:t>
            </a:r>
            <a:endParaRPr lang="en-US" sz="1800" dirty="0">
              <a:solidFill>
                <a:schemeClr val="bg2"/>
              </a:solidFill>
            </a:endParaRPr>
          </a:p>
          <a:p>
            <a:pPr marL="0" indent="0">
              <a:buNone/>
            </a:pPr>
            <a:endParaRPr lang="en-US" dirty="0"/>
          </a:p>
          <a:p>
            <a:pPr marL="447230" lvl="1" indent="0">
              <a:buNone/>
            </a:pPr>
            <a:r>
              <a:rPr lang="en-US" sz="2000" i="1" dirty="0">
                <a:solidFill>
                  <a:schemeClr val="bg2"/>
                </a:solidFill>
              </a:rPr>
              <a:t>People are good at either labeling tasks or at giving domain-specific rules (if a domain expert), but the machine is best at tuning to the actual data.</a:t>
            </a:r>
          </a:p>
        </p:txBody>
      </p:sp>
    </p:spTree>
    <p:extLst>
      <p:ext uri="{BB962C8B-B14F-4D97-AF65-F5344CB8AC3E}">
        <p14:creationId xmlns:p14="http://schemas.microsoft.com/office/powerpoint/2010/main" val="13824999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Outline of the Rest of the Tutorial</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779640" y="1967023"/>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33144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5335-DEBB-EC46-84B3-B0049A0B7AE8}"/>
              </a:ext>
            </a:extLst>
          </p:cNvPr>
          <p:cNvSpPr>
            <a:spLocks noGrp="1"/>
          </p:cNvSpPr>
          <p:nvPr>
            <p:ph type="title"/>
          </p:nvPr>
        </p:nvSpPr>
        <p:spPr>
          <a:xfrm>
            <a:off x="609519" y="266702"/>
            <a:ext cx="10972166" cy="571498"/>
          </a:xfrm>
        </p:spPr>
        <p:txBody>
          <a:bodyPr>
            <a:normAutofit/>
          </a:bodyPr>
          <a:lstStyle/>
          <a:p>
            <a:r>
              <a:rPr lang="en-US" sz="2800" dirty="0"/>
              <a:t>Explainable Representation vs. Learning</a:t>
            </a:r>
          </a:p>
        </p:txBody>
      </p:sp>
      <p:sp>
        <p:nvSpPr>
          <p:cNvPr id="4" name="Rounded Rectangle 3">
            <a:extLst>
              <a:ext uri="{FF2B5EF4-FFF2-40B4-BE49-F238E27FC236}">
                <a16:creationId xmlns:a16="http://schemas.microsoft.com/office/drawing/2014/main" id="{53E9B17A-70CC-664A-B2DF-7D76EAB56EA4}"/>
              </a:ext>
            </a:extLst>
          </p:cNvPr>
          <p:cNvSpPr/>
          <p:nvPr/>
        </p:nvSpPr>
        <p:spPr>
          <a:xfrm>
            <a:off x="341241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921413-677B-564B-8756-171C0B3D12A0}"/>
              </a:ext>
            </a:extLst>
          </p:cNvPr>
          <p:cNvSpPr txBox="1"/>
          <p:nvPr/>
        </p:nvSpPr>
        <p:spPr>
          <a:xfrm>
            <a:off x="3541707" y="3533377"/>
            <a:ext cx="970137" cy="369332"/>
          </a:xfrm>
          <a:prstGeom prst="rect">
            <a:avLst/>
          </a:prstGeom>
          <a:noFill/>
        </p:spPr>
        <p:txBody>
          <a:bodyPr wrap="none" rtlCol="0">
            <a:spAutoFit/>
          </a:bodyPr>
          <a:lstStyle/>
          <a:p>
            <a:r>
              <a:rPr lang="en-US" dirty="0"/>
              <a:t>Blocking</a:t>
            </a:r>
          </a:p>
        </p:txBody>
      </p:sp>
      <p:sp>
        <p:nvSpPr>
          <p:cNvPr id="6" name="Rounded Rectangle 5">
            <a:extLst>
              <a:ext uri="{FF2B5EF4-FFF2-40B4-BE49-F238E27FC236}">
                <a16:creationId xmlns:a16="http://schemas.microsoft.com/office/drawing/2014/main" id="{348A6390-54A6-7641-BA62-EEE18F668766}"/>
              </a:ext>
            </a:extLst>
          </p:cNvPr>
          <p:cNvSpPr/>
          <p:nvPr/>
        </p:nvSpPr>
        <p:spPr>
          <a:xfrm>
            <a:off x="5225449"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CB67CA-B4CA-B64D-84DD-445C5576E4D2}"/>
              </a:ext>
            </a:extLst>
          </p:cNvPr>
          <p:cNvSpPr txBox="1"/>
          <p:nvPr/>
        </p:nvSpPr>
        <p:spPr>
          <a:xfrm>
            <a:off x="5305914" y="3533377"/>
            <a:ext cx="1067793" cy="369332"/>
          </a:xfrm>
          <a:prstGeom prst="rect">
            <a:avLst/>
          </a:prstGeom>
          <a:noFill/>
        </p:spPr>
        <p:txBody>
          <a:bodyPr wrap="none" rtlCol="0">
            <a:spAutoFit/>
          </a:bodyPr>
          <a:lstStyle/>
          <a:p>
            <a:r>
              <a:rPr lang="en-US" dirty="0"/>
              <a:t>Matching</a:t>
            </a:r>
          </a:p>
        </p:txBody>
      </p:sp>
      <p:sp>
        <p:nvSpPr>
          <p:cNvPr id="8" name="Rounded Rectangle 7">
            <a:extLst>
              <a:ext uri="{FF2B5EF4-FFF2-40B4-BE49-F238E27FC236}">
                <a16:creationId xmlns:a16="http://schemas.microsoft.com/office/drawing/2014/main" id="{3354AC98-4390-2442-9A9E-403CFEEC0FDA}"/>
              </a:ext>
            </a:extLst>
          </p:cNvPr>
          <p:cNvSpPr/>
          <p:nvPr/>
        </p:nvSpPr>
        <p:spPr>
          <a:xfrm>
            <a:off x="703848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EBBA57-DD97-9D40-950D-1AEC1DB9889C}"/>
              </a:ext>
            </a:extLst>
          </p:cNvPr>
          <p:cNvSpPr txBox="1"/>
          <p:nvPr/>
        </p:nvSpPr>
        <p:spPr>
          <a:xfrm>
            <a:off x="7118949" y="3533377"/>
            <a:ext cx="1123769" cy="369332"/>
          </a:xfrm>
          <a:prstGeom prst="rect">
            <a:avLst/>
          </a:prstGeom>
          <a:noFill/>
        </p:spPr>
        <p:txBody>
          <a:bodyPr wrap="none" rtlCol="0">
            <a:spAutoFit/>
          </a:bodyPr>
          <a:lstStyle/>
          <a:p>
            <a:r>
              <a:rPr lang="en-US" dirty="0"/>
              <a:t>Clustering</a:t>
            </a:r>
          </a:p>
        </p:txBody>
      </p:sp>
      <p:sp>
        <p:nvSpPr>
          <p:cNvPr id="11" name="TextBox 10">
            <a:extLst>
              <a:ext uri="{FF2B5EF4-FFF2-40B4-BE49-F238E27FC236}">
                <a16:creationId xmlns:a16="http://schemas.microsoft.com/office/drawing/2014/main" id="{40BBDE0D-99AC-8344-AECB-16C66638F9C8}"/>
              </a:ext>
            </a:extLst>
          </p:cNvPr>
          <p:cNvSpPr txBox="1"/>
          <p:nvPr/>
        </p:nvSpPr>
        <p:spPr>
          <a:xfrm>
            <a:off x="1673625" y="3533377"/>
            <a:ext cx="1080232" cy="369332"/>
          </a:xfrm>
          <a:prstGeom prst="rect">
            <a:avLst/>
          </a:prstGeom>
          <a:noFill/>
        </p:spPr>
        <p:txBody>
          <a:bodyPr wrap="none" rtlCol="0">
            <a:spAutoFit/>
          </a:bodyPr>
          <a:lstStyle/>
          <a:p>
            <a:r>
              <a:rPr lang="en-US" dirty="0"/>
              <a:t>Mentions</a:t>
            </a:r>
          </a:p>
        </p:txBody>
      </p:sp>
      <p:sp>
        <p:nvSpPr>
          <p:cNvPr id="13" name="TextBox 12">
            <a:extLst>
              <a:ext uri="{FF2B5EF4-FFF2-40B4-BE49-F238E27FC236}">
                <a16:creationId xmlns:a16="http://schemas.microsoft.com/office/drawing/2014/main" id="{F91F86CE-05B5-D849-8EC2-1931AE9701D3}"/>
              </a:ext>
            </a:extLst>
          </p:cNvPr>
          <p:cNvSpPr txBox="1"/>
          <p:nvPr/>
        </p:nvSpPr>
        <p:spPr>
          <a:xfrm>
            <a:off x="8936349" y="3456433"/>
            <a:ext cx="1059063" cy="584775"/>
          </a:xfrm>
          <a:prstGeom prst="rect">
            <a:avLst/>
          </a:prstGeom>
          <a:noFill/>
        </p:spPr>
        <p:txBody>
          <a:bodyPr wrap="square" rtlCol="0">
            <a:spAutoFit/>
          </a:bodyPr>
          <a:lstStyle/>
          <a:p>
            <a:pPr algn="ctr"/>
            <a:r>
              <a:rPr lang="en-US" sz="1600" dirty="0">
                <a:latin typeface="IBM Plex Sans" panose="020B0503050203000203" pitchFamily="34" charset="0"/>
              </a:rPr>
              <a:t>Resolved Entities</a:t>
            </a:r>
          </a:p>
        </p:txBody>
      </p:sp>
      <p:cxnSp>
        <p:nvCxnSpPr>
          <p:cNvPr id="52" name="Straight Arrow Connector 51">
            <a:extLst>
              <a:ext uri="{FF2B5EF4-FFF2-40B4-BE49-F238E27FC236}">
                <a16:creationId xmlns:a16="http://schemas.microsoft.com/office/drawing/2014/main" id="{302A0036-BED5-B74B-866E-B19BE1E41DB1}"/>
              </a:ext>
            </a:extLst>
          </p:cNvPr>
          <p:cNvCxnSpPr>
            <a:cxnSpLocks/>
            <a:endCxn id="4" idx="1"/>
          </p:cNvCxnSpPr>
          <p:nvPr/>
        </p:nvCxnSpPr>
        <p:spPr>
          <a:xfrm>
            <a:off x="282810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4BD75A-AF4F-304D-B713-A2C8686822D4}"/>
              </a:ext>
            </a:extLst>
          </p:cNvPr>
          <p:cNvCxnSpPr>
            <a:cxnSpLocks/>
            <a:stCxn id="4" idx="3"/>
            <a:endCxn id="6" idx="1"/>
          </p:cNvCxnSpPr>
          <p:nvPr/>
        </p:nvCxnSpPr>
        <p:spPr>
          <a:xfrm>
            <a:off x="464113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939F9D7-CA75-AF40-9FD2-37C54338233E}"/>
              </a:ext>
            </a:extLst>
          </p:cNvPr>
          <p:cNvCxnSpPr>
            <a:cxnSpLocks/>
            <a:stCxn id="6" idx="3"/>
            <a:endCxn id="8" idx="1"/>
          </p:cNvCxnSpPr>
          <p:nvPr/>
        </p:nvCxnSpPr>
        <p:spPr>
          <a:xfrm>
            <a:off x="645417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77893D-1983-7F47-8B83-1DA7F4E1069D}"/>
              </a:ext>
            </a:extLst>
          </p:cNvPr>
          <p:cNvCxnSpPr>
            <a:cxnSpLocks/>
            <a:stCxn id="8" idx="3"/>
          </p:cNvCxnSpPr>
          <p:nvPr/>
        </p:nvCxnSpPr>
        <p:spPr>
          <a:xfrm>
            <a:off x="826720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Users">
            <a:extLst>
              <a:ext uri="{FF2B5EF4-FFF2-40B4-BE49-F238E27FC236}">
                <a16:creationId xmlns:a16="http://schemas.microsoft.com/office/drawing/2014/main" id="{5F9AF9C5-8B35-C544-BB13-9ACF971FE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428" y="1434856"/>
            <a:ext cx="914400" cy="914400"/>
          </a:xfrm>
          <a:prstGeom prst="rect">
            <a:avLst/>
          </a:prstGeom>
        </p:spPr>
      </p:pic>
      <p:sp>
        <p:nvSpPr>
          <p:cNvPr id="3" name="Rectangle 2">
            <a:extLst>
              <a:ext uri="{FF2B5EF4-FFF2-40B4-BE49-F238E27FC236}">
                <a16:creationId xmlns:a16="http://schemas.microsoft.com/office/drawing/2014/main" id="{7EF0573D-8DB6-FD4C-B8D2-0D7094001333}"/>
              </a:ext>
            </a:extLst>
          </p:cNvPr>
          <p:cNvSpPr/>
          <p:nvPr/>
        </p:nvSpPr>
        <p:spPr>
          <a:xfrm>
            <a:off x="4852611" y="2548310"/>
            <a:ext cx="2150637" cy="528350"/>
          </a:xfrm>
          <a:prstGeom prst="rect">
            <a:avLst/>
          </a:prstGeom>
        </p:spPr>
        <p:txBody>
          <a:bodyPr wrap="square">
            <a:spAutoFit/>
          </a:bodyPr>
          <a:lstStyle/>
          <a:p>
            <a:pPr>
              <a:lnSpc>
                <a:spcPts val="1720"/>
              </a:lnSpc>
            </a:pPr>
            <a:r>
              <a:rPr lang="en-US" sz="1500" dirty="0">
                <a:latin typeface="IBM Plex Sans" panose="020B0503050203000203" pitchFamily="34" charset="0"/>
              </a:rPr>
              <a:t>Learn algorithms that are explainable</a:t>
            </a:r>
          </a:p>
        </p:txBody>
      </p:sp>
      <p:sp>
        <p:nvSpPr>
          <p:cNvPr id="48" name="Rectangle 47">
            <a:extLst>
              <a:ext uri="{FF2B5EF4-FFF2-40B4-BE49-F238E27FC236}">
                <a16:creationId xmlns:a16="http://schemas.microsoft.com/office/drawing/2014/main" id="{22EF2320-586C-A548-B902-251F09C1151D}"/>
              </a:ext>
            </a:extLst>
          </p:cNvPr>
          <p:cNvSpPr/>
          <p:nvPr/>
        </p:nvSpPr>
        <p:spPr>
          <a:xfrm>
            <a:off x="6369901" y="1252769"/>
            <a:ext cx="1975518" cy="1015663"/>
          </a:xfrm>
          <a:prstGeom prst="rect">
            <a:avLst/>
          </a:prstGeom>
        </p:spPr>
        <p:txBody>
          <a:bodyPr wrap="square">
            <a:spAutoFit/>
          </a:bodyPr>
          <a:lstStyle/>
          <a:p>
            <a:r>
              <a:rPr lang="en-US" sz="1500" dirty="0">
                <a:latin typeface="IBM Plex Sans" panose="020B0503050203000203" pitchFamily="34" charset="0"/>
              </a:rPr>
              <a:t>Crowdsourcing</a:t>
            </a:r>
          </a:p>
          <a:p>
            <a:r>
              <a:rPr lang="en-US" sz="1500" dirty="0">
                <a:latin typeface="IBM Plex Sans" panose="020B0503050203000203" pitchFamily="34" charset="0"/>
              </a:rPr>
              <a:t>Probabilistic</a:t>
            </a:r>
          </a:p>
          <a:p>
            <a:r>
              <a:rPr lang="en-US" sz="1500" dirty="0">
                <a:latin typeface="IBM Plex Sans" panose="020B0503050203000203" pitchFamily="34" charset="0"/>
              </a:rPr>
              <a:t>Active Learning</a:t>
            </a:r>
          </a:p>
          <a:p>
            <a:r>
              <a:rPr lang="en-US" sz="1500" dirty="0">
                <a:latin typeface="IBM Plex Sans" panose="020B0503050203000203" pitchFamily="34" charset="0"/>
              </a:rPr>
              <a:t>Deep Learning</a:t>
            </a:r>
          </a:p>
        </p:txBody>
      </p:sp>
      <p:sp>
        <p:nvSpPr>
          <p:cNvPr id="23" name="Rectangle 22">
            <a:extLst>
              <a:ext uri="{FF2B5EF4-FFF2-40B4-BE49-F238E27FC236}">
                <a16:creationId xmlns:a16="http://schemas.microsoft.com/office/drawing/2014/main" id="{E1C2141F-DA4E-AB41-875F-8846A1F50599}"/>
              </a:ext>
            </a:extLst>
          </p:cNvPr>
          <p:cNvSpPr/>
          <p:nvPr/>
        </p:nvSpPr>
        <p:spPr>
          <a:xfrm>
            <a:off x="451692" y="1961581"/>
            <a:ext cx="1828702" cy="579646"/>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Learning-based methods</a:t>
            </a:r>
          </a:p>
        </p:txBody>
      </p:sp>
      <p:sp>
        <p:nvSpPr>
          <p:cNvPr id="54" name="Rectangle 53">
            <a:extLst>
              <a:ext uri="{FF2B5EF4-FFF2-40B4-BE49-F238E27FC236}">
                <a16:creationId xmlns:a16="http://schemas.microsoft.com/office/drawing/2014/main" id="{E03F4F15-D9E1-6445-BF9B-4C310A5164A7}"/>
              </a:ext>
            </a:extLst>
          </p:cNvPr>
          <p:cNvSpPr/>
          <p:nvPr/>
        </p:nvSpPr>
        <p:spPr>
          <a:xfrm>
            <a:off x="451691" y="4845198"/>
            <a:ext cx="1738616" cy="823302"/>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Explainable representation</a:t>
            </a:r>
          </a:p>
          <a:p>
            <a:pPr>
              <a:lnSpc>
                <a:spcPts val="1920"/>
              </a:lnSpc>
            </a:pPr>
            <a:r>
              <a:rPr lang="en-US" sz="1600" dirty="0">
                <a:solidFill>
                  <a:srgbClr val="0070C0"/>
                </a:solidFill>
                <a:latin typeface="IBM Plex Sans" panose="020B0503050203000203" pitchFamily="34" charset="77"/>
              </a:rPr>
              <a:t>languages</a:t>
            </a:r>
          </a:p>
        </p:txBody>
      </p:sp>
      <p:sp>
        <p:nvSpPr>
          <p:cNvPr id="55" name="Rectangle 54">
            <a:extLst>
              <a:ext uri="{FF2B5EF4-FFF2-40B4-BE49-F238E27FC236}">
                <a16:creationId xmlns:a16="http://schemas.microsoft.com/office/drawing/2014/main" id="{724091BC-9539-1740-9E2A-DC9B94846B15}"/>
              </a:ext>
            </a:extLst>
          </p:cNvPr>
          <p:cNvSpPr/>
          <p:nvPr/>
        </p:nvSpPr>
        <p:spPr>
          <a:xfrm>
            <a:off x="4048041" y="4334734"/>
            <a:ext cx="1930621" cy="528350"/>
          </a:xfrm>
          <a:prstGeom prst="rect">
            <a:avLst/>
          </a:prstGeom>
        </p:spPr>
        <p:txBody>
          <a:bodyPr wrap="square">
            <a:spAutoFit/>
          </a:bodyPr>
          <a:lstStyle/>
          <a:p>
            <a:pPr>
              <a:lnSpc>
                <a:spcPts val="1720"/>
              </a:lnSpc>
            </a:pPr>
            <a:r>
              <a:rPr lang="en-US" sz="1500" dirty="0">
                <a:latin typeface="IBM Plex Sans" panose="020B0503050203000203" pitchFamily="34" charset="77"/>
              </a:rPr>
              <a:t>Rules, Constraints, High-level PL</a:t>
            </a:r>
          </a:p>
        </p:txBody>
      </p:sp>
      <p:sp>
        <p:nvSpPr>
          <p:cNvPr id="57" name="Rectangle 56">
            <a:extLst>
              <a:ext uri="{FF2B5EF4-FFF2-40B4-BE49-F238E27FC236}">
                <a16:creationId xmlns:a16="http://schemas.microsoft.com/office/drawing/2014/main" id="{35A888DF-3BD9-744B-ADB7-2FE3F94CA976}"/>
              </a:ext>
            </a:extLst>
          </p:cNvPr>
          <p:cNvSpPr/>
          <p:nvPr/>
        </p:nvSpPr>
        <p:spPr>
          <a:xfrm>
            <a:off x="6327369" y="4326856"/>
            <a:ext cx="2795364" cy="528350"/>
          </a:xfrm>
          <a:prstGeom prst="rect">
            <a:avLst/>
          </a:prstGeom>
        </p:spPr>
        <p:txBody>
          <a:bodyPr wrap="square">
            <a:spAutoFit/>
          </a:bodyPr>
          <a:lstStyle/>
          <a:p>
            <a:pPr>
              <a:lnSpc>
                <a:spcPts val="1720"/>
              </a:lnSpc>
            </a:pPr>
            <a:r>
              <a:rPr lang="en-US" sz="1500" dirty="0">
                <a:latin typeface="IBM Plex Sans" panose="020B0503050203000203" pitchFamily="34" charset="77"/>
              </a:rPr>
              <a:t>Recursive rules for clustering and collective ER</a:t>
            </a:r>
          </a:p>
        </p:txBody>
      </p:sp>
      <p:sp>
        <p:nvSpPr>
          <p:cNvPr id="62" name="TextBox 61">
            <a:extLst>
              <a:ext uri="{FF2B5EF4-FFF2-40B4-BE49-F238E27FC236}">
                <a16:creationId xmlns:a16="http://schemas.microsoft.com/office/drawing/2014/main" id="{E362E620-E28E-6640-B333-99B000EE0C04}"/>
              </a:ext>
            </a:extLst>
          </p:cNvPr>
          <p:cNvSpPr txBox="1"/>
          <p:nvPr/>
        </p:nvSpPr>
        <p:spPr>
          <a:xfrm>
            <a:off x="3927374" y="4985599"/>
            <a:ext cx="5598591" cy="1692771"/>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Rules &amp; Decision Trees </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[Dedupalog]  </a:t>
            </a:r>
            <a:r>
              <a:rPr lang="en-US" sz="1500" dirty="0">
                <a:latin typeface="IBM Plex Sans" panose="020B0503050203000203" pitchFamily="34" charset="0"/>
              </a:rPr>
              <a:t>Arasu et al,  ICDE’09</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[Markov Logic Networks] </a:t>
            </a:r>
            <a:r>
              <a:rPr lang="en-US" sz="1500" dirty="0">
                <a:latin typeface="IBM Plex Sans" panose="020B0503050203000203" pitchFamily="34" charset="0"/>
              </a:rPr>
              <a:t>Singla and Domingos, ICDM’06</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a:t>
            </a:r>
            <a:r>
              <a:rPr lang="en-US" sz="1500" b="1" dirty="0">
                <a:solidFill>
                  <a:srgbClr val="C00000"/>
                </a:solidFill>
                <a:latin typeface="IBM Plex Sans" panose="020B0503050203000203" pitchFamily="34" charset="0"/>
              </a:rPr>
              <a:t>  </a:t>
            </a:r>
            <a:endParaRPr lang="en-US" sz="1500" dirty="0">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[Declarative Entity Linking]</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Burdick et al,  ICDT’15/17</a:t>
            </a:r>
          </a:p>
          <a:p>
            <a:pPr marL="285750" indent="-285750">
              <a:buFont typeface="Arial" panose="020B0604020202020204" pitchFamily="34" charset="0"/>
              <a:buChar char="•"/>
            </a:pPr>
            <a:endParaRPr lang="en-US" sz="1400" b="1" dirty="0">
              <a:solidFill>
                <a:srgbClr val="C00000"/>
              </a:solidFill>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[HIL] </a:t>
            </a:r>
            <a:r>
              <a:rPr lang="en-US" sz="1500" dirty="0">
                <a:solidFill>
                  <a:srgbClr val="0070C0"/>
                </a:solidFill>
                <a:latin typeface="IBM Plex Sans" panose="020B0503050203000203" pitchFamily="34" charset="0"/>
              </a:rPr>
              <a:t> </a:t>
            </a:r>
            <a:r>
              <a:rPr lang="en-US" sz="1500" dirty="0">
                <a:latin typeface="IBM Plex Sans" panose="020B0503050203000203" pitchFamily="34" charset="0"/>
              </a:rPr>
              <a:t>Hernandez et al,  EDBT’13</a:t>
            </a:r>
          </a:p>
        </p:txBody>
      </p:sp>
      <p:cxnSp>
        <p:nvCxnSpPr>
          <p:cNvPr id="42" name="Straight Arrow Connector 41">
            <a:extLst>
              <a:ext uri="{FF2B5EF4-FFF2-40B4-BE49-F238E27FC236}">
                <a16:creationId xmlns:a16="http://schemas.microsoft.com/office/drawing/2014/main" id="{4D745569-7F5F-7040-8A1F-9A0E74BCAE8D}"/>
              </a:ext>
            </a:extLst>
          </p:cNvPr>
          <p:cNvCxnSpPr>
            <a:cxnSpLocks/>
          </p:cNvCxnSpPr>
          <p:nvPr/>
        </p:nvCxnSpPr>
        <p:spPr>
          <a:xfrm flipV="1">
            <a:off x="7794353" y="872879"/>
            <a:ext cx="1012866" cy="469970"/>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DE48056B-6B53-634D-975A-16A3D27CD5BE}"/>
              </a:ext>
            </a:extLst>
          </p:cNvPr>
          <p:cNvCxnSpPr>
            <a:cxnSpLocks/>
          </p:cNvCxnSpPr>
          <p:nvPr/>
        </p:nvCxnSpPr>
        <p:spPr>
          <a:xfrm>
            <a:off x="8086961" y="1931157"/>
            <a:ext cx="775636" cy="54518"/>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2175E49A-B972-5B42-AEBC-2876139E147B}"/>
              </a:ext>
            </a:extLst>
          </p:cNvPr>
          <p:cNvSpPr txBox="1"/>
          <p:nvPr/>
        </p:nvSpPr>
        <p:spPr>
          <a:xfrm>
            <a:off x="8918694" y="1814337"/>
            <a:ext cx="3250155" cy="55399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IBM Plex Sans" panose="020B0503050203000203" pitchFamily="34" charset="0"/>
              </a:rPr>
              <a:t>Arasu et al, SIGMOD’10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[SystemER]</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Qian et al, CIKM’17</a:t>
            </a:r>
          </a:p>
        </p:txBody>
      </p:sp>
      <p:sp>
        <p:nvSpPr>
          <p:cNvPr id="86" name="TextBox 85">
            <a:extLst>
              <a:ext uri="{FF2B5EF4-FFF2-40B4-BE49-F238E27FC236}">
                <a16:creationId xmlns:a16="http://schemas.microsoft.com/office/drawing/2014/main" id="{735B4C1F-8296-E74E-ABBA-6D3C4A0BE2B0}"/>
              </a:ext>
            </a:extLst>
          </p:cNvPr>
          <p:cNvSpPr txBox="1"/>
          <p:nvPr/>
        </p:nvSpPr>
        <p:spPr>
          <a:xfrm>
            <a:off x="8907120" y="596027"/>
            <a:ext cx="1956909" cy="323165"/>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Corleone/Falcon</a:t>
            </a:r>
          </a:p>
        </p:txBody>
      </p:sp>
      <p:sp>
        <p:nvSpPr>
          <p:cNvPr id="87" name="Rectangle 86">
            <a:extLst>
              <a:ext uri="{FF2B5EF4-FFF2-40B4-BE49-F238E27FC236}">
                <a16:creationId xmlns:a16="http://schemas.microsoft.com/office/drawing/2014/main" id="{086A92DA-CE4E-6446-AB79-87492B96B018}"/>
              </a:ext>
            </a:extLst>
          </p:cNvPr>
          <p:cNvSpPr/>
          <p:nvPr/>
        </p:nvSpPr>
        <p:spPr>
          <a:xfrm>
            <a:off x="8907120" y="2622689"/>
            <a:ext cx="3250155" cy="553998"/>
          </a:xfrm>
          <a:prstGeom prst="rect">
            <a:avLst/>
          </a:prstGeom>
        </p:spPr>
        <p:txBody>
          <a:bodyPr wrap="square">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[ExplainER] </a:t>
            </a:r>
            <a:r>
              <a:rPr lang="en-US" sz="1500" dirty="0">
                <a:latin typeface="IBM Plex Sans" panose="020B0503050203000203" pitchFamily="34" charset="0"/>
              </a:rPr>
              <a:t>Ebaid et al, ICDE’19</a:t>
            </a:r>
            <a:endParaRPr lang="en-US" sz="1500" b="1" dirty="0">
              <a:solidFill>
                <a:srgbClr val="C00000"/>
              </a:solidFill>
              <a:latin typeface="IBM Plex Sans" panose="020B0503050203000203" pitchFamily="34" charset="0"/>
            </a:endParaRPr>
          </a:p>
        </p:txBody>
      </p:sp>
      <p:cxnSp>
        <p:nvCxnSpPr>
          <p:cNvPr id="88" name="Straight Arrow Connector 87">
            <a:extLst>
              <a:ext uri="{FF2B5EF4-FFF2-40B4-BE49-F238E27FC236}">
                <a16:creationId xmlns:a16="http://schemas.microsoft.com/office/drawing/2014/main" id="{87408AE2-3823-5440-998C-3F91DB97B14A}"/>
              </a:ext>
            </a:extLst>
          </p:cNvPr>
          <p:cNvCxnSpPr>
            <a:cxnSpLocks/>
          </p:cNvCxnSpPr>
          <p:nvPr/>
        </p:nvCxnSpPr>
        <p:spPr>
          <a:xfrm>
            <a:off x="7834668" y="2328005"/>
            <a:ext cx="1027929" cy="404539"/>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0" name="Straight Arrow Connector 89">
            <a:extLst>
              <a:ext uri="{FF2B5EF4-FFF2-40B4-BE49-F238E27FC236}">
                <a16:creationId xmlns:a16="http://schemas.microsoft.com/office/drawing/2014/main" id="{F53BE137-F889-DC47-8B29-5DD3F95C696C}"/>
              </a:ext>
            </a:extLst>
          </p:cNvPr>
          <p:cNvCxnSpPr>
            <a:cxnSpLocks/>
          </p:cNvCxnSpPr>
          <p:nvPr/>
        </p:nvCxnSpPr>
        <p:spPr>
          <a:xfrm flipV="1">
            <a:off x="7737646" y="1342849"/>
            <a:ext cx="1069573" cy="272102"/>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0B18F943-0BE1-D44E-B2AE-5678A9098B80}"/>
              </a:ext>
            </a:extLst>
          </p:cNvPr>
          <p:cNvSpPr txBox="1"/>
          <p:nvPr/>
        </p:nvSpPr>
        <p:spPr>
          <a:xfrm>
            <a:off x="8907120" y="925723"/>
            <a:ext cx="3121024" cy="784830"/>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[MLN Learning]</a:t>
            </a:r>
            <a:r>
              <a:rPr lang="en-US" sz="1500" dirty="0">
                <a:solidFill>
                  <a:srgbClr val="0070C0"/>
                </a:solidFill>
                <a:latin typeface="IBM Plex Sans" panose="020B0503050203000203" pitchFamily="34" charset="0"/>
              </a:rPr>
              <a:t> </a:t>
            </a:r>
          </a:p>
          <a:p>
            <a:r>
              <a:rPr lang="en-US" sz="1500" dirty="0">
                <a:latin typeface="IBM Plex Sans" panose="020B0503050203000203" pitchFamily="34" charset="0"/>
              </a:rPr>
              <a:t>       Kok and Domingos, ICML’10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 </a:t>
            </a:r>
          </a:p>
        </p:txBody>
      </p:sp>
      <p:sp>
        <p:nvSpPr>
          <p:cNvPr id="10" name="Slide Number Placeholder 9">
            <a:extLst>
              <a:ext uri="{FF2B5EF4-FFF2-40B4-BE49-F238E27FC236}">
                <a16:creationId xmlns:a16="http://schemas.microsoft.com/office/drawing/2014/main" id="{18A3C988-9CD9-2F41-A69E-E673D69D1311}"/>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827561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par>
                                <p:cTn id="28" presetID="9"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dissolve">
                                      <p:cBhvr>
                                        <p:cTn id="30" dur="500"/>
                                        <p:tgtEl>
                                          <p:spTgt spid="8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dissolve">
                                      <p:cBhvr>
                                        <p:cTn id="33" dur="500"/>
                                        <p:tgtEl>
                                          <p:spTgt spid="8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dissolve">
                                      <p:cBhvr>
                                        <p:cTn id="36" dur="500"/>
                                        <p:tgtEl>
                                          <p:spTgt spid="8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dissolve">
                                      <p:cBhvr>
                                        <p:cTn id="39" dur="500"/>
                                        <p:tgtEl>
                                          <p:spTgt spid="87"/>
                                        </p:tgtEl>
                                      </p:cBhvr>
                                    </p:animEffect>
                                  </p:childTnLst>
                                </p:cTn>
                              </p:par>
                              <p:par>
                                <p:cTn id="40" presetID="9"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par>
                                <p:cTn id="43" presetID="9"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dissolve">
                                      <p:cBhvr>
                                        <p:cTn id="45" dur="500"/>
                                        <p:tgtEl>
                                          <p:spTgt spid="9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dissolv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8" grpId="0"/>
      <p:bldP spid="55" grpId="0"/>
      <p:bldP spid="57" grpId="0"/>
      <p:bldP spid="62" grpId="0"/>
      <p:bldP spid="84" grpId="0"/>
      <p:bldP spid="86" grpId="0"/>
      <p:bldP spid="87"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3B0C5-FD6A-324A-9E63-FAB83B8504DF}"/>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9AE5FC0F-2D45-E04C-B5F8-B79991C4430B}"/>
              </a:ext>
            </a:extLst>
          </p:cNvPr>
          <p:cNvSpPr>
            <a:spLocks noGrp="1"/>
          </p:cNvSpPr>
          <p:nvPr>
            <p:ph type="title"/>
          </p:nvPr>
        </p:nvSpPr>
        <p:spPr/>
        <p:txBody>
          <a:bodyPr>
            <a:normAutofit/>
          </a:bodyPr>
          <a:lstStyle/>
          <a:p>
            <a:r>
              <a:rPr lang="en-US" sz="2800" dirty="0"/>
              <a:t>Basic Models: Rules, Decision Trees</a:t>
            </a:r>
          </a:p>
        </p:txBody>
      </p:sp>
      <p:sp>
        <p:nvSpPr>
          <p:cNvPr id="4" name="Text Placeholder 3">
            <a:extLst>
              <a:ext uri="{FF2B5EF4-FFF2-40B4-BE49-F238E27FC236}">
                <a16:creationId xmlns:a16="http://schemas.microsoft.com/office/drawing/2014/main" id="{09DE6578-3ACF-CA46-8622-828C91928980}"/>
              </a:ext>
            </a:extLst>
          </p:cNvPr>
          <p:cNvSpPr>
            <a:spLocks noGrp="1"/>
          </p:cNvSpPr>
          <p:nvPr>
            <p:ph type="body" idx="1"/>
          </p:nvPr>
        </p:nvSpPr>
        <p:spPr>
          <a:xfrm>
            <a:off x="609519" y="906824"/>
            <a:ext cx="8332749" cy="5044352"/>
          </a:xfrm>
        </p:spPr>
        <p:txBody>
          <a:bodyPr>
            <a:normAutofit/>
          </a:bodyPr>
          <a:lstStyle/>
          <a:p>
            <a:r>
              <a:rPr lang="en-US" sz="1800" dirty="0">
                <a:solidFill>
                  <a:schemeClr val="tx1"/>
                </a:solidFill>
              </a:rPr>
              <a:t>Rules have been used in many ER solutions and papers.</a:t>
            </a:r>
          </a:p>
          <a:p>
            <a:pPr marL="857113" lvl="2" indent="0">
              <a:buNone/>
            </a:pPr>
            <a:r>
              <a:rPr lang="en-US" b="1" dirty="0">
                <a:solidFill>
                  <a:srgbClr val="00B0F0"/>
                </a:solidFill>
              </a:rPr>
              <a:t>[Chaudhuri et al, VLDB’07],  [Arasu et al, SIGMOD’10], [Wang et al, VLDB’11]</a:t>
            </a:r>
          </a:p>
          <a:p>
            <a:pPr marL="342900" indent="-342900"/>
            <a:endParaRPr lang="en-US" sz="1800" dirty="0">
              <a:solidFill>
                <a:srgbClr val="000000"/>
              </a:solidFill>
            </a:endParaRPr>
          </a:p>
          <a:p>
            <a:pPr marL="342900" indent="-342900"/>
            <a:r>
              <a:rPr lang="en-US" sz="1800" dirty="0">
                <a:solidFill>
                  <a:srgbClr val="000000"/>
                </a:solidFill>
              </a:rPr>
              <a:t>Typically, they appear as DNF boolean formulae (or in restricted forms)</a:t>
            </a:r>
          </a:p>
          <a:p>
            <a:pPr marL="790130" lvl="1" indent="-342900"/>
            <a:r>
              <a:rPr lang="en-US" sz="1600" dirty="0">
                <a:solidFill>
                  <a:srgbClr val="000000"/>
                </a:solidFill>
              </a:rPr>
              <a:t>used to produce pairwise matches (when evaluated to true): </a:t>
            </a:r>
          </a:p>
          <a:p>
            <a:pPr marL="342900" indent="-342900">
              <a:lnSpc>
                <a:spcPts val="1400"/>
              </a:lnSpc>
            </a:pPr>
            <a:endParaRPr lang="en-US" sz="1800" dirty="0">
              <a:solidFill>
                <a:srgbClr val="000000"/>
              </a:solidFill>
            </a:endParaRPr>
          </a:p>
          <a:p>
            <a:pPr marL="447230" lvl="1" indent="0">
              <a:lnSpc>
                <a:spcPts val="1400"/>
              </a:lnSpc>
              <a:buNone/>
            </a:pPr>
            <a:r>
              <a:rPr lang="en-US" sz="2000" dirty="0">
                <a:solidFill>
                  <a:srgbClr val="0070C0"/>
                </a:solidFill>
              </a:rPr>
              <a:t>		</a:t>
            </a:r>
            <a:r>
              <a:rPr lang="en-US" sz="1400" dirty="0">
                <a:solidFill>
                  <a:srgbClr val="0070C0"/>
                </a:solidFill>
              </a:rPr>
              <a:t>f</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f</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f</a:t>
            </a:r>
            <a:r>
              <a:rPr lang="en-US" sz="1400" baseline="-25000" dirty="0" err="1">
                <a:solidFill>
                  <a:srgbClr val="0070C0"/>
                </a:solidFill>
              </a:rPr>
              <a:t>k</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𝛳</a:t>
            </a:r>
            <a:r>
              <a:rPr lang="en-US" sz="1400" baseline="-25000" dirty="0">
                <a:solidFill>
                  <a:srgbClr val="0070C0"/>
                </a:solidFill>
              </a:rPr>
              <a:t>k</a:t>
            </a:r>
            <a:r>
              <a:rPr lang="en-US" sz="1400" dirty="0">
                <a:solidFill>
                  <a:srgbClr val="0070C0"/>
                </a:solidFill>
              </a:rPr>
              <a:t>)</a:t>
            </a:r>
          </a:p>
          <a:p>
            <a:pPr marL="447230" lvl="1" indent="0">
              <a:lnSpc>
                <a:spcPts val="1400"/>
              </a:lnSpc>
              <a:buNone/>
            </a:pPr>
            <a:r>
              <a:rPr lang="en-US" sz="1200" dirty="0">
                <a:solidFill>
                  <a:srgbClr val="0070C0"/>
                </a:solidFill>
              </a:rPr>
              <a:t>    ⋁</a:t>
            </a:r>
          </a:p>
          <a:p>
            <a:pPr marL="447230" lvl="1" indent="0">
              <a:lnSpc>
                <a:spcPts val="1400"/>
              </a:lnSpc>
              <a:buNone/>
            </a:pPr>
            <a:r>
              <a:rPr lang="en-US" sz="1400" dirty="0">
                <a:solidFill>
                  <a:srgbClr val="0070C0"/>
                </a:solidFill>
              </a:rPr>
              <a:t>         … </a:t>
            </a:r>
          </a:p>
          <a:p>
            <a:pPr marL="447230" lvl="1" indent="0">
              <a:lnSpc>
                <a:spcPts val="1400"/>
              </a:lnSpc>
              <a:buNone/>
            </a:pPr>
            <a:r>
              <a:rPr lang="en-US" sz="1400" dirty="0">
                <a:solidFill>
                  <a:srgbClr val="0070C0"/>
                </a:solidFill>
              </a:rPr>
              <a:t>    </a:t>
            </a:r>
            <a:r>
              <a:rPr lang="en-US" sz="1200" dirty="0">
                <a:solidFill>
                  <a:srgbClr val="0070C0"/>
                </a:solidFill>
              </a:rPr>
              <a:t>⋁</a:t>
            </a:r>
            <a:endParaRPr lang="en-US" sz="1400" dirty="0">
              <a:solidFill>
                <a:srgbClr val="0070C0"/>
              </a:solidFill>
            </a:endParaRPr>
          </a:p>
          <a:p>
            <a:pPr marL="447230" lvl="1" indent="0">
              <a:lnSpc>
                <a:spcPts val="1400"/>
              </a:lnSpc>
              <a:buNone/>
            </a:pPr>
            <a:r>
              <a:rPr lang="en-US" sz="1400" dirty="0">
                <a:solidFill>
                  <a:srgbClr val="0070C0"/>
                </a:solidFill>
              </a:rPr>
              <a:t>	    	g</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g</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g</a:t>
            </a:r>
            <a:r>
              <a:rPr lang="en-US" sz="1400" baseline="-25000" dirty="0" err="1">
                <a:solidFill>
                  <a:srgbClr val="0070C0"/>
                </a:solidFill>
              </a:rPr>
              <a:t>l</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𝛳</a:t>
            </a:r>
            <a:r>
              <a:rPr lang="en-US" sz="1400" baseline="-25000" dirty="0">
                <a:solidFill>
                  <a:srgbClr val="0070C0"/>
                </a:solidFill>
              </a:rPr>
              <a:t>l</a:t>
            </a:r>
            <a:r>
              <a:rPr lang="en-US" sz="1400" dirty="0">
                <a:solidFill>
                  <a:srgbClr val="0070C0"/>
                </a:solidFill>
              </a:rPr>
              <a:t>)</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342900" indent="-342900"/>
            <a:r>
              <a:rPr lang="en-US" sz="1800" dirty="0">
                <a:solidFill>
                  <a:srgbClr val="000000"/>
                </a:solidFill>
              </a:rPr>
              <a:t>Decision trees:</a:t>
            </a:r>
          </a:p>
          <a:p>
            <a:pPr marL="790130" lvl="1" indent="-342900"/>
            <a:r>
              <a:rPr lang="en-US" sz="1600" dirty="0">
                <a:solidFill>
                  <a:srgbClr val="000000"/>
                </a:solidFill>
              </a:rPr>
              <a:t>Popular tree-representation of a DNF formula, used especially in learning</a:t>
            </a:r>
          </a:p>
          <a:p>
            <a:pPr marL="790130" lvl="1" indent="-342900"/>
            <a:endParaRPr lang="en-US" sz="1600" dirty="0">
              <a:solidFill>
                <a:srgbClr val="000000"/>
              </a:solidFill>
            </a:endParaRPr>
          </a:p>
          <a:p>
            <a:pPr marL="342900" indent="-342900"/>
            <a:r>
              <a:rPr lang="en-US" sz="1800" dirty="0">
                <a:solidFill>
                  <a:srgbClr val="000000"/>
                </a:solidFill>
              </a:rPr>
              <a:t>Often replaced with random forests (ensembles of decision trees)</a:t>
            </a:r>
          </a:p>
          <a:p>
            <a:pPr marL="790130" lvl="1" indent="-342900"/>
            <a:r>
              <a:rPr lang="en-US" sz="1600" dirty="0">
                <a:solidFill>
                  <a:srgbClr val="000000"/>
                </a:solidFill>
              </a:rPr>
              <a:t>More robust (leads to less over-fitting), but also less interpretable </a:t>
            </a:r>
          </a:p>
        </p:txBody>
      </p:sp>
      <p:sp>
        <p:nvSpPr>
          <p:cNvPr id="5" name="Alternate Process 4">
            <a:extLst>
              <a:ext uri="{FF2B5EF4-FFF2-40B4-BE49-F238E27FC236}">
                <a16:creationId xmlns:a16="http://schemas.microsoft.com/office/drawing/2014/main" id="{3C67CC8B-52B6-BE41-AA36-19F669EDA594}"/>
              </a:ext>
            </a:extLst>
          </p:cNvPr>
          <p:cNvSpPr/>
          <p:nvPr/>
        </p:nvSpPr>
        <p:spPr>
          <a:xfrm>
            <a:off x="6904246" y="2767458"/>
            <a:ext cx="3821363" cy="578880"/>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Each f</a:t>
            </a:r>
            <a:r>
              <a:rPr kumimoji="0" lang="en-US" sz="1400" b="0" i="0" u="none" strike="noStrike" cap="none" spc="0" normalizeH="0" baseline="-25000" dirty="0">
                <a:ln>
                  <a:noFill/>
                </a:ln>
                <a:solidFill>
                  <a:srgbClr val="000000"/>
                </a:solidFill>
                <a:effectLst/>
                <a:uFillTx/>
                <a:latin typeface="IBM Plex Sans" panose="020B0503050203000203" pitchFamily="34" charset="0"/>
                <a:sym typeface="Calibri"/>
              </a:rPr>
              <a:t>i</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some similarity function, applied on a pair of attributes, with some threshold </a:t>
            </a:r>
            <a:r>
              <a:rPr lang="en-US" sz="1400" dirty="0">
                <a:solidFill>
                  <a:srgbClr val="0070C0"/>
                </a:solidFill>
                <a:latin typeface="IBM Plex Sans" panose="020B0503050203000203" pitchFamily="34" charset="0"/>
              </a:rPr>
              <a:t>𝛳</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a:t>
            </a:r>
          </a:p>
        </p:txBody>
      </p:sp>
      <p:sp>
        <p:nvSpPr>
          <p:cNvPr id="6" name="Alternate Process 5">
            <a:extLst>
              <a:ext uri="{FF2B5EF4-FFF2-40B4-BE49-F238E27FC236}">
                <a16:creationId xmlns:a16="http://schemas.microsoft.com/office/drawing/2014/main" id="{87BFD332-D852-4B4F-8768-5DE5F83DEE5F}"/>
              </a:ext>
            </a:extLst>
          </p:cNvPr>
          <p:cNvSpPr/>
          <p:nvPr/>
        </p:nvSpPr>
        <p:spPr>
          <a:xfrm>
            <a:off x="8931347" y="4022885"/>
            <a:ext cx="1531090"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Name sim &gt; 0.95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8" name="Straight Arrow Connector 7">
            <a:extLst>
              <a:ext uri="{FF2B5EF4-FFF2-40B4-BE49-F238E27FC236}">
                <a16:creationId xmlns:a16="http://schemas.microsoft.com/office/drawing/2014/main" id="{79A287FB-10C9-F94B-8579-1A705511B9A0}"/>
              </a:ext>
            </a:extLst>
          </p:cNvPr>
          <p:cNvCxnSpPr>
            <a:cxnSpLocks/>
            <a:stCxn id="6" idx="2"/>
          </p:cNvCxnSpPr>
          <p:nvPr/>
        </p:nvCxnSpPr>
        <p:spPr>
          <a:xfrm flipH="1">
            <a:off x="9027041" y="4363402"/>
            <a:ext cx="669851" cy="46044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1703730A-6E0A-7D43-B5F2-28BD4727BFD2}"/>
              </a:ext>
            </a:extLst>
          </p:cNvPr>
          <p:cNvCxnSpPr>
            <a:cxnSpLocks/>
            <a:stCxn id="6" idx="2"/>
          </p:cNvCxnSpPr>
          <p:nvPr/>
        </p:nvCxnSpPr>
        <p:spPr>
          <a:xfrm>
            <a:off x="9696892" y="4363402"/>
            <a:ext cx="985635" cy="4070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Alternate Process 11">
            <a:extLst>
              <a:ext uri="{FF2B5EF4-FFF2-40B4-BE49-F238E27FC236}">
                <a16:creationId xmlns:a16="http://schemas.microsoft.com/office/drawing/2014/main" id="{CF57D35B-AF0F-E44D-9327-314F59E048E0}"/>
              </a:ext>
            </a:extLst>
          </p:cNvPr>
          <p:cNvSpPr/>
          <p:nvPr/>
        </p:nvSpPr>
        <p:spPr>
          <a:xfrm>
            <a:off x="9998694" y="4759786"/>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Street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3" name="TextBox 12">
            <a:extLst>
              <a:ext uri="{FF2B5EF4-FFF2-40B4-BE49-F238E27FC236}">
                <a16:creationId xmlns:a16="http://schemas.microsoft.com/office/drawing/2014/main" id="{4BC14296-C9B4-C148-BB58-A2D1A08F013C}"/>
              </a:ext>
            </a:extLst>
          </p:cNvPr>
          <p:cNvSpPr txBox="1"/>
          <p:nvPr/>
        </p:nvSpPr>
        <p:spPr>
          <a:xfrm>
            <a:off x="8839252" y="4363402"/>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4" name="TextBox 13">
            <a:extLst>
              <a:ext uri="{FF2B5EF4-FFF2-40B4-BE49-F238E27FC236}">
                <a16:creationId xmlns:a16="http://schemas.microsoft.com/office/drawing/2014/main" id="{8924D257-CBA5-544B-8FCF-790095B30BCB}"/>
              </a:ext>
            </a:extLst>
          </p:cNvPr>
          <p:cNvSpPr txBox="1"/>
          <p:nvPr/>
        </p:nvSpPr>
        <p:spPr>
          <a:xfrm>
            <a:off x="10314480" y="434213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22B5FBCF-48E6-AE4C-9207-ACF29B3D9575}"/>
              </a:ext>
            </a:extLst>
          </p:cNvPr>
          <p:cNvSpPr txBox="1"/>
          <p:nvPr/>
        </p:nvSpPr>
        <p:spPr>
          <a:xfrm>
            <a:off x="8571540" y="4818297"/>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cxnSp>
        <p:nvCxnSpPr>
          <p:cNvPr id="16" name="Straight Arrow Connector 15">
            <a:extLst>
              <a:ext uri="{FF2B5EF4-FFF2-40B4-BE49-F238E27FC236}">
                <a16:creationId xmlns:a16="http://schemas.microsoft.com/office/drawing/2014/main" id="{AA8BFB36-623E-B44D-863F-3E6D56E70893}"/>
              </a:ext>
            </a:extLst>
          </p:cNvPr>
          <p:cNvCxnSpPr>
            <a:cxnSpLocks/>
            <a:stCxn id="12" idx="2"/>
            <a:endCxn id="26" idx="0"/>
          </p:cNvCxnSpPr>
          <p:nvPr/>
        </p:nvCxnSpPr>
        <p:spPr>
          <a:xfrm flipH="1">
            <a:off x="10292602" y="5100303"/>
            <a:ext cx="530116" cy="39162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79A5B9D3-CB20-2E4D-9CAB-77602636C309}"/>
              </a:ext>
            </a:extLst>
          </p:cNvPr>
          <p:cNvSpPr txBox="1"/>
          <p:nvPr/>
        </p:nvSpPr>
        <p:spPr>
          <a:xfrm>
            <a:off x="10230321" y="5141157"/>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1" name="TextBox 20">
            <a:extLst>
              <a:ext uri="{FF2B5EF4-FFF2-40B4-BE49-F238E27FC236}">
                <a16:creationId xmlns:a16="http://schemas.microsoft.com/office/drawing/2014/main" id="{E83C99DC-9577-D249-B5CB-25D08230921A}"/>
              </a:ext>
            </a:extLst>
          </p:cNvPr>
          <p:cNvSpPr txBox="1"/>
          <p:nvPr/>
        </p:nvSpPr>
        <p:spPr>
          <a:xfrm>
            <a:off x="11396264" y="512961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2" name="Straight Arrow Connector 21">
            <a:extLst>
              <a:ext uri="{FF2B5EF4-FFF2-40B4-BE49-F238E27FC236}">
                <a16:creationId xmlns:a16="http://schemas.microsoft.com/office/drawing/2014/main" id="{9B662D28-0B20-E045-B1BD-5D54FAE82769}"/>
              </a:ext>
            </a:extLst>
          </p:cNvPr>
          <p:cNvCxnSpPr>
            <a:cxnSpLocks/>
            <a:stCxn id="12" idx="2"/>
          </p:cNvCxnSpPr>
          <p:nvPr/>
        </p:nvCxnSpPr>
        <p:spPr>
          <a:xfrm>
            <a:off x="10822718" y="5100303"/>
            <a:ext cx="691116" cy="36803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ECF41AA0-71A8-584B-A23A-95EB15B4D75F}"/>
              </a:ext>
            </a:extLst>
          </p:cNvPr>
          <p:cNvSpPr txBox="1"/>
          <p:nvPr/>
        </p:nvSpPr>
        <p:spPr>
          <a:xfrm>
            <a:off x="11363559" y="5480831"/>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26" name="Alternate Process 25">
            <a:extLst>
              <a:ext uri="{FF2B5EF4-FFF2-40B4-BE49-F238E27FC236}">
                <a16:creationId xmlns:a16="http://schemas.microsoft.com/office/drawing/2014/main" id="{2CC174FB-ED51-DF43-90DB-7CF7DCBE07DE}"/>
              </a:ext>
            </a:extLst>
          </p:cNvPr>
          <p:cNvSpPr/>
          <p:nvPr/>
        </p:nvSpPr>
        <p:spPr>
          <a:xfrm>
            <a:off x="9468578" y="5491932"/>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Phone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8" name="Straight Arrow Connector 27">
            <a:extLst>
              <a:ext uri="{FF2B5EF4-FFF2-40B4-BE49-F238E27FC236}">
                <a16:creationId xmlns:a16="http://schemas.microsoft.com/office/drawing/2014/main" id="{41660B12-E183-584E-9C9A-0E74106DDE01}"/>
              </a:ext>
            </a:extLst>
          </p:cNvPr>
          <p:cNvCxnSpPr>
            <a:cxnSpLocks/>
          </p:cNvCxnSpPr>
          <p:nvPr/>
        </p:nvCxnSpPr>
        <p:spPr>
          <a:xfrm flipH="1">
            <a:off x="9879370" y="5844675"/>
            <a:ext cx="370263"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2C360AF7-27C8-CD43-B3FA-E274A4F8AA44}"/>
              </a:ext>
            </a:extLst>
          </p:cNvPr>
          <p:cNvSpPr txBox="1"/>
          <p:nvPr/>
        </p:nvSpPr>
        <p:spPr>
          <a:xfrm>
            <a:off x="9512470" y="5871291"/>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0" name="TextBox 29">
            <a:extLst>
              <a:ext uri="{FF2B5EF4-FFF2-40B4-BE49-F238E27FC236}">
                <a16:creationId xmlns:a16="http://schemas.microsoft.com/office/drawing/2014/main" id="{DB117C1B-CA86-3D4E-9877-CEE47C1D5DE1}"/>
              </a:ext>
            </a:extLst>
          </p:cNvPr>
          <p:cNvSpPr txBox="1"/>
          <p:nvPr/>
        </p:nvSpPr>
        <p:spPr>
          <a:xfrm>
            <a:off x="10690883" y="5868855"/>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31" name="Straight Arrow Connector 30">
            <a:extLst>
              <a:ext uri="{FF2B5EF4-FFF2-40B4-BE49-F238E27FC236}">
                <a16:creationId xmlns:a16="http://schemas.microsoft.com/office/drawing/2014/main" id="{E86D0F08-6EDD-FF4D-A169-A122CB8DD7AE}"/>
              </a:ext>
            </a:extLst>
          </p:cNvPr>
          <p:cNvCxnSpPr>
            <a:cxnSpLocks/>
          </p:cNvCxnSpPr>
          <p:nvPr/>
        </p:nvCxnSpPr>
        <p:spPr>
          <a:xfrm>
            <a:off x="10249633" y="5844675"/>
            <a:ext cx="475977"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A8A753A4-9988-7F43-A4FE-09B4C296B84A}"/>
              </a:ext>
            </a:extLst>
          </p:cNvPr>
          <p:cNvSpPr txBox="1"/>
          <p:nvPr/>
        </p:nvSpPr>
        <p:spPr>
          <a:xfrm>
            <a:off x="10727910" y="6129047"/>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39" name="TextBox 38">
            <a:extLst>
              <a:ext uri="{FF2B5EF4-FFF2-40B4-BE49-F238E27FC236}">
                <a16:creationId xmlns:a16="http://schemas.microsoft.com/office/drawing/2014/main" id="{8FB1CC43-EB98-6747-B85D-797107E9D348}"/>
              </a:ext>
            </a:extLst>
          </p:cNvPr>
          <p:cNvSpPr txBox="1"/>
          <p:nvPr/>
        </p:nvSpPr>
        <p:spPr>
          <a:xfrm>
            <a:off x="9387322" y="6139611"/>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spTree>
    <p:extLst>
      <p:ext uri="{BB962C8B-B14F-4D97-AF65-F5344CB8AC3E}">
        <p14:creationId xmlns:p14="http://schemas.microsoft.com/office/powerpoint/2010/main" val="430211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dissolve">
                                      <p:cBhvr>
                                        <p:cTn id="7" dur="500"/>
                                        <p:tgtEl>
                                          <p:spTgt spid="4">
                                            <p:txEl>
                                              <p:pRg st="14" end="1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5" end="15"/>
                                            </p:txEl>
                                          </p:spTgt>
                                        </p:tgtEl>
                                        <p:attrNameLst>
                                          <p:attrName>style.visibility</p:attrName>
                                        </p:attrNameLst>
                                      </p:cBhvr>
                                      <p:to>
                                        <p:strVal val="visible"/>
                                      </p:to>
                                    </p:set>
                                    <p:animEffect transition="in" filter="dissolve">
                                      <p:cBhvr>
                                        <p:cTn id="10" dur="500"/>
                                        <p:tgtEl>
                                          <p:spTgt spid="4">
                                            <p:txEl>
                                              <p:pRg st="15" end="1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17" end="17"/>
                                            </p:txEl>
                                          </p:spTgt>
                                        </p:tgtEl>
                                        <p:attrNameLst>
                                          <p:attrName>style.visibility</p:attrName>
                                        </p:attrNameLst>
                                      </p:cBhvr>
                                      <p:to>
                                        <p:strVal val="visible"/>
                                      </p:to>
                                    </p:set>
                                    <p:animEffect transition="in" filter="dissolve">
                                      <p:cBhvr>
                                        <p:cTn id="13" dur="500"/>
                                        <p:tgtEl>
                                          <p:spTgt spid="4">
                                            <p:txEl>
                                              <p:pRg st="17" end="1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18" end="18"/>
                                            </p:txEl>
                                          </p:spTgt>
                                        </p:tgtEl>
                                        <p:attrNameLst>
                                          <p:attrName>style.visibility</p:attrName>
                                        </p:attrNameLst>
                                      </p:cBhvr>
                                      <p:to>
                                        <p:strVal val="visible"/>
                                      </p:to>
                                    </p:set>
                                    <p:animEffect transition="in" filter="dissolve">
                                      <p:cBhvr>
                                        <p:cTn id="16" dur="500"/>
                                        <p:tgtEl>
                                          <p:spTgt spid="4">
                                            <p:txEl>
                                              <p:pRg st="18" end="18"/>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dissolve">
                                      <p:cBhvr>
                                        <p:cTn id="58" dur="500"/>
                                        <p:tgtEl>
                                          <p:spTgt spid="2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dissolve">
                                      <p:cBhvr>
                                        <p:cTn id="64" dur="500"/>
                                        <p:tgtEl>
                                          <p:spTgt spid="30"/>
                                        </p:tgtEl>
                                      </p:cBhvr>
                                    </p:animEffect>
                                  </p:childTnLst>
                                </p:cTn>
                              </p:par>
                              <p:par>
                                <p:cTn id="65" presetID="9"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dissolve">
                                      <p:cBhvr>
                                        <p:cTn id="70" dur="500"/>
                                        <p:tgtEl>
                                          <p:spTgt spid="3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dissolv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P spid="14" grpId="0"/>
      <p:bldP spid="15" grpId="0"/>
      <p:bldP spid="20" grpId="0"/>
      <p:bldP spid="21" grpId="0"/>
      <p:bldP spid="25" grpId="0"/>
      <p:bldP spid="26" grpId="0" animBg="1"/>
      <p:bldP spid="29" grpId="0"/>
      <p:bldP spid="30"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70659-B693-644C-8E87-C7685B42B7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4" name="Text Placeholder 3">
            <a:extLst>
              <a:ext uri="{FF2B5EF4-FFF2-40B4-BE49-F238E27FC236}">
                <a16:creationId xmlns:a16="http://schemas.microsoft.com/office/drawing/2014/main" id="{56DE491E-44EF-A545-AFCA-C635E1137540}"/>
              </a:ext>
            </a:extLst>
          </p:cNvPr>
          <p:cNvSpPr>
            <a:spLocks noGrp="1"/>
          </p:cNvSpPr>
          <p:nvPr>
            <p:ph type="body" idx="1"/>
          </p:nvPr>
        </p:nvSpPr>
        <p:spPr>
          <a:xfrm>
            <a:off x="758376" y="1563872"/>
            <a:ext cx="7992220" cy="1679058"/>
          </a:xfrm>
        </p:spPr>
        <p:txBody>
          <a:bodyPr>
            <a:normAutofit/>
          </a:bodyPr>
          <a:lstStyle/>
          <a:p>
            <a:r>
              <a:rPr lang="en-US" sz="2400" dirty="0">
                <a:solidFill>
                  <a:schemeClr val="tx1"/>
                </a:solidFill>
              </a:rPr>
              <a:t>Next: </a:t>
            </a:r>
          </a:p>
          <a:p>
            <a:pPr lvl="1"/>
            <a:r>
              <a:rPr lang="en-US" sz="2000" dirty="0">
                <a:solidFill>
                  <a:schemeClr val="tx1"/>
                </a:solidFill>
              </a:rPr>
              <a:t>More powerful representations for entity resolution logic …</a:t>
            </a:r>
          </a:p>
          <a:p>
            <a:pPr lvl="1"/>
            <a:r>
              <a:rPr lang="en-US" sz="2000" dirty="0">
                <a:solidFill>
                  <a:schemeClr val="tx1"/>
                </a:solidFill>
              </a:rPr>
              <a:t>Various types of semantics</a:t>
            </a:r>
          </a:p>
        </p:txBody>
      </p:sp>
    </p:spTree>
    <p:extLst>
      <p:ext uri="{BB962C8B-B14F-4D97-AF65-F5344CB8AC3E}">
        <p14:creationId xmlns:p14="http://schemas.microsoft.com/office/powerpoint/2010/main" val="8643765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Dedupalog  </a:t>
            </a:r>
            <a:r>
              <a:rPr lang="en-US" sz="2000" dirty="0"/>
              <a:t>[Arasu et al, ICDE 2009]</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609520" y="1225705"/>
            <a:ext cx="10972166" cy="4156523"/>
          </a:xfrm>
        </p:spPr>
        <p:txBody>
          <a:bodyPr>
            <a:normAutofit/>
          </a:bodyPr>
          <a:lstStyle/>
          <a:p>
            <a:r>
              <a:rPr lang="en-US" sz="2000" dirty="0">
                <a:solidFill>
                  <a:schemeClr val="tx1"/>
                </a:solidFill>
              </a:rPr>
              <a:t>One of the first approaches to merge </a:t>
            </a:r>
            <a:r>
              <a:rPr lang="en-US" sz="2000" b="1" dirty="0">
                <a:solidFill>
                  <a:schemeClr val="bg2"/>
                </a:solidFill>
              </a:rPr>
              <a:t>declarative constraints </a:t>
            </a:r>
            <a:r>
              <a:rPr lang="en-US" sz="2000" dirty="0">
                <a:solidFill>
                  <a:schemeClr val="tx1"/>
                </a:solidFill>
              </a:rPr>
              <a:t>and </a:t>
            </a:r>
            <a:r>
              <a:rPr lang="en-US" sz="2000" b="1" dirty="0">
                <a:solidFill>
                  <a:schemeClr val="bg2"/>
                </a:solidFill>
              </a:rPr>
              <a:t>entity resolution</a:t>
            </a:r>
            <a:r>
              <a:rPr lang="en-US" sz="2000" dirty="0">
                <a:solidFill>
                  <a:schemeClr val="tx1"/>
                </a:solidFill>
              </a:rPr>
              <a:t>.</a:t>
            </a:r>
          </a:p>
          <a:p>
            <a:endParaRPr lang="en-US" sz="2000" dirty="0">
              <a:solidFill>
                <a:schemeClr val="tx1"/>
              </a:solidFill>
            </a:endParaRPr>
          </a:p>
          <a:p>
            <a:r>
              <a:rPr lang="en-US" sz="2000" dirty="0">
                <a:solidFill>
                  <a:schemeClr val="tx1"/>
                </a:solidFill>
              </a:rPr>
              <a:t>Main ideas: </a:t>
            </a:r>
          </a:p>
          <a:p>
            <a:pPr lvl="1"/>
            <a:r>
              <a:rPr lang="en-US" b="1" dirty="0">
                <a:solidFill>
                  <a:schemeClr val="bg2"/>
                </a:solidFill>
              </a:rPr>
              <a:t>Constraints</a:t>
            </a:r>
            <a:r>
              <a:rPr lang="en-US" dirty="0">
                <a:solidFill>
                  <a:schemeClr val="tx1"/>
                </a:solidFill>
              </a:rPr>
              <a:t> occur naturally in data cleaning, and in ER, in particular</a:t>
            </a:r>
          </a:p>
          <a:p>
            <a:pPr lvl="2"/>
            <a:r>
              <a:rPr lang="en-US" dirty="0">
                <a:solidFill>
                  <a:schemeClr val="tx1"/>
                </a:solidFill>
              </a:rPr>
              <a:t>Ex:  Each paper has a unique publication venue (or, a unique year)</a:t>
            </a:r>
          </a:p>
          <a:p>
            <a:pPr lvl="2"/>
            <a:endParaRPr lang="en-US" sz="1400" dirty="0">
              <a:solidFill>
                <a:schemeClr val="tx1"/>
              </a:solidFill>
            </a:endParaRPr>
          </a:p>
          <a:p>
            <a:pPr lvl="1"/>
            <a:r>
              <a:rPr lang="en-US" b="1" dirty="0">
                <a:solidFill>
                  <a:schemeClr val="bg2"/>
                </a:solidFill>
              </a:rPr>
              <a:t>Collective</a:t>
            </a:r>
            <a:r>
              <a:rPr lang="en-US" dirty="0">
                <a:solidFill>
                  <a:schemeClr val="tx1"/>
                </a:solidFill>
              </a:rPr>
              <a:t> entity resolution via Datalog-style of rules</a:t>
            </a:r>
          </a:p>
          <a:p>
            <a:pPr lvl="2"/>
            <a:r>
              <a:rPr lang="en-US" dirty="0">
                <a:solidFill>
                  <a:schemeClr val="tx1"/>
                </a:solidFill>
              </a:rPr>
              <a:t>Multiple types of entities can be resolved together (e.g., papers, venues)</a:t>
            </a:r>
          </a:p>
          <a:p>
            <a:pPr lvl="2"/>
            <a:endParaRPr lang="en-US" sz="1400" dirty="0">
              <a:solidFill>
                <a:schemeClr val="tx1"/>
              </a:solidFill>
            </a:endParaRPr>
          </a:p>
          <a:p>
            <a:pPr lvl="1"/>
            <a:r>
              <a:rPr lang="en-US" b="1" dirty="0">
                <a:solidFill>
                  <a:schemeClr val="bg2"/>
                </a:solidFill>
              </a:rPr>
              <a:t>Multiple stages </a:t>
            </a:r>
            <a:r>
              <a:rPr lang="en-US" dirty="0">
                <a:solidFill>
                  <a:schemeClr val="tx1"/>
                </a:solidFill>
              </a:rPr>
              <a:t>of ER</a:t>
            </a:r>
          </a:p>
          <a:p>
            <a:pPr lvl="2"/>
            <a:r>
              <a:rPr lang="en-US" dirty="0">
                <a:solidFill>
                  <a:schemeClr val="tx1"/>
                </a:solidFill>
              </a:rPr>
              <a:t>Pair-wise matching + clustering</a:t>
            </a:r>
          </a:p>
          <a:p>
            <a:pPr marL="0" indent="0">
              <a:buNone/>
            </a:pPr>
            <a:endParaRPr lang="en-US" sz="1800" dirty="0">
              <a:solidFill>
                <a:schemeClr val="tx1"/>
              </a:solidFill>
            </a:endParaRPr>
          </a:p>
          <a:p>
            <a:pPr lvl="1"/>
            <a:r>
              <a:rPr lang="en-US" b="1" dirty="0">
                <a:solidFill>
                  <a:schemeClr val="bg2"/>
                </a:solidFill>
              </a:rPr>
              <a:t>Soft constraints </a:t>
            </a:r>
            <a:r>
              <a:rPr lang="en-US" dirty="0">
                <a:solidFill>
                  <a:schemeClr val="tx1"/>
                </a:solidFill>
              </a:rPr>
              <a:t>as a relaxation</a:t>
            </a:r>
          </a:p>
          <a:p>
            <a:pPr lvl="2"/>
            <a:r>
              <a:rPr lang="en-US" dirty="0">
                <a:solidFill>
                  <a:schemeClr val="tx1"/>
                </a:solidFill>
              </a:rPr>
              <a:t>In general, the constraints may be unsatisfiable when interpreted in a hard, logic-sense</a:t>
            </a:r>
          </a:p>
          <a:p>
            <a:pPr marL="453953" lvl="1" indent="0">
              <a:buNone/>
            </a:pPr>
            <a:endParaRPr lang="en-US" sz="1600" dirty="0">
              <a:solidFill>
                <a:schemeClr val="tx1"/>
              </a:solidFill>
            </a:endParaRPr>
          </a:p>
        </p:txBody>
      </p:sp>
      <p:sp>
        <p:nvSpPr>
          <p:cNvPr id="6" name="Rectangle 5">
            <a:extLst>
              <a:ext uri="{FF2B5EF4-FFF2-40B4-BE49-F238E27FC236}">
                <a16:creationId xmlns:a16="http://schemas.microsoft.com/office/drawing/2014/main" id="{CA53AB63-B7E0-9D49-8321-AB35E4C785F0}"/>
              </a:ext>
            </a:extLst>
          </p:cNvPr>
          <p:cNvSpPr/>
          <p:nvPr/>
        </p:nvSpPr>
        <p:spPr>
          <a:xfrm>
            <a:off x="2769465" y="5783456"/>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Arasu, C. Re, and D. Suciu. </a:t>
            </a:r>
          </a:p>
          <a:p>
            <a:r>
              <a:rPr lang="en-US" sz="1200" i="1" dirty="0">
                <a:solidFill>
                  <a:srgbClr val="0070C0"/>
                </a:solidFill>
                <a:latin typeface="IBM Plex Sans" panose="020B0503050203000203" pitchFamily="34" charset="0"/>
              </a:rPr>
              <a:t>Large-Scale Deduplication with Constraints using Dedupalog</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ICDE, 952-963, 2009.</a:t>
            </a:r>
          </a:p>
        </p:txBody>
      </p:sp>
    </p:spTree>
    <p:extLst>
      <p:ext uri="{BB962C8B-B14F-4D97-AF65-F5344CB8AC3E}">
        <p14:creationId xmlns:p14="http://schemas.microsoft.com/office/powerpoint/2010/main" val="21092452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A Dedupalog Specification</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575877" y="3674220"/>
            <a:ext cx="2584012" cy="1873037"/>
          </a:xfrm>
        </p:spPr>
        <p:txBody>
          <a:bodyPr>
            <a:normAutofit/>
          </a:bodyPr>
          <a:lstStyle/>
          <a:p>
            <a:r>
              <a:rPr lang="en-US" sz="1800" b="1" dirty="0">
                <a:solidFill>
                  <a:schemeClr val="tx1"/>
                </a:solidFill>
              </a:rPr>
              <a:t>Soft constraints</a:t>
            </a:r>
          </a:p>
          <a:p>
            <a:pPr lvl="1"/>
            <a:r>
              <a:rPr lang="en-US" sz="1600" dirty="0">
                <a:solidFill>
                  <a:schemeClr val="tx1"/>
                </a:solidFill>
              </a:rPr>
              <a:t>complete</a:t>
            </a:r>
          </a:p>
          <a:p>
            <a:pPr marL="453953" lvl="1" indent="0">
              <a:buNone/>
            </a:pPr>
            <a:endParaRPr lang="en-US" sz="1400" b="1" dirty="0">
              <a:solidFill>
                <a:schemeClr val="tx1"/>
              </a:solidFill>
            </a:endParaRPr>
          </a:p>
          <a:p>
            <a:pPr lvl="1"/>
            <a:r>
              <a:rPr lang="en-US" sz="1600" dirty="0">
                <a:solidFill>
                  <a:schemeClr val="tx1"/>
                </a:solidFill>
              </a:rPr>
              <a:t>incomplete</a:t>
            </a:r>
          </a:p>
          <a:p>
            <a:endParaRPr lang="en-US" sz="2000" dirty="0">
              <a:solidFill>
                <a:schemeClr val="tx1"/>
              </a:solidFill>
            </a:endParaRPr>
          </a:p>
          <a:p>
            <a:endParaRPr lang="en-US" sz="2000" dirty="0">
              <a:solidFill>
                <a:schemeClr val="tx1"/>
              </a:solidFill>
            </a:endParaRPr>
          </a:p>
        </p:txBody>
      </p:sp>
      <p:graphicFrame>
        <p:nvGraphicFramePr>
          <p:cNvPr id="9" name="Table 8">
            <a:extLst>
              <a:ext uri="{FF2B5EF4-FFF2-40B4-BE49-F238E27FC236}">
                <a16:creationId xmlns:a16="http://schemas.microsoft.com/office/drawing/2014/main" id="{0A6C7791-5782-DA4F-BC26-FF295790F4A9}"/>
              </a:ext>
            </a:extLst>
          </p:cNvPr>
          <p:cNvGraphicFramePr>
            <a:graphicFrameLocks noGrp="1"/>
          </p:cNvGraphicFramePr>
          <p:nvPr/>
        </p:nvGraphicFramePr>
        <p:xfrm>
          <a:off x="633752" y="1183421"/>
          <a:ext cx="6077433" cy="2042160"/>
        </p:xfrm>
        <a:graphic>
          <a:graphicData uri="http://schemas.openxmlformats.org/drawingml/2006/table">
            <a:tbl>
              <a:tblPr firstRow="1" bandRow="1">
                <a:tableStyleId>{7E9639D4-E3E2-4D34-9284-5A2195B3D0D7}</a:tableStyleId>
              </a:tblPr>
              <a:tblGrid>
                <a:gridCol w="594593">
                  <a:extLst>
                    <a:ext uri="{9D8B030D-6E8A-4147-A177-3AD203B41FA5}">
                      <a16:colId xmlns:a16="http://schemas.microsoft.com/office/drawing/2014/main" val="1573398089"/>
                    </a:ext>
                  </a:extLst>
                </a:gridCol>
                <a:gridCol w="1860769">
                  <a:extLst>
                    <a:ext uri="{9D8B030D-6E8A-4147-A177-3AD203B41FA5}">
                      <a16:colId xmlns:a16="http://schemas.microsoft.com/office/drawing/2014/main" val="2927042018"/>
                    </a:ext>
                  </a:extLst>
                </a:gridCol>
                <a:gridCol w="1646395">
                  <a:extLst>
                    <a:ext uri="{9D8B030D-6E8A-4147-A177-3AD203B41FA5}">
                      <a16:colId xmlns:a16="http://schemas.microsoft.com/office/drawing/2014/main" val="4193367193"/>
                    </a:ext>
                  </a:extLst>
                </a:gridCol>
                <a:gridCol w="760749">
                  <a:extLst>
                    <a:ext uri="{9D8B030D-6E8A-4147-A177-3AD203B41FA5}">
                      <a16:colId xmlns:a16="http://schemas.microsoft.com/office/drawing/2014/main" val="2159646504"/>
                    </a:ext>
                  </a:extLst>
                </a:gridCol>
                <a:gridCol w="1214927">
                  <a:extLst>
                    <a:ext uri="{9D8B030D-6E8A-4147-A177-3AD203B41FA5}">
                      <a16:colId xmlns:a16="http://schemas.microsoft.com/office/drawing/2014/main" val="3345698946"/>
                    </a:ext>
                  </a:extLst>
                </a:gridCol>
              </a:tblGrid>
              <a:tr h="0">
                <a:tc>
                  <a:txBody>
                    <a:bodyPr/>
                    <a:lstStyle/>
                    <a:p>
                      <a:pPr algn="ctr"/>
                      <a:r>
                        <a:rPr lang="en-US" sz="1400" b="0" dirty="0"/>
                        <a:t>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Title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1" dirty="0">
                          <a:solidFill>
                            <a:schemeClr val="accent6">
                              <a:lumMod val="50000"/>
                            </a:schemeClr>
                          </a:solidFill>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 Mannila; Tsaparas”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1" dirty="0">
                          <a:solidFill>
                            <a:schemeClr val="accent6">
                              <a:lumMod val="50000"/>
                            </a:schemeClr>
                          </a:solidFill>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Clustering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249767">
                <a:tc>
                  <a:txBody>
                    <a:bodyPr/>
                    <a:lstStyle/>
                    <a:p>
                      <a:pPr algn="ctr"/>
                      <a:r>
                        <a:rPr lang="en-US" sz="1200" b="0" dirty="0">
                          <a:latin typeface="IBM Plex Sans" panose="020B0503050203000203" pitchFamily="34" charset="0"/>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Collective entity resolution in relational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Data Eng. Bull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“Bhattacharya; Getoor”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2792020"/>
                  </a:ext>
                </a:extLst>
              </a:tr>
            </a:tbl>
          </a:graphicData>
        </a:graphic>
      </p:graphicFrame>
      <p:sp>
        <p:nvSpPr>
          <p:cNvPr id="5" name="TextBox 4">
            <a:extLst>
              <a:ext uri="{FF2B5EF4-FFF2-40B4-BE49-F238E27FC236}">
                <a16:creationId xmlns:a16="http://schemas.microsoft.com/office/drawing/2014/main" id="{F36E308A-007B-2849-B956-6908273F532A}"/>
              </a:ext>
            </a:extLst>
          </p:cNvPr>
          <p:cNvSpPr txBox="1"/>
          <p:nvPr/>
        </p:nvSpPr>
        <p:spPr>
          <a:xfrm>
            <a:off x="633750" y="817951"/>
            <a:ext cx="9691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PaperRefs</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12" name="Right Arrow 11">
            <a:extLst>
              <a:ext uri="{FF2B5EF4-FFF2-40B4-BE49-F238E27FC236}">
                <a16:creationId xmlns:a16="http://schemas.microsoft.com/office/drawing/2014/main" id="{26F5D83F-8920-BA47-960B-5A7DB7D16536}"/>
              </a:ext>
            </a:extLst>
          </p:cNvPr>
          <p:cNvSpPr/>
          <p:nvPr/>
        </p:nvSpPr>
        <p:spPr>
          <a:xfrm>
            <a:off x="7324548" y="2081489"/>
            <a:ext cx="797274" cy="279746"/>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0D3AB4ED-C4A7-9445-AACC-1F62809E4259}"/>
              </a:ext>
            </a:extLst>
          </p:cNvPr>
          <p:cNvSpPr txBox="1"/>
          <p:nvPr/>
        </p:nvSpPr>
        <p:spPr>
          <a:xfrm>
            <a:off x="9867352" y="1301972"/>
            <a:ext cx="7014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14" name="Table 13">
            <a:extLst>
              <a:ext uri="{FF2B5EF4-FFF2-40B4-BE49-F238E27FC236}">
                <a16:creationId xmlns:a16="http://schemas.microsoft.com/office/drawing/2014/main" id="{B2EFF138-86EA-474A-9F4E-2B15C40615A4}"/>
              </a:ext>
            </a:extLst>
          </p:cNvPr>
          <p:cNvGraphicFramePr>
            <a:graphicFrameLocks noGrp="1"/>
          </p:cNvGraphicFramePr>
          <p:nvPr/>
        </p:nvGraphicFramePr>
        <p:xfrm>
          <a:off x="8793056" y="1331233"/>
          <a:ext cx="916627" cy="853440"/>
        </p:xfrm>
        <a:graphic>
          <a:graphicData uri="http://schemas.openxmlformats.org/drawingml/2006/table">
            <a:tbl>
              <a:tblPr firstRow="1" bandRow="1">
                <a:tableStyleId>{7E9639D4-E3E2-4D34-9284-5A2195B3D0D7}</a:tableStyleId>
              </a:tblPr>
              <a:tblGrid>
                <a:gridCol w="407341">
                  <a:extLst>
                    <a:ext uri="{9D8B030D-6E8A-4147-A177-3AD203B41FA5}">
                      <a16:colId xmlns:a16="http://schemas.microsoft.com/office/drawing/2014/main" val="1573398089"/>
                    </a:ext>
                  </a:extLst>
                </a:gridCol>
                <a:gridCol w="509286">
                  <a:extLst>
                    <a:ext uri="{9D8B030D-6E8A-4147-A177-3AD203B41FA5}">
                      <a16:colId xmlns:a16="http://schemas.microsoft.com/office/drawing/2014/main" val="2927042018"/>
                    </a:ext>
                  </a:extLst>
                </a:gridCol>
              </a:tblGrid>
              <a:tr h="0">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15" name="TextBox 14">
            <a:extLst>
              <a:ext uri="{FF2B5EF4-FFF2-40B4-BE49-F238E27FC236}">
                <a16:creationId xmlns:a16="http://schemas.microsoft.com/office/drawing/2014/main" id="{B1E4E368-1CB4-3B46-9F31-F87B943C94A3}"/>
              </a:ext>
            </a:extLst>
          </p:cNvPr>
          <p:cNvSpPr txBox="1"/>
          <p:nvPr/>
        </p:nvSpPr>
        <p:spPr>
          <a:xfrm>
            <a:off x="7301399" y="1740693"/>
            <a:ext cx="71961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2"/>
                </a:solidFill>
                <a:effectLst/>
                <a:uFillTx/>
                <a:latin typeface="+mn-lt"/>
                <a:ea typeface="+mn-ea"/>
                <a:cs typeface="+mn-cs"/>
                <a:sym typeface="Calibri"/>
              </a:rPr>
              <a:t>ER Task</a:t>
            </a:r>
          </a:p>
        </p:txBody>
      </p:sp>
      <p:sp>
        <p:nvSpPr>
          <p:cNvPr id="19" name="TextBox 18">
            <a:extLst>
              <a:ext uri="{FF2B5EF4-FFF2-40B4-BE49-F238E27FC236}">
                <a16:creationId xmlns:a16="http://schemas.microsoft.com/office/drawing/2014/main" id="{0D5652D8-67EC-5F48-80AD-30343C127027}"/>
              </a:ext>
            </a:extLst>
          </p:cNvPr>
          <p:cNvSpPr txBox="1"/>
          <p:nvPr/>
        </p:nvSpPr>
        <p:spPr>
          <a:xfrm>
            <a:off x="8659918" y="397190"/>
            <a:ext cx="27187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latin typeface="IBM Plex Sans" panose="020B0503050203000203" pitchFamily="34" charset="0"/>
                <a:sym typeface="Calibri"/>
              </a:rPr>
              <a:t>Clustering r</a:t>
            </a: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elations (will contain equivalent entities)</a:t>
            </a:r>
          </a:p>
        </p:txBody>
      </p:sp>
      <p:sp>
        <p:nvSpPr>
          <p:cNvPr id="22" name="Rectangle 20">
            <a:extLst>
              <a:ext uri="{FF2B5EF4-FFF2-40B4-BE49-F238E27FC236}">
                <a16:creationId xmlns:a16="http://schemas.microsoft.com/office/drawing/2014/main" id="{86104FC0-ECA4-FD4D-AF86-9868D0729C04}"/>
              </a:ext>
            </a:extLst>
          </p:cNvPr>
          <p:cNvSpPr>
            <a:spLocks/>
          </p:cNvSpPr>
          <p:nvPr/>
        </p:nvSpPr>
        <p:spPr bwMode="auto">
          <a:xfrm>
            <a:off x="3011532" y="4478207"/>
            <a:ext cx="8065440"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24" name="Rectangle 20">
            <a:extLst>
              <a:ext uri="{FF2B5EF4-FFF2-40B4-BE49-F238E27FC236}">
                <a16:creationId xmlns:a16="http://schemas.microsoft.com/office/drawing/2014/main" id="{1FADC345-FA11-554A-BFBF-A8739CF51BE1}"/>
              </a:ext>
            </a:extLst>
          </p:cNvPr>
          <p:cNvSpPr>
            <a:spLocks/>
          </p:cNvSpPr>
          <p:nvPr/>
        </p:nvSpPr>
        <p:spPr bwMode="auto">
          <a:xfrm>
            <a:off x="3011532" y="3977624"/>
            <a:ext cx="7683475" cy="323166"/>
          </a:xfrm>
          <a:prstGeom prst="rect">
            <a:avLst/>
          </a:prstGeom>
          <a:noFill/>
          <a:ln w="9525">
            <a:noFill/>
            <a:miter lim="800000"/>
            <a:headEnd/>
            <a:tailEnd/>
          </a:ln>
        </p:spPr>
        <p:txBody>
          <a:bodyPr/>
          <a:lstStyle/>
          <a:p>
            <a:pPr marL="228600">
              <a:lnSpc>
                <a:spcPts val="16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TitlesSimilar (t, t’)     </a:t>
            </a:r>
          </a:p>
        </p:txBody>
      </p:sp>
      <p:sp>
        <p:nvSpPr>
          <p:cNvPr id="25" name="Text Placeholder 3">
            <a:extLst>
              <a:ext uri="{FF2B5EF4-FFF2-40B4-BE49-F238E27FC236}">
                <a16:creationId xmlns:a16="http://schemas.microsoft.com/office/drawing/2014/main" id="{C73437D9-1919-AB45-B7D1-543311B91362}"/>
              </a:ext>
            </a:extLst>
          </p:cNvPr>
          <p:cNvSpPr txBox="1">
            <a:spLocks/>
          </p:cNvSpPr>
          <p:nvPr/>
        </p:nvSpPr>
        <p:spPr>
          <a:xfrm>
            <a:off x="575877" y="5724674"/>
            <a:ext cx="3938250" cy="72985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Collective constraints </a:t>
            </a:r>
          </a:p>
          <a:p>
            <a:pPr marL="0" indent="0">
              <a:buNone/>
            </a:pPr>
            <a:r>
              <a:rPr lang="en-US" sz="1800" b="1" kern="0" dirty="0">
                <a:solidFill>
                  <a:schemeClr val="tx1"/>
                </a:solidFill>
              </a:rPr>
              <a:t>      </a:t>
            </a:r>
            <a:r>
              <a:rPr lang="en-US" sz="1600" kern="0" dirty="0">
                <a:solidFill>
                  <a:schemeClr val="tx1"/>
                </a:solidFill>
              </a:rPr>
              <a:t>(can be hard or soft; can be recursive)</a:t>
            </a:r>
            <a:endParaRPr lang="en-US" sz="1800" kern="0" dirty="0">
              <a:solidFill>
                <a:schemeClr val="tx1"/>
              </a:solidFill>
            </a:endParaRPr>
          </a:p>
        </p:txBody>
      </p:sp>
      <p:sp>
        <p:nvSpPr>
          <p:cNvPr id="33" name="Rectangle 20">
            <a:extLst>
              <a:ext uri="{FF2B5EF4-FFF2-40B4-BE49-F238E27FC236}">
                <a16:creationId xmlns:a16="http://schemas.microsoft.com/office/drawing/2014/main" id="{CAFC4D76-3702-FA4A-9AA2-B4D41D1DD7A5}"/>
              </a:ext>
            </a:extLst>
          </p:cNvPr>
          <p:cNvSpPr>
            <a:spLocks/>
          </p:cNvSpPr>
          <p:nvPr/>
        </p:nvSpPr>
        <p:spPr bwMode="auto">
          <a:xfrm>
            <a:off x="4265454" y="5736729"/>
            <a:ext cx="7787648" cy="478784"/>
          </a:xfrm>
          <a:prstGeom prst="rect">
            <a:avLst/>
          </a:prstGeom>
          <a:noFill/>
          <a:ln w="9525">
            <a:noFill/>
            <a:miter lim="800000"/>
            <a:headEnd/>
            <a:tailEnd/>
          </a:ln>
        </p:spPr>
        <p:txBody>
          <a:bodyPr/>
          <a:lstStyle/>
          <a:p>
            <a:pPr marL="228600">
              <a:lnSpc>
                <a:spcPts val="1860"/>
              </a:lnSpc>
            </a:pPr>
            <a:r>
              <a:rPr lang="en-US" sz="1600" b="1" dirty="0">
                <a:solidFill>
                  <a:srgbClr val="0070C0"/>
                </a:solidFill>
                <a:latin typeface="IBM Plex Sans" panose="020B0503050203000203" pitchFamily="34" charset="0"/>
                <a:sym typeface="Calibri"/>
              </a:rPr>
              <a:t>Venue</a:t>
            </a:r>
            <a:r>
              <a:rPr lang="en-US" sz="1600" dirty="0">
                <a:solidFill>
                  <a:srgbClr val="0070C0"/>
                </a:solidFill>
                <a:latin typeface="IBM Plex Sans" panose="020B0503050203000203" pitchFamily="34" charset="0"/>
                <a:sym typeface="Calibri"/>
              </a:rPr>
              <a:t>* (v, v’) ⟸</a:t>
            </a:r>
            <a:r>
              <a:rPr lang="en-US" sz="1600" dirty="0">
                <a:solidFill>
                  <a:srgbClr val="0070C0"/>
                </a:solidFill>
                <a:latin typeface="IBM Plex Sans" panose="020B0503050203000203" pitchFamily="34" charset="0"/>
                <a:sym typeface="Symbol" pitchFamily="18" charset="2"/>
              </a:rPr>
              <a:t>  PaperRefs (p, t, v, …) ∧ PaperRefs (p’, t’, v’, …) ∧ </a:t>
            </a:r>
            <a:r>
              <a:rPr lang="en-US" sz="1600" b="1" dirty="0">
                <a:solidFill>
                  <a:srgbClr val="0070C0"/>
                </a:solidFill>
                <a:latin typeface="IBM Plex Sans" panose="020B0503050203000203" pitchFamily="34" charset="0"/>
                <a:sym typeface="Symbol" pitchFamily="18" charset="2"/>
              </a:rPr>
              <a:t>Paper</a:t>
            </a:r>
            <a:r>
              <a:rPr lang="en-US" sz="1600" dirty="0">
                <a:solidFill>
                  <a:srgbClr val="0070C0"/>
                </a:solidFill>
                <a:latin typeface="IBM Plex Sans" panose="020B0503050203000203" pitchFamily="34" charset="0"/>
                <a:sym typeface="Symbol" pitchFamily="18" charset="2"/>
              </a:rPr>
              <a:t>* (p, p’)</a:t>
            </a:r>
          </a:p>
        </p:txBody>
      </p:sp>
      <p:sp>
        <p:nvSpPr>
          <p:cNvPr id="42" name="TextBox 41">
            <a:extLst>
              <a:ext uri="{FF2B5EF4-FFF2-40B4-BE49-F238E27FC236}">
                <a16:creationId xmlns:a16="http://schemas.microsoft.com/office/drawing/2014/main" id="{24FED8EE-6B73-1745-98B9-6F408352558F}"/>
              </a:ext>
            </a:extLst>
          </p:cNvPr>
          <p:cNvSpPr txBox="1"/>
          <p:nvPr/>
        </p:nvSpPr>
        <p:spPr>
          <a:xfrm>
            <a:off x="11216631" y="2442139"/>
            <a:ext cx="7335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Venue</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44" name="Table 43">
            <a:extLst>
              <a:ext uri="{FF2B5EF4-FFF2-40B4-BE49-F238E27FC236}">
                <a16:creationId xmlns:a16="http://schemas.microsoft.com/office/drawing/2014/main" id="{36A6748B-03FE-5C4F-8BB9-1BB8F13BFB68}"/>
              </a:ext>
            </a:extLst>
          </p:cNvPr>
          <p:cNvGraphicFramePr>
            <a:graphicFrameLocks noGrp="1"/>
          </p:cNvGraphicFramePr>
          <p:nvPr/>
        </p:nvGraphicFramePr>
        <p:xfrm>
          <a:off x="8793056" y="2444721"/>
          <a:ext cx="2283916" cy="1036320"/>
        </p:xfrm>
        <a:graphic>
          <a:graphicData uri="http://schemas.openxmlformats.org/drawingml/2006/table">
            <a:tbl>
              <a:tblPr firstRow="1" bandRow="1">
                <a:tableStyleId>{7E9639D4-E3E2-4D34-9284-5A2195B3D0D7}</a:tableStyleId>
              </a:tblPr>
              <a:tblGrid>
                <a:gridCol w="698184">
                  <a:extLst>
                    <a:ext uri="{9D8B030D-6E8A-4147-A177-3AD203B41FA5}">
                      <a16:colId xmlns:a16="http://schemas.microsoft.com/office/drawing/2014/main" val="1573398089"/>
                    </a:ext>
                  </a:extLst>
                </a:gridCol>
                <a:gridCol w="1585732">
                  <a:extLst>
                    <a:ext uri="{9D8B030D-6E8A-4147-A177-3AD203B41FA5}">
                      <a16:colId xmlns:a16="http://schemas.microsoft.com/office/drawing/2014/main" val="2927042018"/>
                    </a:ext>
                  </a:extLst>
                </a:gridCol>
              </a:tblGrid>
              <a:tr h="0">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47" name="Text Placeholder 3">
            <a:extLst>
              <a:ext uri="{FF2B5EF4-FFF2-40B4-BE49-F238E27FC236}">
                <a16:creationId xmlns:a16="http://schemas.microsoft.com/office/drawing/2014/main" id="{C04C6386-1FF2-174F-83FA-ADB7EDDDA4FE}"/>
              </a:ext>
            </a:extLst>
          </p:cNvPr>
          <p:cNvSpPr txBox="1">
            <a:spLocks/>
          </p:cNvSpPr>
          <p:nvPr/>
        </p:nvSpPr>
        <p:spPr>
          <a:xfrm>
            <a:off x="575877" y="5060159"/>
            <a:ext cx="2861526" cy="47552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Hard constraints</a:t>
            </a:r>
          </a:p>
        </p:txBody>
      </p:sp>
      <p:sp>
        <p:nvSpPr>
          <p:cNvPr id="50" name="Rectangle 20">
            <a:extLst>
              <a:ext uri="{FF2B5EF4-FFF2-40B4-BE49-F238E27FC236}">
                <a16:creationId xmlns:a16="http://schemas.microsoft.com/office/drawing/2014/main" id="{E2FFACC9-19DC-5648-9179-016B598C99D7}"/>
              </a:ext>
            </a:extLst>
          </p:cNvPr>
          <p:cNvSpPr>
            <a:spLocks/>
          </p:cNvSpPr>
          <p:nvPr/>
        </p:nvSpPr>
        <p:spPr bwMode="auto">
          <a:xfrm>
            <a:off x="3011532" y="5118231"/>
            <a:ext cx="8465695"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Tree>
    <p:extLst>
      <p:ext uri="{BB962C8B-B14F-4D97-AF65-F5344CB8AC3E}">
        <p14:creationId xmlns:p14="http://schemas.microsoft.com/office/powerpoint/2010/main" val="8685762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dissolve">
                                      <p:cBhvr>
                                        <p:cTn id="16" dur="500"/>
                                        <p:tgtEl>
                                          <p:spTgt spid="4">
                                            <p:bg/>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dissolve">
                                      <p:cBhvr>
                                        <p:cTn id="19" dur="500"/>
                                        <p:tgtEl>
                                          <p:spTgt spid="4">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dissolve">
                                      <p:cBhvr>
                                        <p:cTn id="22" dur="500"/>
                                        <p:tgtEl>
                                          <p:spTgt spid="4">
                                            <p:txEl>
                                              <p:pRg st="1" end="1"/>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1"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dissolve">
                                      <p:cBhvr>
                                        <p:cTn id="40" dur="500"/>
                                        <p:tgtEl>
                                          <p:spTgt spid="4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dissolv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22" grpId="0"/>
      <p:bldP spid="22" grpId="1"/>
      <p:bldP spid="24" grpId="0"/>
      <p:bldP spid="24" grpId="1"/>
      <p:bldP spid="25" grpId="0" animBg="1"/>
      <p:bldP spid="33" grpId="0"/>
      <p:bldP spid="33" grpId="1"/>
      <p:bldP spid="47" grpId="0" animBg="1"/>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Dedupalog: Further Remarks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609519" y="1088381"/>
            <a:ext cx="10972166" cy="546250"/>
          </a:xfrm>
        </p:spPr>
        <p:txBody>
          <a:bodyPr>
            <a:normAutofit/>
          </a:bodyPr>
          <a:lstStyle/>
          <a:p>
            <a:r>
              <a:rPr lang="en-US" sz="2000" dirty="0">
                <a:solidFill>
                  <a:schemeClr val="tx1"/>
                </a:solidFill>
              </a:rPr>
              <a:t> Softening the constraints, to allow (some) </a:t>
            </a:r>
            <a:r>
              <a:rPr lang="en-US" sz="2000" i="1" dirty="0">
                <a:solidFill>
                  <a:schemeClr val="tx1"/>
                </a:solidFill>
              </a:rPr>
              <a:t>violations</a:t>
            </a:r>
            <a:r>
              <a:rPr lang="en-US" sz="2000" dirty="0">
                <a:solidFill>
                  <a:schemeClr val="tx1"/>
                </a:solidFill>
              </a:rPr>
              <a:t>, is essential for the framework.  </a:t>
            </a:r>
          </a:p>
        </p:txBody>
      </p:sp>
      <p:sp>
        <p:nvSpPr>
          <p:cNvPr id="5" name="Rectangle 20">
            <a:extLst>
              <a:ext uri="{FF2B5EF4-FFF2-40B4-BE49-F238E27FC236}">
                <a16:creationId xmlns:a16="http://schemas.microsoft.com/office/drawing/2014/main" id="{18A78233-476C-8B46-BA0D-782E4D190824}"/>
              </a:ext>
            </a:extLst>
          </p:cNvPr>
          <p:cNvSpPr>
            <a:spLocks/>
          </p:cNvSpPr>
          <p:nvPr/>
        </p:nvSpPr>
        <p:spPr bwMode="auto">
          <a:xfrm>
            <a:off x="474564" y="19175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6" name="Rectangle 20">
            <a:extLst>
              <a:ext uri="{FF2B5EF4-FFF2-40B4-BE49-F238E27FC236}">
                <a16:creationId xmlns:a16="http://schemas.microsoft.com/office/drawing/2014/main" id="{192F4A64-5CFC-854A-A8BE-8819B5EB4A73}"/>
              </a:ext>
            </a:extLst>
          </p:cNvPr>
          <p:cNvSpPr>
            <a:spLocks/>
          </p:cNvSpPr>
          <p:nvPr/>
        </p:nvSpPr>
        <p:spPr bwMode="auto">
          <a:xfrm>
            <a:off x="474564" y="25228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
        <p:nvSpPr>
          <p:cNvPr id="7" name="Rounded Rectangular Callout 6">
            <a:extLst>
              <a:ext uri="{FF2B5EF4-FFF2-40B4-BE49-F238E27FC236}">
                <a16:creationId xmlns:a16="http://schemas.microsoft.com/office/drawing/2014/main" id="{A2117E41-0BEC-8A45-BFBD-03A9B00D4059}"/>
              </a:ext>
            </a:extLst>
          </p:cNvPr>
          <p:cNvSpPr/>
          <p:nvPr/>
        </p:nvSpPr>
        <p:spPr>
          <a:xfrm>
            <a:off x="9076693" y="2226392"/>
            <a:ext cx="2886956" cy="1191813"/>
          </a:xfrm>
          <a:prstGeom prst="wedgeRoundRectCallout">
            <a:avLst>
              <a:gd name="adj1" fmla="val -69973"/>
              <a:gd name="adj2" fmla="val -46077"/>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If </a:t>
            </a:r>
            <a:r>
              <a:rPr lang="en-US" sz="1600" dirty="0">
                <a:solidFill>
                  <a:srgbClr val="000000"/>
                </a:solidFill>
                <a:latin typeface="IBM Plex Sans" panose="020B0503050203000203" pitchFamily="34" charset="0"/>
                <a:sym typeface="Calibri"/>
              </a:rPr>
              <a:t>this were a hard constraint, then we would likely get </a:t>
            </a:r>
            <a:r>
              <a:rPr lang="en-US" sz="1600" b="1" dirty="0">
                <a:solidFill>
                  <a:srgbClr val="000000"/>
                </a:solidFill>
                <a:latin typeface="IBM Plex Sans" panose="020B0503050203000203" pitchFamily="34" charset="0"/>
                <a:sym typeface="Calibri"/>
              </a:rPr>
              <a:t>inconsistencies</a:t>
            </a:r>
            <a:r>
              <a:rPr lang="en-US" sz="1600" dirty="0">
                <a:solidFill>
                  <a:srgbClr val="000000"/>
                </a:solidFill>
                <a:latin typeface="IBM Plex Sans" panose="020B0503050203000203" pitchFamily="34" charset="0"/>
                <a:sym typeface="Calibri"/>
              </a:rPr>
              <a:t> (e.g., with the constraint below).</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8" name="Text Placeholder 3">
            <a:extLst>
              <a:ext uri="{FF2B5EF4-FFF2-40B4-BE49-F238E27FC236}">
                <a16:creationId xmlns:a16="http://schemas.microsoft.com/office/drawing/2014/main" id="{1EC7BD6D-AD56-1B45-862F-925CEBA06FEA}"/>
              </a:ext>
            </a:extLst>
          </p:cNvPr>
          <p:cNvSpPr txBox="1">
            <a:spLocks/>
          </p:cNvSpPr>
          <p:nvPr/>
        </p:nvSpPr>
        <p:spPr>
          <a:xfrm>
            <a:off x="609519" y="3628874"/>
            <a:ext cx="10972166" cy="2746077"/>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060"/>
              </a:lnSpc>
            </a:pPr>
            <a:r>
              <a:rPr lang="en-US" sz="1800" kern="0" dirty="0">
                <a:solidFill>
                  <a:schemeClr val="tx1"/>
                </a:solidFill>
              </a:rPr>
              <a:t>While constructing the clusters, Dedupalog aims to: </a:t>
            </a:r>
          </a:p>
          <a:p>
            <a:pPr lvl="1">
              <a:lnSpc>
                <a:spcPts val="2060"/>
              </a:lnSpc>
            </a:pPr>
            <a:r>
              <a:rPr lang="en-US" sz="1600" kern="0" dirty="0">
                <a:solidFill>
                  <a:schemeClr val="tx1"/>
                </a:solidFill>
              </a:rPr>
              <a:t>Keep the violations of soft constraints at a minimum, while all the hard constraints are satisfied. </a:t>
            </a:r>
          </a:p>
          <a:p>
            <a:pPr marL="453953" lvl="1" indent="0">
              <a:lnSpc>
                <a:spcPts val="2060"/>
              </a:lnSpc>
              <a:buNone/>
            </a:pPr>
            <a:r>
              <a:rPr lang="en-US" sz="1600" kern="0" dirty="0">
                <a:solidFill>
                  <a:schemeClr val="tx1"/>
                </a:solidFill>
              </a:rPr>
              <a:t>The general optimization problem is </a:t>
            </a:r>
            <a:r>
              <a:rPr lang="en-US" sz="1600" b="1" kern="0" dirty="0">
                <a:solidFill>
                  <a:schemeClr val="tx1"/>
                </a:solidFill>
              </a:rPr>
              <a:t>intractable</a:t>
            </a:r>
            <a:r>
              <a:rPr lang="en-US" sz="1600" kern="0" dirty="0">
                <a:solidFill>
                  <a:schemeClr val="tx1"/>
                </a:solidFill>
              </a:rPr>
              <a:t>; but, </a:t>
            </a:r>
            <a:r>
              <a:rPr lang="en-US" sz="1600" b="1" kern="0" dirty="0">
                <a:solidFill>
                  <a:schemeClr val="tx1"/>
                </a:solidFill>
              </a:rPr>
              <a:t>constant-factor approximation</a:t>
            </a:r>
            <a:r>
              <a:rPr lang="en-US" sz="1600" kern="0" dirty="0">
                <a:solidFill>
                  <a:schemeClr val="tx1"/>
                </a:solidFill>
              </a:rPr>
              <a:t> for a subset of Dedupalog. </a:t>
            </a:r>
          </a:p>
          <a:p>
            <a:pPr lvl="1">
              <a:lnSpc>
                <a:spcPts val="1860"/>
              </a:lnSpc>
            </a:pPr>
            <a:endParaRPr lang="en-US" sz="1400" kern="0" dirty="0">
              <a:solidFill>
                <a:schemeClr val="tx1"/>
              </a:solidFill>
            </a:endParaRPr>
          </a:p>
          <a:p>
            <a:pPr>
              <a:lnSpc>
                <a:spcPts val="2060"/>
              </a:lnSpc>
            </a:pPr>
            <a:r>
              <a:rPr lang="en-US" sz="1800" kern="0" dirty="0">
                <a:solidFill>
                  <a:schemeClr val="tx1"/>
                </a:solidFill>
              </a:rPr>
              <a:t>Dedupalog is an </a:t>
            </a:r>
            <a:r>
              <a:rPr lang="en-US" sz="1800" i="1" kern="0" dirty="0">
                <a:solidFill>
                  <a:schemeClr val="tx1"/>
                </a:solidFill>
              </a:rPr>
              <a:t>expressive</a:t>
            </a:r>
            <a:r>
              <a:rPr lang="en-US" sz="1800" kern="0" dirty="0">
                <a:solidFill>
                  <a:schemeClr val="tx1"/>
                </a:solidFill>
              </a:rPr>
              <a:t> language (iff, negation, recursion, etc.) </a:t>
            </a:r>
          </a:p>
          <a:p>
            <a:pPr>
              <a:lnSpc>
                <a:spcPts val="2060"/>
              </a:lnSpc>
            </a:pPr>
            <a:r>
              <a:rPr lang="en-US" sz="1800" kern="0" dirty="0">
                <a:solidFill>
                  <a:schemeClr val="tx1"/>
                </a:solidFill>
              </a:rPr>
              <a:t>But: </a:t>
            </a:r>
          </a:p>
          <a:p>
            <a:pPr lvl="1">
              <a:lnSpc>
                <a:spcPts val="2060"/>
              </a:lnSpc>
            </a:pPr>
            <a:r>
              <a:rPr lang="en-US" sz="1600" kern="0" dirty="0">
                <a:solidFill>
                  <a:schemeClr val="tx1"/>
                </a:solidFill>
              </a:rPr>
              <a:t>A user has a </a:t>
            </a:r>
            <a:r>
              <a:rPr lang="en-US" sz="1600" i="1" kern="0" dirty="0">
                <a:solidFill>
                  <a:schemeClr val="tx1"/>
                </a:solidFill>
              </a:rPr>
              <a:t>lot of degrees of freedom (e.g., </a:t>
            </a:r>
            <a:r>
              <a:rPr lang="en-US" sz="1600" kern="0" dirty="0">
                <a:solidFill>
                  <a:schemeClr val="tx1"/>
                </a:solidFill>
              </a:rPr>
              <a:t>on which constraints to soften and when). </a:t>
            </a:r>
          </a:p>
          <a:p>
            <a:pPr lvl="1">
              <a:lnSpc>
                <a:spcPts val="2060"/>
              </a:lnSpc>
            </a:pPr>
            <a:r>
              <a:rPr lang="en-US" sz="1600" i="1" kern="0" dirty="0">
                <a:solidFill>
                  <a:schemeClr val="tx1"/>
                </a:solidFill>
              </a:rPr>
              <a:t>Explainability is only at the specification level </a:t>
            </a:r>
            <a:r>
              <a:rPr lang="en-US" sz="1600" kern="0" dirty="0">
                <a:solidFill>
                  <a:schemeClr val="tx1"/>
                </a:solidFill>
              </a:rPr>
              <a:t>(not implementation). </a:t>
            </a:r>
          </a:p>
          <a:p>
            <a:pPr lvl="2">
              <a:lnSpc>
                <a:spcPts val="2060"/>
              </a:lnSpc>
            </a:pPr>
            <a:r>
              <a:rPr lang="en-US" kern="0" dirty="0">
                <a:solidFill>
                  <a:schemeClr val="tx1"/>
                </a:solidFill>
              </a:rPr>
              <a:t>Not easy to explain how the algorithm chooses which violations are kept and which not. </a:t>
            </a:r>
          </a:p>
        </p:txBody>
      </p:sp>
    </p:spTree>
    <p:extLst>
      <p:ext uri="{BB962C8B-B14F-4D97-AF65-F5344CB8AC3E}">
        <p14:creationId xmlns:p14="http://schemas.microsoft.com/office/powerpoint/2010/main" val="3828323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dissolve">
                                      <p:cBhvr>
                                        <p:cTn id="21" dur="500"/>
                                        <p:tgtEl>
                                          <p:spTgt spid="8">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dissolve">
                                      <p:cBhvr>
                                        <p:cTn id="24" dur="500"/>
                                        <p:tgtEl>
                                          <p:spTgt spid="8">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dissolve">
                                      <p:cBhvr>
                                        <p:cTn id="27" dur="500"/>
                                        <p:tgtEl>
                                          <p:spTgt spid="8">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dissolve">
                                      <p:cBhvr>
                                        <p:cTn id="3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Markov Logic Networks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565342" y="879818"/>
            <a:ext cx="9946591" cy="2067880"/>
          </a:xfrm>
        </p:spPr>
        <p:txBody>
          <a:bodyPr>
            <a:normAutofit/>
          </a:bodyPr>
          <a:lstStyle/>
          <a:p>
            <a:r>
              <a:rPr lang="en-US" sz="2000" dirty="0">
                <a:solidFill>
                  <a:schemeClr val="tx1"/>
                </a:solidFill>
              </a:rPr>
              <a:t>First-order probabilistic reasoning over uncertain data.</a:t>
            </a:r>
          </a:p>
          <a:p>
            <a:pPr lvl="1"/>
            <a:r>
              <a:rPr lang="en-US" sz="1600" dirty="0">
                <a:solidFill>
                  <a:schemeClr val="tx1"/>
                </a:solidFill>
              </a:rPr>
              <a:t>General framework introduced in </a:t>
            </a:r>
            <a:r>
              <a:rPr lang="en-US" sz="1600" b="1" dirty="0">
                <a:solidFill>
                  <a:srgbClr val="0070C0"/>
                </a:solidFill>
              </a:rPr>
              <a:t>[Richardson and Domingos, Mach. Learning 2006]</a:t>
            </a:r>
          </a:p>
          <a:p>
            <a:pPr lvl="1"/>
            <a:r>
              <a:rPr lang="en-US" sz="1600" dirty="0">
                <a:solidFill>
                  <a:schemeClr val="tx1"/>
                </a:solidFill>
              </a:rPr>
              <a:t>Applied to ER in </a:t>
            </a:r>
            <a:r>
              <a:rPr lang="en-US" sz="1600" b="1" dirty="0">
                <a:solidFill>
                  <a:srgbClr val="0070C0"/>
                </a:solidFill>
              </a:rPr>
              <a:t>[Singla and Domingos, ICDM 2006]</a:t>
            </a:r>
          </a:p>
          <a:p>
            <a:pPr lvl="1"/>
            <a:endParaRPr lang="en-US" sz="1600" dirty="0">
              <a:solidFill>
                <a:schemeClr val="tx1"/>
              </a:solidFill>
            </a:endParaRPr>
          </a:p>
          <a:p>
            <a:r>
              <a:rPr lang="en-US" sz="2000" b="1" dirty="0">
                <a:solidFill>
                  <a:schemeClr val="tx1"/>
                </a:solidFill>
              </a:rPr>
              <a:t>Weighted first-order formulas </a:t>
            </a:r>
            <a:r>
              <a:rPr lang="en-US" sz="2000" dirty="0">
                <a:solidFill>
                  <a:schemeClr val="tx1"/>
                </a:solidFill>
              </a:rPr>
              <a:t>𝜑</a:t>
            </a:r>
            <a:r>
              <a:rPr lang="en-US" sz="2000" baseline="-25000" dirty="0">
                <a:solidFill>
                  <a:schemeClr val="tx1"/>
                </a:solidFill>
              </a:rPr>
              <a:t>1</a:t>
            </a:r>
            <a:r>
              <a:rPr lang="en-US" sz="2000" dirty="0">
                <a:solidFill>
                  <a:schemeClr val="tx1"/>
                </a:solidFill>
              </a:rPr>
              <a:t>, …, 𝜑</a:t>
            </a:r>
            <a:r>
              <a:rPr lang="en-US" sz="2000" baseline="-25000" dirty="0">
                <a:solidFill>
                  <a:schemeClr val="tx1"/>
                </a:solidFill>
              </a:rPr>
              <a:t>n</a:t>
            </a:r>
            <a:r>
              <a:rPr lang="en-US" sz="2000" dirty="0">
                <a:solidFill>
                  <a:schemeClr val="tx1"/>
                </a:solidFill>
              </a:rPr>
              <a:t>, interpreted as soft constraints.</a:t>
            </a:r>
          </a:p>
          <a:p>
            <a:pPr lvl="1"/>
            <a:r>
              <a:rPr lang="en-US" sz="1600" dirty="0">
                <a:solidFill>
                  <a:schemeClr val="tx1"/>
                </a:solidFill>
              </a:rPr>
              <a:t>Like in Dedupalog, the formulas are allowed to have violations.  </a:t>
            </a:r>
          </a:p>
          <a:p>
            <a:pPr lvl="1"/>
            <a:r>
              <a:rPr lang="en-US" sz="1600" dirty="0">
                <a:solidFill>
                  <a:schemeClr val="tx1"/>
                </a:solidFill>
              </a:rPr>
              <a:t>The semantics is defined, formally, via a set of </a:t>
            </a:r>
            <a:r>
              <a:rPr lang="en-US" sz="1600" b="1" dirty="0">
                <a:solidFill>
                  <a:schemeClr val="tx1"/>
                </a:solidFill>
              </a:rPr>
              <a:t>possible worlds</a:t>
            </a:r>
            <a:r>
              <a:rPr lang="en-US" sz="1600" dirty="0">
                <a:solidFill>
                  <a:schemeClr val="tx1"/>
                </a:solidFill>
              </a:rPr>
              <a:t>. </a:t>
            </a:r>
          </a:p>
        </p:txBody>
      </p:sp>
      <p:sp>
        <p:nvSpPr>
          <p:cNvPr id="5" name="Cloud 4">
            <a:extLst>
              <a:ext uri="{FF2B5EF4-FFF2-40B4-BE49-F238E27FC236}">
                <a16:creationId xmlns:a16="http://schemas.microsoft.com/office/drawing/2014/main" id="{7FCBCD4B-CC57-7947-A07B-F65E75AE63A6}"/>
              </a:ext>
            </a:extLst>
          </p:cNvPr>
          <p:cNvSpPr/>
          <p:nvPr/>
        </p:nvSpPr>
        <p:spPr>
          <a:xfrm>
            <a:off x="160492" y="3724406"/>
            <a:ext cx="5430075"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1" name="Diagram 10">
            <a:extLst>
              <a:ext uri="{FF2B5EF4-FFF2-40B4-BE49-F238E27FC236}">
                <a16:creationId xmlns:a16="http://schemas.microsoft.com/office/drawing/2014/main" id="{2EAC78F5-7D04-1549-B708-7AC96507137D}"/>
              </a:ext>
            </a:extLst>
          </p:cNvPr>
          <p:cNvGraphicFramePr/>
          <p:nvPr/>
        </p:nvGraphicFramePr>
        <p:xfrm>
          <a:off x="702015" y="4246183"/>
          <a:ext cx="3106054" cy="1196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29DA3F4-5686-7841-89EE-4136C5262E5A}"/>
              </a:ext>
            </a:extLst>
          </p:cNvPr>
          <p:cNvSpPr txBox="1"/>
          <p:nvPr/>
        </p:nvSpPr>
        <p:spPr>
          <a:xfrm>
            <a:off x="4053042" y="4084133"/>
            <a:ext cx="100025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(r1, r2)</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(r1,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(r2,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Cloud 12">
            <a:extLst>
              <a:ext uri="{FF2B5EF4-FFF2-40B4-BE49-F238E27FC236}">
                <a16:creationId xmlns:a16="http://schemas.microsoft.com/office/drawing/2014/main" id="{BA8B9DDA-15EF-CB4D-AF8E-ADF5E12CF45E}"/>
              </a:ext>
            </a:extLst>
          </p:cNvPr>
          <p:cNvSpPr/>
          <p:nvPr/>
        </p:nvSpPr>
        <p:spPr>
          <a:xfrm>
            <a:off x="6230247" y="3622163"/>
            <a:ext cx="5183156"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4" name="Diagram 13">
            <a:extLst>
              <a:ext uri="{FF2B5EF4-FFF2-40B4-BE49-F238E27FC236}">
                <a16:creationId xmlns:a16="http://schemas.microsoft.com/office/drawing/2014/main" id="{8911B1CB-4E6F-E84D-AA22-8A2CB4FE302F}"/>
              </a:ext>
            </a:extLst>
          </p:cNvPr>
          <p:cNvGraphicFramePr/>
          <p:nvPr/>
        </p:nvGraphicFramePr>
        <p:xfrm>
          <a:off x="6806488" y="4097640"/>
          <a:ext cx="3106054" cy="1196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TextBox 14">
            <a:extLst>
              <a:ext uri="{FF2B5EF4-FFF2-40B4-BE49-F238E27FC236}">
                <a16:creationId xmlns:a16="http://schemas.microsoft.com/office/drawing/2014/main" id="{EE595387-2097-2248-8C96-83879C6FE4D5}"/>
              </a:ext>
            </a:extLst>
          </p:cNvPr>
          <p:cNvSpPr txBox="1"/>
          <p:nvPr/>
        </p:nvSpPr>
        <p:spPr>
          <a:xfrm>
            <a:off x="9997237" y="4246183"/>
            <a:ext cx="9830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(r2, r3)</a:t>
            </a:r>
          </a:p>
        </p:txBody>
      </p:sp>
      <p:sp>
        <p:nvSpPr>
          <p:cNvPr id="16" name="TextBox 15">
            <a:extLst>
              <a:ext uri="{FF2B5EF4-FFF2-40B4-BE49-F238E27FC236}">
                <a16:creationId xmlns:a16="http://schemas.microsoft.com/office/drawing/2014/main" id="{37255741-2499-834C-810B-5210ED743629}"/>
              </a:ext>
            </a:extLst>
          </p:cNvPr>
          <p:cNvSpPr txBox="1"/>
          <p:nvPr/>
        </p:nvSpPr>
        <p:spPr>
          <a:xfrm>
            <a:off x="218370" y="3469183"/>
            <a:ext cx="954530"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True facts </a:t>
            </a:r>
            <a:r>
              <a:rPr lang="en-US" sz="1400" b="1" dirty="0">
                <a:solidFill>
                  <a:schemeClr val="bg2"/>
                </a:solidFill>
                <a:latin typeface="IBM Plex Sans" panose="020B0503050203000203" pitchFamily="34" charset="0"/>
                <a:sym typeface="Calibri"/>
              </a:rPr>
              <a:t>(given)</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18" name="Straight Arrow Connector 17">
            <a:extLst>
              <a:ext uri="{FF2B5EF4-FFF2-40B4-BE49-F238E27FC236}">
                <a16:creationId xmlns:a16="http://schemas.microsoft.com/office/drawing/2014/main" id="{2F1B1904-D0C0-E444-88A9-3438553E0B42}"/>
              </a:ext>
            </a:extLst>
          </p:cNvPr>
          <p:cNvCxnSpPr>
            <a:cxnSpLocks/>
          </p:cNvCxnSpPr>
          <p:nvPr/>
        </p:nvCxnSpPr>
        <p:spPr>
          <a:xfrm>
            <a:off x="821026" y="3872489"/>
            <a:ext cx="351873" cy="35588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731C6750-7F7E-C841-BF04-32482C8BA017}"/>
              </a:ext>
            </a:extLst>
          </p:cNvPr>
          <p:cNvCxnSpPr>
            <a:cxnSpLocks/>
          </p:cNvCxnSpPr>
          <p:nvPr/>
        </p:nvCxnSpPr>
        <p:spPr>
          <a:xfrm flipH="1">
            <a:off x="4564743" y="3582209"/>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C6169270-3749-8A4B-AA71-51888CD0F83F}"/>
              </a:ext>
            </a:extLst>
          </p:cNvPr>
          <p:cNvSpPr txBox="1"/>
          <p:nvPr/>
        </p:nvSpPr>
        <p:spPr>
          <a:xfrm>
            <a:off x="4752396" y="3162250"/>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a:t>
            </a:r>
            <a:r>
              <a:rPr lang="en-US" sz="1400" b="1" dirty="0">
                <a:solidFill>
                  <a:schemeClr val="bg2"/>
                </a:solidFill>
                <a:latin typeface="IBM Plex Sans" panose="020B0503050203000203" pitchFamily="34" charset="0"/>
                <a:sym typeface="Calibri"/>
              </a:rPr>
              <a:t>d </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1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26" name="TextBox 25">
            <a:extLst>
              <a:ext uri="{FF2B5EF4-FFF2-40B4-BE49-F238E27FC236}">
                <a16:creationId xmlns:a16="http://schemas.microsoft.com/office/drawing/2014/main" id="{B6A32D0B-9FC8-D443-97C9-35C907779BE3}"/>
              </a:ext>
            </a:extLst>
          </p:cNvPr>
          <p:cNvSpPr txBox="1"/>
          <p:nvPr/>
        </p:nvSpPr>
        <p:spPr>
          <a:xfrm>
            <a:off x="10213748" y="3108775"/>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World 2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27" name="Straight Arrow Connector 26">
            <a:extLst>
              <a:ext uri="{FF2B5EF4-FFF2-40B4-BE49-F238E27FC236}">
                <a16:creationId xmlns:a16="http://schemas.microsoft.com/office/drawing/2014/main" id="{39A3BDC4-C02A-564F-9BCC-8A568924179D}"/>
              </a:ext>
            </a:extLst>
          </p:cNvPr>
          <p:cNvCxnSpPr>
            <a:cxnSpLocks/>
          </p:cNvCxnSpPr>
          <p:nvPr/>
        </p:nvCxnSpPr>
        <p:spPr>
          <a:xfrm flipH="1">
            <a:off x="10360599" y="3596607"/>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0A5F865-49C2-374B-8F31-5050DB13F65E}"/>
              </a:ext>
            </a:extLst>
          </p:cNvPr>
          <p:cNvSpPr txBox="1"/>
          <p:nvPr/>
        </p:nvSpPr>
        <p:spPr>
          <a:xfrm>
            <a:off x="1020112" y="6123096"/>
            <a:ext cx="100452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P (World) depends on</a:t>
            </a:r>
            <a:r>
              <a:rPr lang="en-US" dirty="0">
                <a:solidFill>
                  <a:srgbClr val="000000"/>
                </a:solidFill>
                <a:sym typeface="Calibri"/>
              </a:rPr>
              <a:t> the </a:t>
            </a:r>
            <a:r>
              <a:rPr lang="en-US" b="1" dirty="0">
                <a:solidFill>
                  <a:srgbClr val="000000"/>
                </a:solidFill>
                <a:sym typeface="Calibri"/>
              </a:rPr>
              <a:t>weight of each </a:t>
            </a:r>
            <a:r>
              <a:rPr lang="en-US" dirty="0"/>
              <a:t>𝜑</a:t>
            </a:r>
            <a:r>
              <a:rPr lang="en-US" dirty="0">
                <a:solidFill>
                  <a:srgbClr val="000000"/>
                </a:solidFill>
                <a:sym typeface="Calibri"/>
              </a:rPr>
              <a:t>, multiplied by  # of true groundings (i.e., non-violations) of </a:t>
            </a:r>
            <a:r>
              <a:rPr lang="en-US" dirty="0"/>
              <a:t>𝜑</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8982306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1" grpId="0">
        <p:bldAsOne/>
      </p:bldGraphic>
      <p:bldP spid="12" grpId="0"/>
      <p:bldP spid="13" grpId="0" animBg="1"/>
      <p:bldGraphic spid="14" grpId="0">
        <p:bldAsOne/>
      </p:bldGraphic>
      <p:bldP spid="15" grpId="0"/>
      <p:bldP spid="16" grpId="0"/>
      <p:bldP spid="23"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92947-2E2E-AC45-8FE2-E2ECE05291B9}"/>
              </a:ext>
            </a:extLst>
          </p:cNvPr>
          <p:cNvSpPr>
            <a:spLocks noGrp="1"/>
          </p:cNvSpPr>
          <p:nvPr>
            <p:ph type="sldNum" sz="quarter" idx="2"/>
          </p:nvPr>
        </p:nvSpPr>
        <p:spPr/>
        <p:txBody>
          <a:bodyPr/>
          <a:lstStyle/>
          <a:p>
            <a:fld id="{59395FB3-9C97-154F-86B2-7E381B951268}" type="slidenum">
              <a:rPr lang="en-US" smtClean="0"/>
              <a:pPr/>
              <a:t>2</a:t>
            </a:fld>
            <a:endParaRPr lang="en-US" dirty="0"/>
          </a:p>
        </p:txBody>
      </p:sp>
      <p:sp>
        <p:nvSpPr>
          <p:cNvPr id="4" name="Title 3">
            <a:extLst>
              <a:ext uri="{FF2B5EF4-FFF2-40B4-BE49-F238E27FC236}">
                <a16:creationId xmlns:a16="http://schemas.microsoft.com/office/drawing/2014/main" id="{4373B964-B905-1A4A-96E0-A6F3CA92A53E}"/>
              </a:ext>
            </a:extLst>
          </p:cNvPr>
          <p:cNvSpPr>
            <a:spLocks noGrp="1"/>
          </p:cNvSpPr>
          <p:nvPr>
            <p:ph type="title"/>
          </p:nvPr>
        </p:nvSpPr>
        <p:spPr/>
        <p:txBody>
          <a:bodyPr>
            <a:normAutofit/>
          </a:bodyPr>
          <a:lstStyle/>
          <a:p>
            <a:r>
              <a:rPr lang="en-US" sz="2800" dirty="0"/>
              <a:t>What is Entity Resolution</a:t>
            </a:r>
          </a:p>
        </p:txBody>
      </p:sp>
      <p:sp>
        <p:nvSpPr>
          <p:cNvPr id="5" name="Text Placeholder 4">
            <a:extLst>
              <a:ext uri="{FF2B5EF4-FFF2-40B4-BE49-F238E27FC236}">
                <a16:creationId xmlns:a16="http://schemas.microsoft.com/office/drawing/2014/main" id="{EB905BBD-1F2D-9846-B052-00A8E437E02A}"/>
              </a:ext>
            </a:extLst>
          </p:cNvPr>
          <p:cNvSpPr>
            <a:spLocks noGrp="1"/>
          </p:cNvSpPr>
          <p:nvPr>
            <p:ph type="body" idx="1"/>
          </p:nvPr>
        </p:nvSpPr>
        <p:spPr/>
        <p:txBody>
          <a:bodyPr/>
          <a:lstStyle/>
          <a:p>
            <a:pPr marL="0" indent="0" defTabSz="914621">
              <a:lnSpc>
                <a:spcPts val="2500"/>
              </a:lnSpc>
              <a:spcBef>
                <a:spcPts val="0"/>
              </a:spcBef>
              <a:buSzTx/>
              <a:buNone/>
            </a:pPr>
            <a:r>
              <a:rPr lang="en-US" sz="2000" b="1" kern="1200" dirty="0">
                <a:solidFill>
                  <a:schemeClr val="bg2"/>
                </a:solidFill>
                <a:latin typeface="IBM Plex Sans" panose="020B0503050203000203" pitchFamily="34" charset="77"/>
                <a:cs typeface="Calibri"/>
              </a:rPr>
              <a:t>Entity Resolution (ER) </a:t>
            </a:r>
          </a:p>
          <a:p>
            <a:pPr marL="342900" lvl="0" indent="-342900" defTabSz="914621">
              <a:lnSpc>
                <a:spcPts val="2500"/>
              </a:lnSpc>
              <a:spcBef>
                <a:spcPts val="0"/>
              </a:spcBef>
              <a:buSzTx/>
              <a:buFont typeface="Arial" panose="020B0604020202020204" pitchFamily="34" charset="0"/>
              <a:buChar char="•"/>
            </a:pPr>
            <a:r>
              <a:rPr lang="en-US" sz="1800" kern="1200" dirty="0">
                <a:solidFill>
                  <a:srgbClr val="000000"/>
                </a:solidFill>
                <a:latin typeface="IBM Plex Sans" panose="020B0503050203000203" pitchFamily="34" charset="77"/>
                <a:cs typeface="Calibri"/>
              </a:rPr>
              <a:t>Long-standing research problem, started in the late 60’s </a:t>
            </a:r>
            <a:r>
              <a:rPr lang="en-US" sz="1600" b="1" kern="1200" dirty="0">
                <a:solidFill>
                  <a:srgbClr val="0070C0"/>
                </a:solidFill>
                <a:latin typeface="IBM Plex Sans" panose="020B0503050203000203" pitchFamily="34" charset="77"/>
                <a:cs typeface="Calibri"/>
              </a:rPr>
              <a:t>[Fellegi and Sunter, 1969]</a:t>
            </a:r>
            <a:r>
              <a:rPr lang="en-US" sz="1800" kern="1200" dirty="0">
                <a:solidFill>
                  <a:srgbClr val="000000"/>
                </a:solidFill>
                <a:latin typeface="IBM Plex Sans" panose="020B0503050203000203" pitchFamily="34" charset="77"/>
                <a:cs typeface="Calibri"/>
              </a:rPr>
              <a:t>, still very active</a:t>
            </a:r>
            <a:endParaRPr lang="en-US" sz="1800" b="1" i="1" kern="1200" dirty="0">
              <a:solidFill>
                <a:srgbClr val="535353"/>
              </a:solidFill>
              <a:latin typeface="IBM Plex Sans" panose="020B0503050203000203" pitchFamily="34" charset="77"/>
              <a:cs typeface="Calibri"/>
            </a:endParaRPr>
          </a:p>
          <a:p>
            <a:pPr marL="342900" lvl="0" indent="-342900" defTabSz="914621">
              <a:lnSpc>
                <a:spcPts val="2500"/>
              </a:lnSpc>
              <a:spcBef>
                <a:spcPts val="0"/>
              </a:spcBef>
              <a:buSzTx/>
              <a:buFont typeface="Arial" panose="020B0604020202020204" pitchFamily="34" charset="0"/>
              <a:buChar char="•"/>
            </a:pPr>
            <a:r>
              <a:rPr lang="en-US" sz="1800" b="1" i="1" kern="1200" dirty="0">
                <a:solidFill>
                  <a:srgbClr val="535353"/>
                </a:solidFill>
                <a:latin typeface="IBM Plex Sans" panose="020B0503050203000203" pitchFamily="34" charset="77"/>
                <a:cs typeface="Calibri"/>
              </a:rPr>
              <a:t>“Recognize, link and fuse various aspects of the same real-world entity”</a:t>
            </a:r>
          </a:p>
          <a:p>
            <a:endParaRPr lang="en-US" dirty="0"/>
          </a:p>
          <a:p>
            <a:pPr marL="0" indent="0">
              <a:buNone/>
            </a:pPr>
            <a:r>
              <a:rPr lang="en-US" sz="2000" b="1" dirty="0">
                <a:solidFill>
                  <a:schemeClr val="bg2"/>
                </a:solidFill>
              </a:rPr>
              <a:t>Many different names and variations: </a:t>
            </a:r>
          </a:p>
          <a:p>
            <a:pPr lvl="1"/>
            <a:r>
              <a:rPr lang="en-US" dirty="0">
                <a:solidFill>
                  <a:schemeClr val="tx1"/>
                </a:solidFill>
              </a:rPr>
              <a:t>Record linkage</a:t>
            </a:r>
          </a:p>
          <a:p>
            <a:pPr lvl="1"/>
            <a:r>
              <a:rPr lang="en-US" dirty="0">
                <a:solidFill>
                  <a:schemeClr val="tx1"/>
                </a:solidFill>
              </a:rPr>
              <a:t>Record matching</a:t>
            </a:r>
          </a:p>
          <a:p>
            <a:pPr lvl="1"/>
            <a:r>
              <a:rPr lang="en-US" dirty="0">
                <a:solidFill>
                  <a:schemeClr val="tx1"/>
                </a:solidFill>
              </a:rPr>
              <a:t>Deduplication</a:t>
            </a:r>
          </a:p>
          <a:p>
            <a:pPr lvl="1"/>
            <a:r>
              <a:rPr lang="en-US" dirty="0">
                <a:solidFill>
                  <a:schemeClr val="tx1"/>
                </a:solidFill>
              </a:rPr>
              <a:t>Entity resolution</a:t>
            </a:r>
          </a:p>
          <a:p>
            <a:pPr lvl="1"/>
            <a:r>
              <a:rPr lang="en-US" dirty="0">
                <a:solidFill>
                  <a:schemeClr val="tx1"/>
                </a:solidFill>
              </a:rPr>
              <a:t>Entity matching</a:t>
            </a:r>
          </a:p>
          <a:p>
            <a:pPr lvl="1"/>
            <a:r>
              <a:rPr lang="en-US" dirty="0">
                <a:solidFill>
                  <a:schemeClr val="tx1"/>
                </a:solidFill>
              </a:rPr>
              <a:t>Reference reconciliation</a:t>
            </a:r>
          </a:p>
          <a:p>
            <a:pPr lvl="1"/>
            <a:r>
              <a:rPr lang="en-US" dirty="0">
                <a:solidFill>
                  <a:schemeClr val="tx1"/>
                </a:solidFill>
              </a:rPr>
              <a:t>Merge/purge</a:t>
            </a:r>
          </a:p>
          <a:p>
            <a:pPr lvl="1"/>
            <a:r>
              <a:rPr lang="en-US" dirty="0">
                <a:solidFill>
                  <a:schemeClr val="tx1"/>
                </a:solidFill>
              </a:rPr>
              <a:t>Entity linking</a:t>
            </a:r>
          </a:p>
          <a:p>
            <a:pPr lvl="1"/>
            <a:r>
              <a:rPr lang="en-US" dirty="0">
                <a:solidFill>
                  <a:schemeClr val="tx1"/>
                </a:solidFill>
              </a:rPr>
              <a:t>Entity integration</a:t>
            </a:r>
          </a:p>
          <a:p>
            <a:pPr lvl="1"/>
            <a:r>
              <a:rPr lang="en-US" dirty="0">
                <a:solidFill>
                  <a:schemeClr val="tx1"/>
                </a:solidFill>
              </a:rPr>
              <a:t>Record clustering</a:t>
            </a:r>
          </a:p>
          <a:p>
            <a:pPr lvl="1"/>
            <a:r>
              <a:rPr lang="en-US" dirty="0">
                <a:solidFill>
                  <a:schemeClr val="tx1"/>
                </a:solidFill>
              </a:rPr>
              <a:t>…</a:t>
            </a:r>
          </a:p>
        </p:txBody>
      </p:sp>
      <p:sp>
        <p:nvSpPr>
          <p:cNvPr id="6" name="Right Brace 5">
            <a:extLst>
              <a:ext uri="{FF2B5EF4-FFF2-40B4-BE49-F238E27FC236}">
                <a16:creationId xmlns:a16="http://schemas.microsoft.com/office/drawing/2014/main" id="{64818E30-8E3A-444E-A35C-EFA62577A7C3}"/>
              </a:ext>
            </a:extLst>
          </p:cNvPr>
          <p:cNvSpPr/>
          <p:nvPr/>
        </p:nvSpPr>
        <p:spPr>
          <a:xfrm>
            <a:off x="5295018" y="2870788"/>
            <a:ext cx="255182" cy="3009016"/>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TextBox 6">
            <a:extLst>
              <a:ext uri="{FF2B5EF4-FFF2-40B4-BE49-F238E27FC236}">
                <a16:creationId xmlns:a16="http://schemas.microsoft.com/office/drawing/2014/main" id="{27CF17F2-CFFE-F848-8190-9663E5A560D3}"/>
              </a:ext>
            </a:extLst>
          </p:cNvPr>
          <p:cNvSpPr txBox="1"/>
          <p:nvPr/>
        </p:nvSpPr>
        <p:spPr>
          <a:xfrm>
            <a:off x="5922339" y="4179998"/>
            <a:ext cx="33680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Itself an entity resolution problem </a:t>
            </a:r>
          </a:p>
        </p:txBody>
      </p:sp>
      <p:sp>
        <p:nvSpPr>
          <p:cNvPr id="8" name="Smiley Face 7">
            <a:extLst>
              <a:ext uri="{FF2B5EF4-FFF2-40B4-BE49-F238E27FC236}">
                <a16:creationId xmlns:a16="http://schemas.microsoft.com/office/drawing/2014/main" id="{AE8E333D-126E-F649-AD3F-86039793DEF8}"/>
              </a:ext>
            </a:extLst>
          </p:cNvPr>
          <p:cNvSpPr/>
          <p:nvPr/>
        </p:nvSpPr>
        <p:spPr>
          <a:xfrm>
            <a:off x="9301008" y="4179998"/>
            <a:ext cx="361506" cy="369330"/>
          </a:xfrm>
          <a:prstGeom prst="smileyFac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390155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Example of MLN Rules for Entity Resolution </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761649" y="4725802"/>
            <a:ext cx="11154842" cy="373654"/>
          </a:xfrm>
        </p:spPr>
        <p:txBody>
          <a:bodyPr>
            <a:normAutofit/>
          </a:bodyPr>
          <a:lstStyle/>
          <a:p>
            <a:pPr marL="0" indent="0">
              <a:lnSpc>
                <a:spcPts val="2020"/>
              </a:lnSpc>
              <a:buNone/>
            </a:pPr>
            <a:r>
              <a:rPr lang="en-US" sz="1500" dirty="0">
                <a:solidFill>
                  <a:srgbClr val="0070C0"/>
                </a:solidFill>
              </a:rPr>
              <a:t>HasField(r1, “product”, f1 ) ∧ HasField(r2 , “product”, f2 ) ∧ HasWord(f1, t1 ) ∧ HasWord(f2, t2 ) ∧ Eq(t1, t2) </a:t>
            </a:r>
            <a:r>
              <a:rPr lang="en-US" sz="1500" dirty="0">
                <a:solidFill>
                  <a:srgbClr val="0070C0"/>
                </a:solidFill>
                <a:sym typeface="Symbol" pitchFamily="18" charset="2"/>
              </a:rPr>
              <a:t></a:t>
            </a:r>
            <a:r>
              <a:rPr lang="en-US" sz="1500" dirty="0">
                <a:solidFill>
                  <a:srgbClr val="0070C0"/>
                </a:solidFill>
              </a:rPr>
              <a:t>  Eq (r1, r2)</a:t>
            </a:r>
          </a:p>
        </p:txBody>
      </p:sp>
      <p:graphicFrame>
        <p:nvGraphicFramePr>
          <p:cNvPr id="5" name="Table 4">
            <a:extLst>
              <a:ext uri="{FF2B5EF4-FFF2-40B4-BE49-F238E27FC236}">
                <a16:creationId xmlns:a16="http://schemas.microsoft.com/office/drawing/2014/main" id="{3B9AC01A-DF87-CA4C-ADF8-17F1894860DF}"/>
              </a:ext>
            </a:extLst>
          </p:cNvPr>
          <p:cNvGraphicFramePr>
            <a:graphicFrameLocks noGrp="1"/>
          </p:cNvGraphicFramePr>
          <p:nvPr/>
        </p:nvGraphicFramePr>
        <p:xfrm>
          <a:off x="8172487" y="686423"/>
          <a:ext cx="3642289" cy="1828800"/>
        </p:xfrm>
        <a:graphic>
          <a:graphicData uri="http://schemas.openxmlformats.org/drawingml/2006/table">
            <a:tbl>
              <a:tblPr firstRow="1" bandRow="1">
                <a:tableStyleId>{7E9639D4-E3E2-4D34-9284-5A2195B3D0D7}</a:tableStyleId>
              </a:tblPr>
              <a:tblGrid>
                <a:gridCol w="1262165">
                  <a:extLst>
                    <a:ext uri="{9D8B030D-6E8A-4147-A177-3AD203B41FA5}">
                      <a16:colId xmlns:a16="http://schemas.microsoft.com/office/drawing/2014/main" val="1573398089"/>
                    </a:ext>
                  </a:extLst>
                </a:gridCol>
                <a:gridCol w="898703">
                  <a:extLst>
                    <a:ext uri="{9D8B030D-6E8A-4147-A177-3AD203B41FA5}">
                      <a16:colId xmlns:a16="http://schemas.microsoft.com/office/drawing/2014/main" val="2927042018"/>
                    </a:ext>
                  </a:extLst>
                </a:gridCol>
                <a:gridCol w="1481421">
                  <a:extLst>
                    <a:ext uri="{9D8B030D-6E8A-4147-A177-3AD203B41FA5}">
                      <a16:colId xmlns:a16="http://schemas.microsoft.com/office/drawing/2014/main" val="2159646504"/>
                    </a:ext>
                  </a:extLst>
                </a:gridCol>
              </a:tblGrid>
              <a:tr h="0">
                <a:tc>
                  <a:txBody>
                    <a:bodyPr/>
                    <a:lstStyle/>
                    <a:p>
                      <a:pPr algn="l"/>
                      <a:r>
                        <a:rPr lang="en-US" sz="1400" b="0" dirty="0">
                          <a:latin typeface="IBM Plex Sans" panose="020B0503050203000203" pitchFamily="34" charset="0"/>
                        </a:rPr>
                        <a:t>component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product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179126">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Integrated 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Lenovo 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8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127947">
                <a:tc>
                  <a:txBody>
                    <a:bodyPr/>
                    <a:lstStyle/>
                    <a:p>
                      <a:pPr algn="l"/>
                      <a:endParaRPr lang="en-US" sz="1200" b="1" dirty="0">
                        <a:solidFill>
                          <a:schemeClr val="accent6">
                            <a:lumMod val="50000"/>
                          </a:schemeClr>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127947">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Operating System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6747130"/>
                  </a:ext>
                </a:extLst>
              </a:tr>
              <a:tr h="127947">
                <a:tc>
                  <a:txBody>
                    <a:bodyPr/>
                    <a:lstStyle/>
                    <a:p>
                      <a:endParaRPr lang="en-US" sz="900" b="0" i="0" u="none" strike="noStrike" cap="none" spc="0" baseline="0" dirty="0">
                        <a:ln>
                          <a:noFill/>
                        </a:ln>
                        <a:solidFill>
                          <a:schemeClr val="tx1"/>
                        </a:solidFill>
                        <a:effectLst/>
                        <a:uFillTx/>
                        <a:latin typeface="IBM Plex Sans" panose="020B0503050203000203" pitchFamily="34"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5098069"/>
                  </a:ext>
                </a:extLst>
              </a:tr>
            </a:tbl>
          </a:graphicData>
        </a:graphic>
      </p:graphicFrame>
      <p:sp>
        <p:nvSpPr>
          <p:cNvPr id="7" name="TextBox 6">
            <a:extLst>
              <a:ext uri="{FF2B5EF4-FFF2-40B4-BE49-F238E27FC236}">
                <a16:creationId xmlns:a16="http://schemas.microsoft.com/office/drawing/2014/main" id="{D68C20E1-5AE7-D142-A5D0-16BE643EBFC6}"/>
              </a:ext>
            </a:extLst>
          </p:cNvPr>
          <p:cNvSpPr txBox="1"/>
          <p:nvPr/>
        </p:nvSpPr>
        <p:spPr>
          <a:xfrm>
            <a:off x="7802097" y="1086076"/>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r1</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8" name="TextBox 7">
            <a:extLst>
              <a:ext uri="{FF2B5EF4-FFF2-40B4-BE49-F238E27FC236}">
                <a16:creationId xmlns:a16="http://schemas.microsoft.com/office/drawing/2014/main" id="{B715D796-7559-CB4E-9EC4-4E21E850FF55}"/>
              </a:ext>
            </a:extLst>
          </p:cNvPr>
          <p:cNvSpPr txBox="1"/>
          <p:nvPr/>
        </p:nvSpPr>
        <p:spPr>
          <a:xfrm>
            <a:off x="7813671" y="1740231"/>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r2</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8B660807-1256-714C-8AA9-C830F7103C5B}"/>
              </a:ext>
            </a:extLst>
          </p:cNvPr>
          <p:cNvSpPr txBox="1"/>
          <p:nvPr/>
        </p:nvSpPr>
        <p:spPr>
          <a:xfrm>
            <a:off x="518580" y="1085347"/>
            <a:ext cx="453811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strike="noStrike" cap="none" spc="0" normalizeH="0" baseline="0" dirty="0">
                <a:ln>
                  <a:noFill/>
                </a:ln>
                <a:solidFill>
                  <a:srgbClr val="000000"/>
                </a:solidFill>
                <a:effectLst/>
                <a:uFillTx/>
                <a:latin typeface="+mn-lt"/>
                <a:ea typeface="+mn-ea"/>
                <a:cs typeface="+mn-cs"/>
                <a:sym typeface="Calibri"/>
              </a:rPr>
              <a:t>ER on fields (made of multiple tokens)</a:t>
            </a:r>
          </a:p>
        </p:txBody>
      </p:sp>
      <p:sp>
        <p:nvSpPr>
          <p:cNvPr id="12" name="TextBox 11">
            <a:extLst>
              <a:ext uri="{FF2B5EF4-FFF2-40B4-BE49-F238E27FC236}">
                <a16:creationId xmlns:a16="http://schemas.microsoft.com/office/drawing/2014/main" id="{DF7800B8-80A0-284E-BD5C-D3DACA900BD7}"/>
              </a:ext>
            </a:extLst>
          </p:cNvPr>
          <p:cNvSpPr txBox="1"/>
          <p:nvPr/>
        </p:nvSpPr>
        <p:spPr>
          <a:xfrm>
            <a:off x="545584" y="4272677"/>
            <a:ext cx="540122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u="none" strike="noStrike" cap="none" spc="0" normalizeH="0" baseline="0" dirty="0">
                <a:ln>
                  <a:noFill/>
                </a:ln>
                <a:solidFill>
                  <a:srgbClr val="000000"/>
                </a:solidFill>
                <a:effectLst/>
                <a:uFillTx/>
                <a:latin typeface="+mn-lt"/>
                <a:ea typeface="+mn-ea"/>
                <a:cs typeface="+mn-cs"/>
                <a:sym typeface="Calibri"/>
              </a:rPr>
              <a:t>Elevate ER on records (made of multiple fields)</a:t>
            </a:r>
          </a:p>
        </p:txBody>
      </p:sp>
      <p:sp>
        <p:nvSpPr>
          <p:cNvPr id="13" name="Text Placeholder 3">
            <a:extLst>
              <a:ext uri="{FF2B5EF4-FFF2-40B4-BE49-F238E27FC236}">
                <a16:creationId xmlns:a16="http://schemas.microsoft.com/office/drawing/2014/main" id="{5A8E51B7-AB4B-CD43-9CDB-2F3E97B31CA8}"/>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14" name="Rectangle 13">
            <a:extLst>
              <a:ext uri="{FF2B5EF4-FFF2-40B4-BE49-F238E27FC236}">
                <a16:creationId xmlns:a16="http://schemas.microsoft.com/office/drawing/2014/main" id="{3F02BAF3-0FBC-1C46-B14F-91C042B1CD1B}"/>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15" name="Oval 14">
            <a:extLst>
              <a:ext uri="{FF2B5EF4-FFF2-40B4-BE49-F238E27FC236}">
                <a16:creationId xmlns:a16="http://schemas.microsoft.com/office/drawing/2014/main" id="{A2E48829-69B1-9640-BA61-DB7A6B213065}"/>
              </a:ext>
            </a:extLst>
          </p:cNvPr>
          <p:cNvSpPr/>
          <p:nvPr/>
        </p:nvSpPr>
        <p:spPr>
          <a:xfrm>
            <a:off x="9387068" y="960645"/>
            <a:ext cx="914400" cy="517833"/>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D9D2A434-6A87-4444-9678-5FDD428C48D4}"/>
              </a:ext>
            </a:extLst>
          </p:cNvPr>
          <p:cNvSpPr/>
          <p:nvPr/>
        </p:nvSpPr>
        <p:spPr>
          <a:xfrm>
            <a:off x="9387068" y="1679791"/>
            <a:ext cx="914400" cy="365760"/>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CFBDA654-38CF-C846-A359-EACB66A57D10}"/>
              </a:ext>
            </a:extLst>
          </p:cNvPr>
          <p:cNvSpPr txBox="1"/>
          <p:nvPr/>
        </p:nvSpPr>
        <p:spPr>
          <a:xfrm>
            <a:off x="661333" y="2318173"/>
            <a:ext cx="3354646"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500" dirty="0">
                <a:solidFill>
                  <a:srgbClr val="000000"/>
                </a:solidFill>
                <a:latin typeface="IBM Plex Sans" panose="020B0503050203000203" pitchFamily="34" charset="0"/>
                <a:sym typeface="Calibri"/>
              </a:rPr>
              <a:t>Not true in first-order sense!</a:t>
            </a:r>
          </a:p>
          <a:p>
            <a:pPr hangingPunct="0"/>
            <a:r>
              <a:rPr lang="en-US" sz="1500" dirty="0">
                <a:solidFill>
                  <a:srgbClr val="000000"/>
                </a:solidFill>
                <a:latin typeface="IBM Plex Sans" panose="020B0503050203000203" pitchFamily="34" charset="0"/>
                <a:sym typeface="Calibri"/>
              </a:rPr>
              <a:t>But: “</a:t>
            </a:r>
            <a:r>
              <a:rPr lang="en-US" sz="1500" i="1" dirty="0">
                <a:solidFill>
                  <a:srgbClr val="000000"/>
                </a:solidFill>
                <a:latin typeface="IBM Plex Sans" panose="020B0503050203000203" pitchFamily="34" charset="0"/>
                <a:sym typeface="Calibri"/>
              </a:rPr>
              <a:t>equality of t1 and t2 is evidence that f1 and f2 may be the same”</a:t>
            </a:r>
          </a:p>
        </p:txBody>
      </p:sp>
      <p:sp>
        <p:nvSpPr>
          <p:cNvPr id="18" name="TextBox 17">
            <a:extLst>
              <a:ext uri="{FF2B5EF4-FFF2-40B4-BE49-F238E27FC236}">
                <a16:creationId xmlns:a16="http://schemas.microsoft.com/office/drawing/2014/main" id="{1271FF6C-9133-B741-AA66-7556A42DB6C1}"/>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26435675-8856-A045-A383-6F6A41927C9A}"/>
              </a:ext>
            </a:extLst>
          </p:cNvPr>
          <p:cNvSpPr txBox="1"/>
          <p:nvPr/>
        </p:nvSpPr>
        <p:spPr>
          <a:xfrm>
            <a:off x="6283842" y="3425393"/>
            <a:ext cx="529784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If weight </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w</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high, then any worl</a:t>
            </a:r>
            <a:r>
              <a:rPr lang="en-US" sz="1400" dirty="0">
                <a:solidFill>
                  <a:srgbClr val="000000"/>
                </a:solidFill>
                <a:latin typeface="IBM Plex Sans" panose="020B0503050203000203" pitchFamily="34" charset="0"/>
                <a:sym typeface="Calibri"/>
              </a:rPr>
              <a:t>d where this is a true grounding (i.e., the atom </a:t>
            </a:r>
            <a:r>
              <a:rPr lang="en-US" sz="1400" b="1" dirty="0">
                <a:solidFill>
                  <a:schemeClr val="accent6">
                    <a:lumMod val="50000"/>
                  </a:schemeClr>
                </a:solidFill>
                <a:latin typeface="IBM Plex Sans" panose="020B0503050203000203" pitchFamily="34" charset="0"/>
              </a:rPr>
              <a:t>Eq (“Lenovo T420s”, “T420s”)  </a:t>
            </a:r>
            <a:r>
              <a:rPr lang="en-US" sz="1400" dirty="0">
                <a:latin typeface="IBM Plex Sans" panose="020B0503050203000203" pitchFamily="34" charset="0"/>
              </a:rPr>
              <a:t>is true</a:t>
            </a:r>
            <a:r>
              <a:rPr lang="en-US" sz="1400" dirty="0">
                <a:solidFill>
                  <a:srgbClr val="000000"/>
                </a:solidFill>
                <a:latin typeface="IBM Plex Sans" panose="020B0503050203000203" pitchFamily="34" charset="0"/>
                <a:sym typeface="Calibri"/>
              </a:rPr>
              <a:t>) becomes </a:t>
            </a:r>
            <a:r>
              <a:rPr lang="en-US" sz="1400" b="1" dirty="0">
                <a:solidFill>
                  <a:srgbClr val="000000"/>
                </a:solidFill>
                <a:latin typeface="IBM Plex Sans" panose="020B0503050203000203" pitchFamily="34" charset="0"/>
                <a:sym typeface="Calibri"/>
              </a:rPr>
              <a:t>more probable</a:t>
            </a:r>
            <a:endParaRPr kumimoji="0" lang="en-US" sz="14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0" name="TextBox 19">
            <a:extLst>
              <a:ext uri="{FF2B5EF4-FFF2-40B4-BE49-F238E27FC236}">
                <a16:creationId xmlns:a16="http://schemas.microsoft.com/office/drawing/2014/main" id="{8E3F957B-E8D1-AC46-8230-6C00BC95A79B}"/>
              </a:ext>
            </a:extLst>
          </p:cNvPr>
          <p:cNvSpPr txBox="1"/>
          <p:nvPr/>
        </p:nvSpPr>
        <p:spPr>
          <a:xfrm>
            <a:off x="150119" y="4722320"/>
            <a:ext cx="4825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1</a:t>
            </a:r>
            <a:r>
              <a:rPr kumimoji="0" lang="en-US" sz="1600" b="1" i="0" u="none" strike="noStrike" cap="none" spc="0" normalizeH="0" dirty="0">
                <a:ln>
                  <a:noFill/>
                </a:ln>
                <a:solidFill>
                  <a:srgbClr val="000000"/>
                </a:solidFill>
                <a:effectLst/>
                <a:uFillTx/>
                <a:latin typeface="+mn-lt"/>
                <a:ea typeface="+mn-ea"/>
                <a:cs typeface="+mn-cs"/>
                <a:sym typeface="Calibri"/>
              </a:rPr>
              <a:t>)</a:t>
            </a:r>
          </a:p>
        </p:txBody>
      </p:sp>
      <p:sp>
        <p:nvSpPr>
          <p:cNvPr id="22" name="TextBox 21">
            <a:extLst>
              <a:ext uri="{FF2B5EF4-FFF2-40B4-BE49-F238E27FC236}">
                <a16:creationId xmlns:a16="http://schemas.microsoft.com/office/drawing/2014/main" id="{23B37C68-0596-1E42-AFF0-011C208B6163}"/>
              </a:ext>
            </a:extLst>
          </p:cNvPr>
          <p:cNvSpPr txBox="1"/>
          <p:nvPr/>
        </p:nvSpPr>
        <p:spPr>
          <a:xfrm>
            <a:off x="140472" y="5117785"/>
            <a:ext cx="51700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2</a:t>
            </a:r>
            <a:r>
              <a:rPr kumimoji="0" lang="en-US" sz="1600" b="1" i="0" u="none" strike="noStrike" cap="none" spc="0" normalizeH="0" dirty="0">
                <a:ln>
                  <a:noFill/>
                </a:ln>
                <a:solidFill>
                  <a:srgbClr val="000000"/>
                </a:solidFill>
                <a:effectLst/>
                <a:uFillTx/>
                <a:latin typeface="+mn-lt"/>
                <a:ea typeface="+mn-ea"/>
                <a:cs typeface="+mn-cs"/>
                <a:sym typeface="Calibri"/>
              </a:rPr>
              <a:t>)</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23" name="Text Placeholder 3">
            <a:extLst>
              <a:ext uri="{FF2B5EF4-FFF2-40B4-BE49-F238E27FC236}">
                <a16:creationId xmlns:a16="http://schemas.microsoft.com/office/drawing/2014/main" id="{CA0AD8A4-22F4-1B48-A117-581D3DAAC19E}"/>
              </a:ext>
            </a:extLst>
          </p:cNvPr>
          <p:cNvSpPr txBox="1">
            <a:spLocks/>
          </p:cNvSpPr>
          <p:nvPr/>
        </p:nvSpPr>
        <p:spPr>
          <a:xfrm>
            <a:off x="750074" y="5115510"/>
            <a:ext cx="11141337" cy="452121"/>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500" kern="0" dirty="0">
                <a:solidFill>
                  <a:srgbClr val="0070C0"/>
                </a:solidFill>
              </a:rPr>
              <a:t>HasField(r1, “component”, f1 ) ∧ HasField(r2 , “component”, f2 ) ∧ HasWord(f1, t1 ) ∧ HasWord(f2, t2 ) ∧ Eq(t1, t2) </a:t>
            </a:r>
            <a:r>
              <a:rPr lang="en-US" sz="1500" kern="0" dirty="0">
                <a:solidFill>
                  <a:srgbClr val="0070C0"/>
                </a:solidFill>
                <a:sym typeface="Symbol" pitchFamily="18" charset="2"/>
              </a:rPr>
              <a:t></a:t>
            </a:r>
            <a:r>
              <a:rPr lang="en-US" sz="1500" kern="0" dirty="0">
                <a:solidFill>
                  <a:srgbClr val="0070C0"/>
                </a:solidFill>
              </a:rPr>
              <a:t>  Eq (r1, r2)</a:t>
            </a:r>
          </a:p>
        </p:txBody>
      </p:sp>
      <p:sp>
        <p:nvSpPr>
          <p:cNvPr id="33" name="TextBox 32">
            <a:extLst>
              <a:ext uri="{FF2B5EF4-FFF2-40B4-BE49-F238E27FC236}">
                <a16:creationId xmlns:a16="http://schemas.microsoft.com/office/drawing/2014/main" id="{49047C9D-ED31-D644-852A-8540D4A0D6BB}"/>
              </a:ext>
            </a:extLst>
          </p:cNvPr>
          <p:cNvSpPr txBox="1"/>
          <p:nvPr/>
        </p:nvSpPr>
        <p:spPr>
          <a:xfrm>
            <a:off x="1793614" y="5982417"/>
            <a:ext cx="805065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solidFill>
                  <a:srgbClr val="000000"/>
                </a:solidFill>
                <a:latin typeface="IBM Plex Sans" panose="020B0503050203000203" pitchFamily="34" charset="0"/>
                <a:sym typeface="Calibri"/>
              </a:rPr>
              <a:t>Captures the essence of the </a:t>
            </a:r>
            <a:r>
              <a:rPr lang="en-US" sz="1600" b="1" dirty="0">
                <a:solidFill>
                  <a:srgbClr val="00B0F0"/>
                </a:solidFill>
                <a:latin typeface="IBM Plex Sans" panose="020B0503050203000203" pitchFamily="34" charset="0"/>
                <a:sym typeface="Calibri"/>
              </a:rPr>
              <a:t>[Fellegi and Sunter, 1969]</a:t>
            </a:r>
            <a:r>
              <a:rPr lang="en-US" sz="1600" dirty="0">
                <a:solidFill>
                  <a:srgbClr val="000000"/>
                </a:solidFill>
                <a:latin typeface="IBM Plex Sans" panose="020B0503050203000203" pitchFamily="34" charset="0"/>
                <a:sym typeface="Calibri"/>
              </a:rPr>
              <a:t> model for record matching</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4" name="Elbow Connector 23">
            <a:extLst>
              <a:ext uri="{FF2B5EF4-FFF2-40B4-BE49-F238E27FC236}">
                <a16:creationId xmlns:a16="http://schemas.microsoft.com/office/drawing/2014/main" id="{62631924-F247-A14A-8DAD-B844E6C5F87C}"/>
              </a:ext>
            </a:extLst>
          </p:cNvPr>
          <p:cNvCxnSpPr>
            <a:cxnSpLocks/>
            <a:stCxn id="13"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9D82A513-DF4E-F640-8851-542B36E9A440}"/>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
        <p:nvSpPr>
          <p:cNvPr id="6" name="TextBox 5">
            <a:extLst>
              <a:ext uri="{FF2B5EF4-FFF2-40B4-BE49-F238E27FC236}">
                <a16:creationId xmlns:a16="http://schemas.microsoft.com/office/drawing/2014/main" id="{A5ACB873-470B-2247-BF36-5570FE9B10B9}"/>
              </a:ext>
            </a:extLst>
          </p:cNvPr>
          <p:cNvSpPr txBox="1"/>
          <p:nvPr/>
        </p:nvSpPr>
        <p:spPr>
          <a:xfrm>
            <a:off x="795742" y="5465132"/>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Tree>
    <p:extLst>
      <p:ext uri="{BB962C8B-B14F-4D97-AF65-F5344CB8AC3E}">
        <p14:creationId xmlns:p14="http://schemas.microsoft.com/office/powerpoint/2010/main" val="2185617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bg/>
                                          </p:spTgt>
                                        </p:tgtEl>
                                        <p:attrNameLst>
                                          <p:attrName>style.visibility</p:attrName>
                                        </p:attrNameLst>
                                      </p:cBhvr>
                                      <p:to>
                                        <p:strVal val="visible"/>
                                      </p:to>
                                    </p:set>
                                    <p:animEffect transition="in" filter="dissolve">
                                      <p:cBhvr>
                                        <p:cTn id="33" dur="500"/>
                                        <p:tgtEl>
                                          <p:spTgt spid="4">
                                            <p:bg/>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dissolve">
                                      <p:cBhvr>
                                        <p:cTn id="36" dur="500"/>
                                        <p:tgtEl>
                                          <p:spTgt spid="4">
                                            <p:txEl>
                                              <p:pRg st="0" end="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12" grpId="0"/>
      <p:bldP spid="14" grpId="0"/>
      <p:bldP spid="19" grpId="0"/>
      <p:bldP spid="20" grpId="0"/>
      <p:bldP spid="22" grpId="0"/>
      <p:bldP spid="23" grpId="0" animBg="1"/>
      <p:bldP spid="33" grpId="0"/>
      <p:bldP spid="2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05410D-2678-4F4F-91FE-070FDD01408D}"/>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9818C033-D508-0E46-9043-998108164ADF}"/>
              </a:ext>
            </a:extLst>
          </p:cNvPr>
          <p:cNvSpPr>
            <a:spLocks noGrp="1"/>
          </p:cNvSpPr>
          <p:nvPr>
            <p:ph type="title"/>
          </p:nvPr>
        </p:nvSpPr>
        <p:spPr/>
        <p:txBody>
          <a:bodyPr/>
          <a:lstStyle/>
          <a:p>
            <a:r>
              <a:rPr lang="en-US" sz="2800" dirty="0"/>
              <a:t>PSL</a:t>
            </a:r>
            <a:endParaRPr lang="en-US" dirty="0"/>
          </a:p>
        </p:txBody>
      </p:sp>
      <p:sp>
        <p:nvSpPr>
          <p:cNvPr id="4" name="Text Placeholder 3">
            <a:extLst>
              <a:ext uri="{FF2B5EF4-FFF2-40B4-BE49-F238E27FC236}">
                <a16:creationId xmlns:a16="http://schemas.microsoft.com/office/drawing/2014/main" id="{599E550E-05B0-5244-B3F2-AAA30C203C4A}"/>
              </a:ext>
            </a:extLst>
          </p:cNvPr>
          <p:cNvSpPr>
            <a:spLocks noGrp="1"/>
          </p:cNvSpPr>
          <p:nvPr>
            <p:ph type="body" idx="1"/>
          </p:nvPr>
        </p:nvSpPr>
        <p:spPr>
          <a:xfrm>
            <a:off x="609520" y="914882"/>
            <a:ext cx="10972166" cy="814755"/>
          </a:xfrm>
        </p:spPr>
        <p:txBody>
          <a:bodyPr/>
          <a:lstStyle/>
          <a:p>
            <a:pPr>
              <a:lnSpc>
                <a:spcPts val="2260"/>
              </a:lnSpc>
            </a:pPr>
            <a:r>
              <a:rPr lang="en-US" sz="2000" dirty="0">
                <a:solidFill>
                  <a:schemeClr val="tx1"/>
                </a:solidFill>
              </a:rPr>
              <a:t>Like MLN, Probabilistic Soft Logic (PSL)</a:t>
            </a:r>
            <a:r>
              <a:rPr lang="en-US" sz="2000" i="1" dirty="0">
                <a:solidFill>
                  <a:schemeClr val="bg2"/>
                </a:solidFill>
              </a:rPr>
              <a:t> </a:t>
            </a:r>
            <a:r>
              <a:rPr lang="en-US" sz="2000" dirty="0">
                <a:solidFill>
                  <a:schemeClr val="tx1"/>
                </a:solidFill>
              </a:rPr>
              <a:t>also uses weighted first-order rules.</a:t>
            </a:r>
          </a:p>
          <a:p>
            <a:pPr>
              <a:lnSpc>
                <a:spcPts val="2260"/>
              </a:lnSpc>
            </a:pPr>
            <a:r>
              <a:rPr lang="en-US" sz="2000" dirty="0">
                <a:solidFill>
                  <a:schemeClr val="tx1"/>
                </a:solidFill>
              </a:rPr>
              <a:t>However, different from MLNs, each truth atom can take a </a:t>
            </a:r>
            <a:r>
              <a:rPr lang="en-US" sz="2000" b="1" dirty="0">
                <a:solidFill>
                  <a:schemeClr val="accent6">
                    <a:lumMod val="50000"/>
                  </a:schemeClr>
                </a:solidFill>
              </a:rPr>
              <a:t>continuous value in [0, 1]</a:t>
            </a:r>
          </a:p>
          <a:p>
            <a:endParaRPr lang="en-US" dirty="0">
              <a:solidFill>
                <a:schemeClr val="tx1"/>
              </a:solidFill>
            </a:endParaRPr>
          </a:p>
        </p:txBody>
      </p:sp>
      <p:sp>
        <p:nvSpPr>
          <p:cNvPr id="6" name="Rectangle 5">
            <a:extLst>
              <a:ext uri="{FF2B5EF4-FFF2-40B4-BE49-F238E27FC236}">
                <a16:creationId xmlns:a16="http://schemas.microsoft.com/office/drawing/2014/main" id="{9B9C9B12-204A-3643-B8DA-A3E016E042C1}"/>
              </a:ext>
            </a:extLst>
          </p:cNvPr>
          <p:cNvSpPr/>
          <p:nvPr/>
        </p:nvSpPr>
        <p:spPr>
          <a:xfrm>
            <a:off x="2850873" y="5949668"/>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Stephen H. Bach, Matthias Broecheler, Bert Huang and Lise Getoor. </a:t>
            </a:r>
            <a:r>
              <a:rPr lang="en-US" sz="1200" i="1" dirty="0">
                <a:solidFill>
                  <a:srgbClr val="0070C0"/>
                </a:solidFill>
              </a:rPr>
              <a:t>Hinge-Loss Markov Random Fields and Probabilistic Soft Logic</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JMLR, 18(109):1-67, 2017</a:t>
            </a:r>
          </a:p>
        </p:txBody>
      </p:sp>
      <p:sp>
        <p:nvSpPr>
          <p:cNvPr id="16" name="Oval 15">
            <a:extLst>
              <a:ext uri="{FF2B5EF4-FFF2-40B4-BE49-F238E27FC236}">
                <a16:creationId xmlns:a16="http://schemas.microsoft.com/office/drawing/2014/main" id="{585C7436-B406-1744-A5FF-64DD18EDBD59}"/>
              </a:ext>
            </a:extLst>
          </p:cNvPr>
          <p:cNvSpPr/>
          <p:nvPr/>
        </p:nvSpPr>
        <p:spPr>
          <a:xfrm>
            <a:off x="7882361" y="3068291"/>
            <a:ext cx="2812648" cy="365760"/>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ounded Rectangular Callout 16">
            <a:extLst>
              <a:ext uri="{FF2B5EF4-FFF2-40B4-BE49-F238E27FC236}">
                <a16:creationId xmlns:a16="http://schemas.microsoft.com/office/drawing/2014/main" id="{8216BA5B-B3E1-FF48-82D6-A674FDC1C62E}"/>
              </a:ext>
            </a:extLst>
          </p:cNvPr>
          <p:cNvSpPr/>
          <p:nvPr/>
        </p:nvSpPr>
        <p:spPr>
          <a:xfrm>
            <a:off x="6400798" y="3900491"/>
            <a:ext cx="2338086" cy="578880"/>
          </a:xfrm>
          <a:prstGeom prst="wedgeRoundRectCallout">
            <a:avLst>
              <a:gd name="adj1" fmla="val 38573"/>
              <a:gd name="adj2" fmla="val -12978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a MLN world:  this atom is either true (1) or false (0)</a:t>
            </a:r>
            <a:endParaRPr lang="en-US" sz="1400" b="1" dirty="0">
              <a:solidFill>
                <a:srgbClr val="000000"/>
              </a:solidFill>
              <a:latin typeface="IBM Plex Sans" panose="020B0503050203000203" pitchFamily="34" charset="0"/>
              <a:sym typeface="Calibri"/>
            </a:endParaRPr>
          </a:p>
        </p:txBody>
      </p:sp>
      <p:sp>
        <p:nvSpPr>
          <p:cNvPr id="18" name="Rounded Rectangular Callout 17">
            <a:extLst>
              <a:ext uri="{FF2B5EF4-FFF2-40B4-BE49-F238E27FC236}">
                <a16:creationId xmlns:a16="http://schemas.microsoft.com/office/drawing/2014/main" id="{BE66E90A-726E-5144-86FE-B7E406A0E1BD}"/>
              </a:ext>
            </a:extLst>
          </p:cNvPr>
          <p:cNvSpPr/>
          <p:nvPr/>
        </p:nvSpPr>
        <p:spPr>
          <a:xfrm>
            <a:off x="9524306" y="3929532"/>
            <a:ext cx="2338086" cy="578880"/>
          </a:xfrm>
          <a:prstGeom prst="wedgeRoundRectCallout">
            <a:avLst>
              <a:gd name="adj1" fmla="val -40635"/>
              <a:gd name="adj2" fmla="val -135782"/>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PSL:  this atom’s truth is a number in [0, 1]</a:t>
            </a:r>
            <a:endParaRPr lang="en-US" sz="1400" b="1" dirty="0">
              <a:solidFill>
                <a:srgbClr val="000000"/>
              </a:solidFill>
              <a:latin typeface="IBM Plex Sans" panose="020B0503050203000203" pitchFamily="34" charset="0"/>
              <a:sym typeface="Calibri"/>
            </a:endParaRPr>
          </a:p>
        </p:txBody>
      </p:sp>
      <p:sp>
        <p:nvSpPr>
          <p:cNvPr id="19" name="Text Placeholder 3">
            <a:extLst>
              <a:ext uri="{FF2B5EF4-FFF2-40B4-BE49-F238E27FC236}">
                <a16:creationId xmlns:a16="http://schemas.microsoft.com/office/drawing/2014/main" id="{66A50228-9D6C-2845-B92A-EABB6D7EC3A9}"/>
              </a:ext>
            </a:extLst>
          </p:cNvPr>
          <p:cNvSpPr txBox="1">
            <a:spLocks/>
          </p:cNvSpPr>
          <p:nvPr/>
        </p:nvSpPr>
        <p:spPr>
          <a:xfrm>
            <a:off x="609519" y="4728580"/>
            <a:ext cx="10131787" cy="971879"/>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260"/>
              </a:lnSpc>
            </a:pPr>
            <a:r>
              <a:rPr lang="en-US" sz="1800" kern="0" dirty="0">
                <a:solidFill>
                  <a:schemeClr val="tx1"/>
                </a:solidFill>
              </a:rPr>
              <a:t>The inference problem in PSL becomes a convex optimization problem, where the goal is to minimize the distance to satisfaction for each of the formulas</a:t>
            </a:r>
            <a:endParaRPr lang="en-US" sz="1800" b="1" kern="0" dirty="0">
              <a:solidFill>
                <a:schemeClr val="accent6">
                  <a:lumMod val="50000"/>
                </a:schemeClr>
              </a:solidFill>
            </a:endParaRPr>
          </a:p>
          <a:p>
            <a:pPr>
              <a:lnSpc>
                <a:spcPts val="2260"/>
              </a:lnSpc>
            </a:pPr>
            <a:r>
              <a:rPr lang="en-US" sz="1800" kern="0" dirty="0">
                <a:solidFill>
                  <a:schemeClr val="tx1"/>
                </a:solidFill>
              </a:rPr>
              <a:t>More efficient, in practice, than MLN inference.</a:t>
            </a:r>
          </a:p>
        </p:txBody>
      </p:sp>
      <p:sp>
        <p:nvSpPr>
          <p:cNvPr id="26" name="Text Placeholder 3">
            <a:extLst>
              <a:ext uri="{FF2B5EF4-FFF2-40B4-BE49-F238E27FC236}">
                <a16:creationId xmlns:a16="http://schemas.microsoft.com/office/drawing/2014/main" id="{07AD9A73-9168-2F44-8620-BBB0FEBCBE7F}"/>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27" name="Rectangle 26">
            <a:extLst>
              <a:ext uri="{FF2B5EF4-FFF2-40B4-BE49-F238E27FC236}">
                <a16:creationId xmlns:a16="http://schemas.microsoft.com/office/drawing/2014/main" id="{FF994AA4-32EE-334D-B85E-7DF6840A6ED9}"/>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28" name="TextBox 27">
            <a:extLst>
              <a:ext uri="{FF2B5EF4-FFF2-40B4-BE49-F238E27FC236}">
                <a16:creationId xmlns:a16="http://schemas.microsoft.com/office/drawing/2014/main" id="{95A4E10C-DF5E-0E4A-999E-EDCDE7D09865}"/>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cxnSp>
        <p:nvCxnSpPr>
          <p:cNvPr id="29" name="Elbow Connector 28">
            <a:extLst>
              <a:ext uri="{FF2B5EF4-FFF2-40B4-BE49-F238E27FC236}">
                <a16:creationId xmlns:a16="http://schemas.microsoft.com/office/drawing/2014/main" id="{818F39C5-87C7-4049-AD0C-0EEBC6289770}"/>
              </a:ext>
            </a:extLst>
          </p:cNvPr>
          <p:cNvCxnSpPr>
            <a:cxnSpLocks/>
            <a:stCxn id="26"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54303B7F-EE52-EE42-849A-47449F144C8E}"/>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Tree>
    <p:extLst>
      <p:ext uri="{BB962C8B-B14F-4D97-AF65-F5344CB8AC3E}">
        <p14:creationId xmlns:p14="http://schemas.microsoft.com/office/powerpoint/2010/main" val="2241204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85637-69C1-CB42-8749-7619D03CCAE8}"/>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CEB57617-1EC2-CA42-BDEB-5B51A848145C}"/>
              </a:ext>
            </a:extLst>
          </p:cNvPr>
          <p:cNvSpPr>
            <a:spLocks noGrp="1"/>
          </p:cNvSpPr>
          <p:nvPr>
            <p:ph type="title"/>
          </p:nvPr>
        </p:nvSpPr>
        <p:spPr/>
        <p:txBody>
          <a:bodyPr/>
          <a:lstStyle/>
          <a:p>
            <a:r>
              <a:rPr lang="en-US" dirty="0"/>
              <a:t>More on MLN and PSL</a:t>
            </a:r>
          </a:p>
        </p:txBody>
      </p:sp>
      <p:sp>
        <p:nvSpPr>
          <p:cNvPr id="4" name="Text Placeholder 3">
            <a:extLst>
              <a:ext uri="{FF2B5EF4-FFF2-40B4-BE49-F238E27FC236}">
                <a16:creationId xmlns:a16="http://schemas.microsoft.com/office/drawing/2014/main" id="{6057B60A-13C1-E443-83CA-5648CD87B723}"/>
              </a:ext>
            </a:extLst>
          </p:cNvPr>
          <p:cNvSpPr>
            <a:spLocks noGrp="1"/>
          </p:cNvSpPr>
          <p:nvPr>
            <p:ph type="body" idx="1"/>
          </p:nvPr>
        </p:nvSpPr>
        <p:spPr>
          <a:xfrm>
            <a:off x="574795" y="1111651"/>
            <a:ext cx="11173510" cy="4149006"/>
          </a:xfrm>
        </p:spPr>
        <p:txBody>
          <a:bodyPr>
            <a:normAutofit lnSpcReduction="10000"/>
          </a:bodyPr>
          <a:lstStyle/>
          <a:p>
            <a:r>
              <a:rPr lang="en-US" sz="2000" dirty="0">
                <a:solidFill>
                  <a:schemeClr val="tx1"/>
                </a:solidFill>
              </a:rPr>
              <a:t>Both are part of a broader family of probabilistic programming languages</a:t>
            </a:r>
            <a:endParaRPr lang="en-US" sz="2400" dirty="0">
              <a:solidFill>
                <a:schemeClr val="tx1"/>
              </a:solidFill>
            </a:endParaRPr>
          </a:p>
          <a:p>
            <a:pPr lvl="1"/>
            <a:r>
              <a:rPr lang="en-US" sz="2000" dirty="0">
                <a:solidFill>
                  <a:schemeClr val="tx1"/>
                </a:solidFill>
              </a:rPr>
              <a:t>	</a:t>
            </a:r>
            <a:r>
              <a:rPr lang="en-US" sz="1600" dirty="0">
                <a:solidFill>
                  <a:schemeClr val="tx1"/>
                </a:solidFill>
              </a:rPr>
              <a:t>See, for example: </a:t>
            </a: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a:lnSpc>
                <a:spcPts val="2360"/>
              </a:lnSpc>
            </a:pPr>
            <a:r>
              <a:rPr lang="en-US" sz="2000" dirty="0">
                <a:solidFill>
                  <a:schemeClr val="tx1"/>
                </a:solidFill>
              </a:rPr>
              <a:t>Besides </a:t>
            </a:r>
            <a:r>
              <a:rPr lang="en-US" sz="2000" b="1" i="1" dirty="0">
                <a:solidFill>
                  <a:schemeClr val="tx1"/>
                </a:solidFill>
              </a:rPr>
              <a:t>inference</a:t>
            </a:r>
            <a:r>
              <a:rPr lang="en-US" sz="2000" dirty="0">
                <a:solidFill>
                  <a:schemeClr val="tx1"/>
                </a:solidFill>
              </a:rPr>
              <a:t> (e.g., using MLN or PSL models for predicting ER matches), the other important problem is </a:t>
            </a:r>
            <a:r>
              <a:rPr lang="en-US" sz="2000" b="1" i="1" dirty="0">
                <a:solidFill>
                  <a:schemeClr val="tx1"/>
                </a:solidFill>
              </a:rPr>
              <a:t>learning</a:t>
            </a:r>
            <a:endParaRPr lang="en-US" sz="2000" dirty="0">
              <a:solidFill>
                <a:schemeClr val="tx1"/>
              </a:solidFill>
            </a:endParaRPr>
          </a:p>
          <a:p>
            <a:endParaRPr lang="en-US" sz="1800" dirty="0">
              <a:solidFill>
                <a:schemeClr val="tx1"/>
              </a:solidFill>
            </a:endParaRPr>
          </a:p>
          <a:p>
            <a:endParaRPr lang="en-US" sz="1800" dirty="0">
              <a:solidFill>
                <a:schemeClr val="tx1"/>
              </a:solidFill>
            </a:endParaRPr>
          </a:p>
          <a:p>
            <a:r>
              <a:rPr lang="en-US" sz="2000" dirty="0">
                <a:solidFill>
                  <a:schemeClr val="tx1"/>
                </a:solidFill>
              </a:rPr>
              <a:t>Two ways in which learning for MLN/PSL can be employed: </a:t>
            </a:r>
          </a:p>
          <a:p>
            <a:pPr lvl="1"/>
            <a:endParaRPr lang="en-US" sz="1000" dirty="0">
              <a:solidFill>
                <a:schemeClr val="tx1"/>
              </a:solidFill>
            </a:endParaRPr>
          </a:p>
          <a:p>
            <a:pPr lvl="1"/>
            <a:r>
              <a:rPr lang="en-US" dirty="0">
                <a:solidFill>
                  <a:schemeClr val="tx1"/>
                </a:solidFill>
              </a:rPr>
              <a:t>Expert writes the set of first-order formulas (either MLN or PSL) as a template for the application</a:t>
            </a:r>
          </a:p>
          <a:p>
            <a:pPr lvl="2"/>
            <a:r>
              <a:rPr lang="en-US" dirty="0">
                <a:solidFill>
                  <a:schemeClr val="tx1"/>
                </a:solidFill>
              </a:rPr>
              <a:t>Then system learns the </a:t>
            </a:r>
            <a:r>
              <a:rPr lang="en-US" b="1" dirty="0">
                <a:solidFill>
                  <a:schemeClr val="tx1"/>
                </a:solidFill>
              </a:rPr>
              <a:t>weights</a:t>
            </a:r>
            <a:r>
              <a:rPr lang="en-US" dirty="0">
                <a:solidFill>
                  <a:schemeClr val="tx1"/>
                </a:solidFill>
              </a:rPr>
              <a:t> based on the data</a:t>
            </a:r>
          </a:p>
          <a:p>
            <a:pPr lvl="2"/>
            <a:endParaRPr lang="en-US" dirty="0">
              <a:solidFill>
                <a:schemeClr val="tx1"/>
              </a:solidFill>
            </a:endParaRPr>
          </a:p>
          <a:p>
            <a:pPr lvl="1"/>
            <a:r>
              <a:rPr lang="en-US" dirty="0">
                <a:solidFill>
                  <a:schemeClr val="tx1"/>
                </a:solidFill>
              </a:rPr>
              <a:t>Harder problem: </a:t>
            </a:r>
          </a:p>
          <a:p>
            <a:pPr lvl="2"/>
            <a:r>
              <a:rPr lang="en-US" dirty="0">
                <a:solidFill>
                  <a:schemeClr val="tx1"/>
                </a:solidFill>
              </a:rPr>
              <a:t>Learn both the </a:t>
            </a:r>
            <a:r>
              <a:rPr lang="en-US" b="1" dirty="0">
                <a:solidFill>
                  <a:schemeClr val="tx1"/>
                </a:solidFill>
              </a:rPr>
              <a:t>formulas</a:t>
            </a:r>
            <a:r>
              <a:rPr lang="en-US" dirty="0">
                <a:solidFill>
                  <a:schemeClr val="tx1"/>
                </a:solidFill>
              </a:rPr>
              <a:t> (also called </a:t>
            </a:r>
            <a:r>
              <a:rPr lang="en-US" i="1" dirty="0">
                <a:solidFill>
                  <a:schemeClr val="tx1"/>
                </a:solidFill>
              </a:rPr>
              <a:t>structure learning</a:t>
            </a:r>
            <a:r>
              <a:rPr lang="en-US" dirty="0">
                <a:solidFill>
                  <a:schemeClr val="tx1"/>
                </a:solidFill>
              </a:rPr>
              <a:t>) and the </a:t>
            </a:r>
            <a:r>
              <a:rPr lang="en-US" b="1" dirty="0">
                <a:solidFill>
                  <a:schemeClr val="tx1"/>
                </a:solidFill>
              </a:rPr>
              <a:t>weights</a:t>
            </a:r>
            <a:endParaRPr lang="en-US" dirty="0">
              <a:solidFill>
                <a:schemeClr val="tx1"/>
              </a:solidFill>
            </a:endParaRPr>
          </a:p>
        </p:txBody>
      </p:sp>
      <p:sp>
        <p:nvSpPr>
          <p:cNvPr id="7" name="Rectangle 6">
            <a:extLst>
              <a:ext uri="{FF2B5EF4-FFF2-40B4-BE49-F238E27FC236}">
                <a16:creationId xmlns:a16="http://schemas.microsoft.com/office/drawing/2014/main" id="{B30BBFC0-0BBD-6C43-B6E3-BA817C53BD09}"/>
              </a:ext>
            </a:extLst>
          </p:cNvPr>
          <p:cNvSpPr/>
          <p:nvPr/>
        </p:nvSpPr>
        <p:spPr>
          <a:xfrm>
            <a:off x="4150724" y="547431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Stanley Kok and Pedro Domingos. </a:t>
            </a:r>
            <a:r>
              <a:rPr lang="en-US" sz="1200" i="1" dirty="0">
                <a:solidFill>
                  <a:srgbClr val="0070C0"/>
                </a:solidFill>
              </a:rPr>
              <a:t>Learning Markov Logic Networks Using Structural Motifs</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ICML, pp. 551-558, 2010</a:t>
            </a:r>
          </a:p>
        </p:txBody>
      </p:sp>
      <p:sp>
        <p:nvSpPr>
          <p:cNvPr id="9" name="Rectangle 8">
            <a:extLst>
              <a:ext uri="{FF2B5EF4-FFF2-40B4-BE49-F238E27FC236}">
                <a16:creationId xmlns:a16="http://schemas.microsoft.com/office/drawing/2014/main" id="{7B8953EC-7FBB-164B-9C71-72EECB35BBB0}"/>
              </a:ext>
            </a:extLst>
          </p:cNvPr>
          <p:cNvSpPr/>
          <p:nvPr/>
        </p:nvSpPr>
        <p:spPr>
          <a:xfrm>
            <a:off x="3467818" y="151666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L. De Raedt, A. Kimmig, and H. Toivonen. </a:t>
            </a:r>
            <a:r>
              <a:rPr lang="en-US" sz="1200" i="1" dirty="0">
                <a:solidFill>
                  <a:srgbClr val="0070C0"/>
                </a:solidFill>
              </a:rPr>
              <a:t>ProbLog: A probabilistic Prolog and its applications to link discovery.</a:t>
            </a:r>
            <a:r>
              <a:rPr lang="en-US" sz="1200" dirty="0">
                <a:latin typeface="IBM Plex Sans" panose="020B0503050203000203" pitchFamily="34" charset="0"/>
              </a:rPr>
              <a:t> In IJCAI, pp. 2468-2473, 2007</a:t>
            </a:r>
          </a:p>
        </p:txBody>
      </p:sp>
      <p:cxnSp>
        <p:nvCxnSpPr>
          <p:cNvPr id="14" name="Straight Arrow Connector 13">
            <a:extLst>
              <a:ext uri="{FF2B5EF4-FFF2-40B4-BE49-F238E27FC236}">
                <a16:creationId xmlns:a16="http://schemas.microsoft.com/office/drawing/2014/main" id="{8E8426AE-E8D1-BD41-8BA3-BDE5F30062C4}"/>
              </a:ext>
            </a:extLst>
          </p:cNvPr>
          <p:cNvCxnSpPr>
            <a:cxnSpLocks/>
          </p:cNvCxnSpPr>
          <p:nvPr/>
        </p:nvCxnSpPr>
        <p:spPr>
          <a:xfrm>
            <a:off x="5980841" y="5092864"/>
            <a:ext cx="322121" cy="318265"/>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405150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7108" y="1320799"/>
            <a:ext cx="9795719" cy="4022726"/>
          </a:xfrm>
        </p:spPr>
        <p:txBody>
          <a:bodyPr/>
          <a:lstStyle/>
          <a:p>
            <a:pPr marL="114300" indent="0">
              <a:lnSpc>
                <a:spcPts val="2100"/>
              </a:lnSpc>
              <a:buNone/>
            </a:pPr>
            <a:r>
              <a:rPr lang="en-US" dirty="0">
                <a:solidFill>
                  <a:schemeClr val="tx1"/>
                </a:solidFill>
              </a:rPr>
              <a:t>So far, we have seen:</a:t>
            </a:r>
          </a:p>
          <a:p>
            <a:pPr marL="411163" lvl="1" indent="0" eaLnBrk="1" hangingPunct="1">
              <a:lnSpc>
                <a:spcPts val="1300"/>
              </a:lnSpc>
              <a:buNone/>
            </a:pPr>
            <a:endParaRPr lang="en-US" sz="500" dirty="0">
              <a:solidFill>
                <a:schemeClr val="tx1"/>
              </a:solidFill>
            </a:endParaRPr>
          </a:p>
          <a:p>
            <a:pPr lvl="1">
              <a:lnSpc>
                <a:spcPts val="2200"/>
              </a:lnSpc>
            </a:pPr>
            <a:r>
              <a:rPr lang="en-US" dirty="0">
                <a:solidFill>
                  <a:schemeClr val="tx1"/>
                </a:solidFill>
              </a:rPr>
              <a:t>Dedupalog: combinations of hard and “soft” constraints, together with heuristics to minimize the number of violations</a:t>
            </a:r>
            <a:endParaRPr lang="en-US" b="1" dirty="0">
              <a:solidFill>
                <a:schemeClr val="tx1"/>
              </a:solidFill>
            </a:endParaRPr>
          </a:p>
          <a:p>
            <a:pPr lvl="2" eaLnBrk="1" hangingPunct="1">
              <a:lnSpc>
                <a:spcPts val="1960"/>
              </a:lnSpc>
            </a:pPr>
            <a:r>
              <a:rPr lang="en-US" b="1" dirty="0">
                <a:solidFill>
                  <a:schemeClr val="tx1"/>
                </a:solidFill>
              </a:rPr>
              <a:t>Not entirely declarative: </a:t>
            </a:r>
            <a:r>
              <a:rPr lang="en-US" dirty="0">
                <a:solidFill>
                  <a:schemeClr val="tx1"/>
                </a:solidFill>
              </a:rPr>
              <a:t>The user must be aware of how the system interprets the rules</a:t>
            </a:r>
          </a:p>
          <a:p>
            <a:pPr lvl="1" eaLnBrk="1" hangingPunct="1">
              <a:lnSpc>
                <a:spcPct val="110000"/>
              </a:lnSpc>
            </a:pPr>
            <a:endParaRPr lang="en-US" sz="1000" dirty="0">
              <a:solidFill>
                <a:schemeClr val="tx1"/>
              </a:solidFill>
            </a:endParaRPr>
          </a:p>
          <a:p>
            <a:pPr lvl="1" eaLnBrk="1" hangingPunct="1">
              <a:lnSpc>
                <a:spcPct val="110000"/>
              </a:lnSpc>
            </a:pPr>
            <a:r>
              <a:rPr lang="en-US" dirty="0">
                <a:solidFill>
                  <a:schemeClr val="tx1"/>
                </a:solidFill>
              </a:rPr>
              <a:t>Probabilistic approaches (MLNs, PSL)</a:t>
            </a:r>
            <a:endParaRPr lang="en-US" sz="2400" dirty="0">
              <a:solidFill>
                <a:schemeClr val="tx1"/>
              </a:solidFill>
            </a:endParaRPr>
          </a:p>
          <a:p>
            <a:pPr lvl="2" eaLnBrk="1" hangingPunct="1">
              <a:lnSpc>
                <a:spcPts val="1760"/>
              </a:lnSpc>
            </a:pPr>
            <a:r>
              <a:rPr lang="en-US" b="1" dirty="0">
                <a:solidFill>
                  <a:schemeClr val="tx1"/>
                </a:solidFill>
              </a:rPr>
              <a:t>FO syntax is a guideline,</a:t>
            </a:r>
            <a:r>
              <a:rPr lang="en-US" dirty="0">
                <a:solidFill>
                  <a:schemeClr val="tx1"/>
                </a:solidFill>
              </a:rPr>
              <a:t> to be </a:t>
            </a:r>
            <a:r>
              <a:rPr lang="en-US" b="1" dirty="0">
                <a:solidFill>
                  <a:schemeClr val="tx1"/>
                </a:solidFill>
              </a:rPr>
              <a:t>interpreted probabilistically	</a:t>
            </a:r>
          </a:p>
          <a:p>
            <a:pPr lvl="2" eaLnBrk="1" hangingPunct="1">
              <a:lnSpc>
                <a:spcPts val="1760"/>
              </a:lnSpc>
            </a:pPr>
            <a:r>
              <a:rPr lang="en-US" dirty="0">
                <a:solidFill>
                  <a:schemeClr val="tx1"/>
                </a:solidFill>
              </a:rPr>
              <a:t>In general, require complex inference; not easy to explain answers</a:t>
            </a:r>
          </a:p>
          <a:p>
            <a:pPr lvl="1" eaLnBrk="1" hangingPunct="1">
              <a:lnSpc>
                <a:spcPct val="110000"/>
              </a:lnSpc>
            </a:pPr>
            <a:endParaRPr lang="en-US" sz="1000" dirty="0">
              <a:solidFill>
                <a:schemeClr val="tx1"/>
              </a:solidFill>
            </a:endParaRPr>
          </a:p>
          <a:p>
            <a:pPr lvl="1" eaLnBrk="1" hangingPunct="1">
              <a:lnSpc>
                <a:spcPts val="1960"/>
              </a:lnSpc>
            </a:pPr>
            <a:endParaRPr lang="en-US" b="1" dirty="0">
              <a:solidFill>
                <a:schemeClr val="tx1"/>
              </a:solidFill>
            </a:endParaRPr>
          </a:p>
          <a:p>
            <a:pPr>
              <a:lnSpc>
                <a:spcPts val="1960"/>
              </a:lnSpc>
            </a:pPr>
            <a:r>
              <a:rPr lang="en-US" dirty="0">
                <a:solidFill>
                  <a:schemeClr val="tx1"/>
                </a:solidFill>
              </a:rPr>
              <a:t>Next: </a:t>
            </a:r>
          </a:p>
          <a:p>
            <a:pPr lvl="1">
              <a:lnSpc>
                <a:spcPts val="1960"/>
              </a:lnSpc>
            </a:pPr>
            <a:r>
              <a:rPr lang="en-US" dirty="0">
                <a:solidFill>
                  <a:schemeClr val="tx1"/>
                </a:solidFill>
              </a:rPr>
              <a:t>Purely declarative approach using “link-to-source” constraints</a:t>
            </a:r>
            <a:endParaRPr lang="en-US" b="1" dirty="0">
              <a:solidFill>
                <a:schemeClr val="tx1"/>
              </a:solidFill>
            </a:endParaRPr>
          </a:p>
          <a:p>
            <a:pPr lvl="2">
              <a:lnSpc>
                <a:spcPts val="1960"/>
              </a:lnSpc>
            </a:pPr>
            <a:r>
              <a:rPr lang="en-US" dirty="0">
                <a:solidFill>
                  <a:schemeClr val="tx1"/>
                </a:solidFill>
              </a:rPr>
              <a:t>Gives rise to a formal, deterministic, semantics based on </a:t>
            </a:r>
            <a:r>
              <a:rPr lang="en-US" b="1" i="1" dirty="0">
                <a:solidFill>
                  <a:schemeClr val="tx1"/>
                </a:solidFill>
              </a:rPr>
              <a:t>certain links</a:t>
            </a:r>
          </a:p>
        </p:txBody>
      </p:sp>
      <p:sp>
        <p:nvSpPr>
          <p:cNvPr id="8" name="Slide Number Placeholder 7">
            <a:extLst>
              <a:ext uri="{FF2B5EF4-FFF2-40B4-BE49-F238E27FC236}">
                <a16:creationId xmlns:a16="http://schemas.microsoft.com/office/drawing/2014/main" id="{8480E03D-0205-DC48-BFDA-F5FE14A17142}"/>
              </a:ext>
            </a:extLst>
          </p:cNvPr>
          <p:cNvSpPr>
            <a:spLocks noGrp="1"/>
          </p:cNvSpPr>
          <p:nvPr>
            <p:ph type="sldNum" sz="quarter" idx="2"/>
          </p:nvPr>
        </p:nvSpPr>
        <p:spPr/>
        <p:txBody>
          <a:bodyPr/>
          <a:lstStyle/>
          <a:p>
            <a:fld id="{86CB4B4D-7CA3-9044-876B-883B54F8677D}" type="slidenum">
              <a:rPr lang="en-US" smtClean="0"/>
              <a:t>23</a:t>
            </a:fld>
            <a:endParaRPr lang="en-US"/>
          </a:p>
        </p:txBody>
      </p:sp>
    </p:spTree>
    <p:custDataLst>
      <p:tags r:id="rId1"/>
    </p:custDataLst>
    <p:extLst>
      <p:ext uri="{BB962C8B-B14F-4D97-AF65-F5344CB8AC3E}">
        <p14:creationId xmlns:p14="http://schemas.microsoft.com/office/powerpoint/2010/main" val="1902601315"/>
      </p:ext>
    </p:extLst>
  </p:cSld>
  <p:clrMapOvr>
    <a:masterClrMapping/>
  </p:clrMapOvr>
  <mc:AlternateContent xmlns:mc="http://schemas.openxmlformats.org/markup-compatibility/2006" xmlns:p14="http://schemas.microsoft.com/office/powerpoint/2010/main">
    <mc:Choice Requires="p14">
      <p:transition spd="slow" p14:dur="2000" advTm="94248"/>
    </mc:Choice>
    <mc:Fallback xmlns="">
      <p:transition spd="slow" advTm="942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19" y="266702"/>
            <a:ext cx="5780264" cy="571498"/>
          </a:xfrm>
        </p:spPr>
        <p:txBody>
          <a:bodyPr>
            <a:normAutofit/>
          </a:bodyPr>
          <a:lstStyle/>
          <a:p>
            <a:r>
              <a:rPr lang="en-US" sz="2800" dirty="0"/>
              <a:t>Declarative Entity Linking</a:t>
            </a:r>
            <a:endParaRPr lang="en-US" sz="2000" dirty="0">
              <a:solidFill>
                <a:srgbClr val="0070C0"/>
              </a:solidFill>
            </a:endParaRPr>
          </a:p>
        </p:txBody>
      </p:sp>
      <p:sp>
        <p:nvSpPr>
          <p:cNvPr id="6" name="Text Box 35"/>
          <p:cNvSpPr txBox="1">
            <a:spLocks noChangeArrowheads="1"/>
          </p:cNvSpPr>
          <p:nvPr/>
        </p:nvSpPr>
        <p:spPr bwMode="auto">
          <a:xfrm>
            <a:off x="1995985" y="1499206"/>
            <a:ext cx="947738" cy="366712"/>
          </a:xfrm>
          <a:prstGeom prst="rect">
            <a:avLst/>
          </a:prstGeom>
          <a:noFill/>
          <a:ln w="9525">
            <a:noFill/>
            <a:miter lim="800000"/>
            <a:headEnd/>
            <a:tailEnd/>
          </a:ln>
        </p:spPr>
        <p:txBody>
          <a:bodyPr>
            <a:spAutoFit/>
          </a:bodyPr>
          <a:lstStyle/>
          <a:p>
            <a:pPr defTabSz="914400">
              <a:spcBef>
                <a:spcPct val="50000"/>
              </a:spcBef>
            </a:pPr>
            <a:r>
              <a:rPr lang="en-US" sz="1400" b="1" dirty="0"/>
              <a:t>Subsid</a:t>
            </a:r>
            <a:r>
              <a:rPr lang="en-US" b="1" dirty="0"/>
              <a:t> </a:t>
            </a:r>
          </a:p>
        </p:txBody>
      </p:sp>
      <p:sp>
        <p:nvSpPr>
          <p:cNvPr id="7" name="Text Box 36"/>
          <p:cNvSpPr txBox="1">
            <a:spLocks noChangeArrowheads="1"/>
          </p:cNvSpPr>
          <p:nvPr/>
        </p:nvSpPr>
        <p:spPr bwMode="auto">
          <a:xfrm>
            <a:off x="1432423" y="1124710"/>
            <a:ext cx="1168140" cy="338554"/>
          </a:xfrm>
          <a:prstGeom prst="rect">
            <a:avLst/>
          </a:prstGeom>
          <a:noFill/>
          <a:ln w="9525">
            <a:noFill/>
            <a:miter lim="800000"/>
            <a:headEnd/>
            <a:tailEnd/>
          </a:ln>
        </p:spPr>
        <p:txBody>
          <a:bodyPr wrap="none">
            <a:spAutoFit/>
          </a:bodyPr>
          <a:lstStyle/>
          <a:p>
            <a:pPr defTabSz="914400"/>
            <a:r>
              <a:rPr lang="en-US" sz="1600" b="0" u="sng" dirty="0"/>
              <a:t>Source data</a:t>
            </a:r>
          </a:p>
        </p:txBody>
      </p:sp>
      <p:sp>
        <p:nvSpPr>
          <p:cNvPr id="8" name="Text Box 38"/>
          <p:cNvSpPr txBox="1">
            <a:spLocks noChangeArrowheads="1"/>
          </p:cNvSpPr>
          <p:nvPr/>
        </p:nvSpPr>
        <p:spPr bwMode="auto">
          <a:xfrm>
            <a:off x="2303960" y="1877031"/>
            <a:ext cx="925513" cy="640816"/>
          </a:xfrm>
          <a:prstGeom prst="rect">
            <a:avLst/>
          </a:prstGeom>
          <a:noFill/>
          <a:ln w="9525">
            <a:solidFill>
              <a:schemeClr val="tx1"/>
            </a:solidFill>
            <a:miter lim="800000"/>
            <a:headEnd/>
            <a:tailEnd/>
          </a:ln>
        </p:spPr>
        <p:txBody>
          <a:bodyPr>
            <a:spAutoFit/>
          </a:bodyPr>
          <a:lstStyle/>
          <a:p>
            <a:pPr defTabSz="914400">
              <a:lnSpc>
                <a:spcPct val="80000"/>
              </a:lnSpc>
              <a:spcBef>
                <a:spcPct val="50000"/>
              </a:spcBef>
            </a:pPr>
            <a:r>
              <a:rPr lang="en-US" sz="1200" b="1" dirty="0"/>
              <a:t>sid</a:t>
            </a:r>
          </a:p>
          <a:p>
            <a:pPr defTabSz="914400">
              <a:lnSpc>
                <a:spcPct val="50000"/>
              </a:lnSpc>
              <a:spcBef>
                <a:spcPct val="50000"/>
              </a:spcBef>
            </a:pPr>
            <a:r>
              <a:rPr lang="en-US" sz="1200" b="1" dirty="0"/>
              <a:t>sname</a:t>
            </a:r>
          </a:p>
          <a:p>
            <a:pPr defTabSz="914400">
              <a:lnSpc>
                <a:spcPct val="60000"/>
              </a:lnSpc>
              <a:spcBef>
                <a:spcPct val="50000"/>
              </a:spcBef>
            </a:pPr>
            <a:r>
              <a:rPr lang="en-US" sz="1200" b="1" dirty="0"/>
              <a:t>location</a:t>
            </a:r>
          </a:p>
        </p:txBody>
      </p:sp>
      <p:sp>
        <p:nvSpPr>
          <p:cNvPr id="9" name="Text Box 39"/>
          <p:cNvSpPr txBox="1">
            <a:spLocks noChangeArrowheads="1"/>
          </p:cNvSpPr>
          <p:nvPr/>
        </p:nvSpPr>
        <p:spPr bwMode="auto">
          <a:xfrm>
            <a:off x="2037260" y="2818418"/>
            <a:ext cx="1212850" cy="304800"/>
          </a:xfrm>
          <a:prstGeom prst="rect">
            <a:avLst/>
          </a:prstGeom>
          <a:noFill/>
          <a:ln w="9525">
            <a:noFill/>
            <a:miter lim="800000"/>
            <a:headEnd/>
            <a:tailEnd/>
          </a:ln>
        </p:spPr>
        <p:txBody>
          <a:bodyPr>
            <a:spAutoFit/>
          </a:bodyPr>
          <a:lstStyle/>
          <a:p>
            <a:pPr>
              <a:spcBef>
                <a:spcPct val="50000"/>
              </a:spcBef>
            </a:pPr>
            <a:r>
              <a:rPr lang="en-US" sz="1400" b="1" dirty="0"/>
              <a:t>Company </a:t>
            </a:r>
          </a:p>
        </p:txBody>
      </p:sp>
      <p:sp>
        <p:nvSpPr>
          <p:cNvPr id="10" name="Text Box 40"/>
          <p:cNvSpPr txBox="1">
            <a:spLocks noChangeArrowheads="1"/>
          </p:cNvSpPr>
          <p:nvPr/>
        </p:nvSpPr>
        <p:spPr bwMode="auto">
          <a:xfrm>
            <a:off x="2345235" y="3196243"/>
            <a:ext cx="914400" cy="640816"/>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dirty="0"/>
              <a:t>cid</a:t>
            </a:r>
          </a:p>
          <a:p>
            <a:pPr>
              <a:lnSpc>
                <a:spcPct val="50000"/>
              </a:lnSpc>
              <a:spcBef>
                <a:spcPct val="50000"/>
              </a:spcBef>
            </a:pPr>
            <a:r>
              <a:rPr lang="en-US" sz="1200" b="1" dirty="0"/>
              <a:t>cname</a:t>
            </a:r>
          </a:p>
          <a:p>
            <a:pPr>
              <a:lnSpc>
                <a:spcPct val="60000"/>
              </a:lnSpc>
              <a:spcBef>
                <a:spcPct val="50000"/>
              </a:spcBef>
            </a:pPr>
            <a:r>
              <a:rPr lang="en-US" sz="1200" b="1" dirty="0"/>
              <a:t>hdqrts</a:t>
            </a:r>
          </a:p>
        </p:txBody>
      </p:sp>
      <p:sp>
        <p:nvSpPr>
          <p:cNvPr id="11" name="Text Box 41"/>
          <p:cNvSpPr txBox="1">
            <a:spLocks noChangeArrowheads="1"/>
          </p:cNvSpPr>
          <p:nvPr/>
        </p:nvSpPr>
        <p:spPr bwMode="auto">
          <a:xfrm>
            <a:off x="2056310" y="3937606"/>
            <a:ext cx="1212850" cy="366712"/>
          </a:xfrm>
          <a:prstGeom prst="rect">
            <a:avLst/>
          </a:prstGeom>
          <a:noFill/>
          <a:ln w="9525">
            <a:noFill/>
            <a:miter lim="800000"/>
            <a:headEnd/>
            <a:tailEnd/>
          </a:ln>
        </p:spPr>
        <p:txBody>
          <a:bodyPr>
            <a:spAutoFit/>
          </a:bodyPr>
          <a:lstStyle/>
          <a:p>
            <a:pPr>
              <a:spcBef>
                <a:spcPct val="50000"/>
              </a:spcBef>
            </a:pPr>
            <a:r>
              <a:rPr lang="en-US" sz="1400" b="1" dirty="0"/>
              <a:t>Exec</a:t>
            </a:r>
            <a:r>
              <a:rPr lang="en-US" b="1" dirty="0"/>
              <a:t> </a:t>
            </a:r>
          </a:p>
        </p:txBody>
      </p:sp>
      <p:sp>
        <p:nvSpPr>
          <p:cNvPr id="12" name="Text Box 42"/>
          <p:cNvSpPr txBox="1">
            <a:spLocks noChangeArrowheads="1"/>
          </p:cNvSpPr>
          <p:nvPr/>
        </p:nvSpPr>
        <p:spPr bwMode="auto">
          <a:xfrm>
            <a:off x="2364285" y="4315431"/>
            <a:ext cx="660400" cy="825482"/>
          </a:xfrm>
          <a:prstGeom prst="rect">
            <a:avLst/>
          </a:prstGeom>
          <a:noFill/>
          <a:ln w="9525">
            <a:solidFill>
              <a:schemeClr val="tx1"/>
            </a:solidFill>
            <a:miter lim="800000"/>
            <a:headEnd/>
            <a:tailEnd/>
          </a:ln>
        </p:spPr>
        <p:txBody>
          <a:bodyPr>
            <a:spAutoFit/>
          </a:bodyPr>
          <a:lstStyle/>
          <a:p>
            <a:pPr>
              <a:lnSpc>
                <a:spcPct val="60000"/>
              </a:lnSpc>
              <a:spcBef>
                <a:spcPct val="50000"/>
              </a:spcBef>
            </a:pPr>
            <a:r>
              <a:rPr lang="en-US" sz="1200" b="1" dirty="0"/>
              <a:t>eid</a:t>
            </a:r>
          </a:p>
          <a:p>
            <a:pPr>
              <a:lnSpc>
                <a:spcPct val="60000"/>
              </a:lnSpc>
              <a:spcBef>
                <a:spcPct val="50000"/>
              </a:spcBef>
            </a:pPr>
            <a:r>
              <a:rPr lang="en-US" sz="1200" b="1" dirty="0"/>
              <a:t>cid</a:t>
            </a:r>
          </a:p>
          <a:p>
            <a:pPr>
              <a:lnSpc>
                <a:spcPct val="60000"/>
              </a:lnSpc>
              <a:spcBef>
                <a:spcPct val="50000"/>
              </a:spcBef>
            </a:pPr>
            <a:r>
              <a:rPr lang="en-US" sz="1200" b="1" dirty="0"/>
              <a:t>name</a:t>
            </a:r>
          </a:p>
          <a:p>
            <a:pPr>
              <a:lnSpc>
                <a:spcPct val="60000"/>
              </a:lnSpc>
              <a:spcBef>
                <a:spcPct val="50000"/>
              </a:spcBef>
            </a:pPr>
            <a:r>
              <a:rPr lang="en-US" sz="1200" b="1" dirty="0"/>
              <a:t>title</a:t>
            </a:r>
          </a:p>
        </p:txBody>
      </p:sp>
      <p:sp>
        <p:nvSpPr>
          <p:cNvPr id="13" name="Line 43"/>
          <p:cNvSpPr>
            <a:spLocks noChangeShapeType="1"/>
          </p:cNvSpPr>
          <p:nvPr/>
        </p:nvSpPr>
        <p:spPr bwMode="auto">
          <a:xfrm flipH="1">
            <a:off x="1984873" y="4621818"/>
            <a:ext cx="393700" cy="0"/>
          </a:xfrm>
          <a:prstGeom prst="line">
            <a:avLst/>
          </a:prstGeom>
          <a:noFill/>
          <a:ln w="9525">
            <a:solidFill>
              <a:schemeClr val="tx1"/>
            </a:solidFill>
            <a:prstDash val="dash"/>
            <a:round/>
            <a:headEnd/>
            <a:tailEnd type="none" w="sm" len="med"/>
          </a:ln>
        </p:spPr>
        <p:txBody>
          <a:bodyPr/>
          <a:lstStyle/>
          <a:p>
            <a:endParaRPr lang="en-US"/>
          </a:p>
        </p:txBody>
      </p:sp>
      <p:sp>
        <p:nvSpPr>
          <p:cNvPr id="14" name="Line 44"/>
          <p:cNvSpPr>
            <a:spLocks noChangeShapeType="1"/>
          </p:cNvSpPr>
          <p:nvPr/>
        </p:nvSpPr>
        <p:spPr bwMode="auto">
          <a:xfrm flipV="1">
            <a:off x="1973760" y="3304193"/>
            <a:ext cx="0" cy="1308100"/>
          </a:xfrm>
          <a:prstGeom prst="line">
            <a:avLst/>
          </a:prstGeom>
          <a:noFill/>
          <a:ln w="9525">
            <a:solidFill>
              <a:schemeClr val="tx1"/>
            </a:solidFill>
            <a:prstDash val="dash"/>
            <a:round/>
            <a:headEnd/>
            <a:tailEnd type="none" w="sm" len="med"/>
          </a:ln>
        </p:spPr>
        <p:txBody>
          <a:bodyPr/>
          <a:lstStyle/>
          <a:p>
            <a:endParaRPr lang="en-US"/>
          </a:p>
        </p:txBody>
      </p:sp>
      <p:sp>
        <p:nvSpPr>
          <p:cNvPr id="15" name="Line 45"/>
          <p:cNvSpPr>
            <a:spLocks noChangeShapeType="1"/>
          </p:cNvSpPr>
          <p:nvPr/>
        </p:nvSpPr>
        <p:spPr bwMode="auto">
          <a:xfrm>
            <a:off x="1984873" y="3304193"/>
            <a:ext cx="446087" cy="0"/>
          </a:xfrm>
          <a:prstGeom prst="line">
            <a:avLst/>
          </a:prstGeom>
          <a:noFill/>
          <a:ln w="9525">
            <a:solidFill>
              <a:schemeClr val="tx1"/>
            </a:solidFill>
            <a:prstDash val="dash"/>
            <a:round/>
            <a:headEnd/>
            <a:tailEnd type="triangle" w="sm" len="med"/>
          </a:ln>
        </p:spPr>
        <p:txBody>
          <a:bodyPr/>
          <a:lstStyle/>
          <a:p>
            <a:endParaRPr lang="en-US"/>
          </a:p>
        </p:txBody>
      </p:sp>
      <p:sp>
        <p:nvSpPr>
          <p:cNvPr id="16" name="Line 46"/>
          <p:cNvSpPr>
            <a:spLocks noChangeShapeType="1"/>
          </p:cNvSpPr>
          <p:nvPr/>
        </p:nvSpPr>
        <p:spPr bwMode="auto">
          <a:xfrm>
            <a:off x="1497510" y="2713643"/>
            <a:ext cx="2700338" cy="0"/>
          </a:xfrm>
          <a:prstGeom prst="line">
            <a:avLst/>
          </a:prstGeom>
          <a:noFill/>
          <a:ln w="9525">
            <a:solidFill>
              <a:schemeClr val="tx1"/>
            </a:solidFill>
            <a:prstDash val="solid"/>
            <a:round/>
            <a:headEnd/>
            <a:tailEnd/>
          </a:ln>
        </p:spPr>
        <p:txBody>
          <a:bodyPr/>
          <a:lstStyle/>
          <a:p>
            <a:endParaRPr lang="en-US"/>
          </a:p>
        </p:txBody>
      </p:sp>
      <p:sp>
        <p:nvSpPr>
          <p:cNvPr id="17" name="Text Box 47"/>
          <p:cNvSpPr txBox="1">
            <a:spLocks noChangeArrowheads="1"/>
          </p:cNvSpPr>
          <p:nvPr/>
        </p:nvSpPr>
        <p:spPr bwMode="auto">
          <a:xfrm>
            <a:off x="5025056" y="2535686"/>
            <a:ext cx="477837" cy="442301"/>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a:t>sid</a:t>
            </a:r>
          </a:p>
          <a:p>
            <a:pPr>
              <a:lnSpc>
                <a:spcPct val="50000"/>
              </a:lnSpc>
              <a:spcBef>
                <a:spcPct val="50000"/>
              </a:spcBef>
            </a:pPr>
            <a:r>
              <a:rPr lang="en-US" sz="1200" b="1"/>
              <a:t>cid</a:t>
            </a:r>
          </a:p>
        </p:txBody>
      </p:sp>
      <p:sp>
        <p:nvSpPr>
          <p:cNvPr id="18" name="Text Box 48"/>
          <p:cNvSpPr txBox="1">
            <a:spLocks noChangeArrowheads="1"/>
          </p:cNvSpPr>
          <p:nvPr/>
        </p:nvSpPr>
        <p:spPr bwMode="auto">
          <a:xfrm>
            <a:off x="4717081" y="2165799"/>
            <a:ext cx="947737" cy="304800"/>
          </a:xfrm>
          <a:prstGeom prst="rect">
            <a:avLst/>
          </a:prstGeom>
          <a:noFill/>
          <a:ln w="9525">
            <a:noFill/>
            <a:miter lim="800000"/>
            <a:headEnd/>
            <a:tailEnd/>
          </a:ln>
        </p:spPr>
        <p:txBody>
          <a:bodyPr>
            <a:spAutoFit/>
          </a:bodyPr>
          <a:lstStyle/>
          <a:p>
            <a:pPr>
              <a:spcBef>
                <a:spcPct val="50000"/>
              </a:spcBef>
            </a:pPr>
            <a:r>
              <a:rPr lang="en-US" sz="1400" b="1"/>
              <a:t>Link</a:t>
            </a:r>
          </a:p>
        </p:txBody>
      </p:sp>
      <p:sp>
        <p:nvSpPr>
          <p:cNvPr id="19" name="Rectangle 20"/>
          <p:cNvSpPr>
            <a:spLocks/>
          </p:cNvSpPr>
          <p:nvPr/>
        </p:nvSpPr>
        <p:spPr bwMode="auto">
          <a:xfrm>
            <a:off x="4829038" y="3650170"/>
            <a:ext cx="5682478" cy="2096571"/>
          </a:xfrm>
          <a:prstGeom prst="rect">
            <a:avLst/>
          </a:prstGeom>
          <a:noFill/>
          <a:ln w="9525">
            <a:noFill/>
            <a:miter lim="800000"/>
            <a:headEnd/>
            <a:tailEnd/>
          </a:ln>
        </p:spPr>
        <p:txBody>
          <a:bodyPr/>
          <a:lstStyle/>
          <a:p>
            <a:pPr marL="228600">
              <a:lnSpc>
                <a:spcPts val="1560"/>
              </a:lnSpc>
            </a:pPr>
            <a:endParaRPr lang="en-US" sz="1700" dirty="0">
              <a:solidFill>
                <a:srgbClr val="002060"/>
              </a:solidFill>
              <a:latin typeface="Calibri" pitchFamily="34" charset="0"/>
            </a:endParaRPr>
          </a:p>
          <a:p>
            <a:pPr marL="228600">
              <a:lnSpc>
                <a:spcPts val="1560"/>
              </a:lnSpc>
            </a:pPr>
            <a:r>
              <a:rPr lang="en-US" sz="1600" dirty="0">
                <a:solidFill>
                  <a:srgbClr val="0033CC"/>
                </a:solidFill>
              </a:rPr>
              <a:t>Link (s, c) </a:t>
            </a:r>
            <a:r>
              <a:rPr lang="en-US" sz="1600" dirty="0">
                <a:solidFill>
                  <a:srgbClr val="0033CC"/>
                </a:solidFill>
                <a:sym typeface="Symbol" pitchFamily="18" charset="2"/>
              </a:rPr>
              <a:t></a:t>
            </a:r>
            <a:r>
              <a:rPr lang="en-US" sz="1600" i="1" dirty="0">
                <a:solidFill>
                  <a:srgbClr val="0033CC"/>
                </a:solidFill>
                <a:sym typeface="Symbol" pitchFamily="18" charset="2"/>
              </a:rPr>
              <a:t>    …  </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chemeClr val="accent5">
                    <a:lumMod val="50000"/>
                  </a:schemeClr>
                </a:solidFill>
                <a:sym typeface="Symbol" pitchFamily="18" charset="2"/>
              </a:rPr>
              <a:t>	</a:t>
            </a:r>
            <a:r>
              <a:rPr lang="en-US" sz="1600" b="1" i="1" dirty="0">
                <a:solidFill>
                  <a:schemeClr val="accent5">
                    <a:lumMod val="50000"/>
                  </a:schemeClr>
                </a:solidFill>
                <a:sym typeface="Symbol" pitchFamily="18" charset="2"/>
              </a:rPr>
              <a:t>sname </a:t>
            </a:r>
            <a:r>
              <a:rPr lang="en-US" sz="1600" b="1" dirty="0">
                <a:solidFill>
                  <a:schemeClr val="accent5">
                    <a:lumMod val="50000"/>
                  </a:schemeClr>
                </a:solidFill>
                <a:latin typeface="Calibri" pitchFamily="34" charset="0"/>
                <a:sym typeface="Symbol" pitchFamily="18" charset="2"/>
              </a:rPr>
              <a:t></a:t>
            </a:r>
            <a:r>
              <a:rPr lang="en-US" sz="1600" dirty="0">
                <a:solidFill>
                  <a:schemeClr val="accent5">
                    <a:lumMod val="50000"/>
                  </a:schemeClr>
                </a:solidFill>
                <a:latin typeface="Calibri" pitchFamily="34" charset="0"/>
                <a:sym typeface="Symbol" pitchFamily="18" charset="2"/>
              </a:rPr>
              <a:t> </a:t>
            </a:r>
            <a:r>
              <a:rPr lang="en-US" sz="1600" b="1" i="1" dirty="0">
                <a:solidFill>
                  <a:schemeClr val="accent5">
                    <a:lumMod val="50000"/>
                  </a:schemeClr>
                </a:solidFill>
                <a:sym typeface="Symbol" pitchFamily="18" charset="2"/>
              </a:rPr>
              <a:t>cname</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rgbClr val="0033CC"/>
                </a:solidFill>
                <a:sym typeface="Symbol" pitchFamily="18" charset="2"/>
              </a:rPr>
              <a:t>          </a:t>
            </a:r>
            <a:r>
              <a:rPr lang="en-US" b="1" dirty="0">
                <a:solidFill>
                  <a:srgbClr val="0033CC"/>
                </a:solidFill>
                <a:sym typeface="Symbol" pitchFamily="18" charset="2"/>
              </a:rPr>
              <a:t></a:t>
            </a:r>
            <a:r>
              <a:rPr lang="en-US" sz="1600" b="1" dirty="0">
                <a:solidFill>
                  <a:srgbClr val="0033CC"/>
                </a:solidFill>
                <a:sym typeface="Symbol" pitchFamily="18" charset="2"/>
              </a:rPr>
              <a:t>   …</a:t>
            </a:r>
            <a:r>
              <a:rPr lang="en-US" sz="1600" i="1" dirty="0">
                <a:solidFill>
                  <a:srgbClr val="0033CC"/>
                </a:solidFill>
                <a:sym typeface="Symbol" pitchFamily="18" charset="2"/>
              </a:rPr>
              <a:t> </a:t>
            </a:r>
          </a:p>
          <a:p>
            <a:pPr marL="228600">
              <a:lnSpc>
                <a:spcPts val="1260"/>
              </a:lnSpc>
            </a:pPr>
            <a:endParaRPr lang="en-US" sz="1050" i="1" dirty="0">
              <a:solidFill>
                <a:srgbClr val="0033CC"/>
              </a:solidFill>
              <a:sym typeface="Symbol" pitchFamily="18" charset="2"/>
            </a:endParaRPr>
          </a:p>
          <a:p>
            <a:pPr marL="228600">
              <a:lnSpc>
                <a:spcPts val="1560"/>
              </a:lnSpc>
            </a:pPr>
            <a:r>
              <a:rPr lang="en-US" sz="1600" dirty="0">
                <a:solidFill>
                  <a:schemeClr val="accent5">
                    <a:lumMod val="50000"/>
                  </a:schemeClr>
                </a:solidFill>
                <a:latin typeface="Calibri" pitchFamily="34" charset="0"/>
                <a:sym typeface="Symbol" pitchFamily="18" charset="2"/>
              </a:rPr>
              <a:t>               </a:t>
            </a:r>
            <a:r>
              <a:rPr lang="en-US" sz="1600" b="1" dirty="0">
                <a:solidFill>
                  <a:schemeClr val="accent5">
                    <a:lumMod val="50000"/>
                  </a:schemeClr>
                </a:solidFill>
                <a:latin typeface="Calibri" pitchFamily="34" charset="0"/>
                <a:sym typeface="Symbol" pitchFamily="18" charset="2"/>
              </a:rPr>
              <a:t> e,n,t (Exec (e, c, n, title)  contains (title, sname) )</a:t>
            </a:r>
            <a:endParaRPr lang="en-US" sz="1600" b="1" dirty="0">
              <a:solidFill>
                <a:schemeClr val="accent5">
                  <a:lumMod val="50000"/>
                </a:schemeClr>
              </a:solidFill>
              <a:sym typeface="Symbol" pitchFamily="18" charset="2"/>
            </a:endParaRPr>
          </a:p>
          <a:p>
            <a:pPr marL="228600">
              <a:lnSpc>
                <a:spcPct val="90000"/>
              </a:lnSpc>
            </a:pPr>
            <a:endParaRPr lang="en-US" sz="1600" b="1" dirty="0">
              <a:sym typeface="Symbol" pitchFamily="18" charset="2"/>
            </a:endParaRPr>
          </a:p>
          <a:p>
            <a:pPr marL="228600">
              <a:lnSpc>
                <a:spcPct val="90000"/>
              </a:lnSpc>
            </a:pPr>
            <a:endParaRPr lang="en-US" sz="1600" b="1" dirty="0">
              <a:sym typeface="Symbol" pitchFamily="18" charset="2"/>
            </a:endParaRPr>
          </a:p>
        </p:txBody>
      </p:sp>
      <p:sp>
        <p:nvSpPr>
          <p:cNvPr id="22" name="AutoShape 26"/>
          <p:cNvSpPr>
            <a:spLocks noChangeArrowheads="1"/>
          </p:cNvSpPr>
          <p:nvPr/>
        </p:nvSpPr>
        <p:spPr bwMode="auto">
          <a:xfrm>
            <a:off x="5346695" y="1146178"/>
            <a:ext cx="3778492" cy="800218"/>
          </a:xfrm>
          <a:prstGeom prst="wedgeRoundRectCallout">
            <a:avLst>
              <a:gd name="adj1" fmla="val -44898"/>
              <a:gd name="adj2" fmla="val 106378"/>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dirty="0">
                <a:latin typeface="Calibri" pitchFamily="34" charset="0"/>
              </a:rPr>
              <a:t>Must create links between ”subsidiaries” and “companies”.</a:t>
            </a:r>
          </a:p>
          <a:p>
            <a:pPr>
              <a:lnSpc>
                <a:spcPct val="90000"/>
              </a:lnSpc>
            </a:pPr>
            <a:r>
              <a:rPr lang="en-US" sz="1600" dirty="0">
                <a:latin typeface="Calibri" pitchFamily="34" charset="0"/>
              </a:rPr>
              <a:t>M</a:t>
            </a:r>
            <a:r>
              <a:rPr lang="en-US" sz="1600" b="0" dirty="0">
                <a:latin typeface="Calibri" pitchFamily="34" charset="0"/>
              </a:rPr>
              <a:t>odel the result as a </a:t>
            </a:r>
            <a:r>
              <a:rPr lang="en-US" sz="1600" b="1" dirty="0">
                <a:solidFill>
                  <a:srgbClr val="002060"/>
                </a:solidFill>
                <a:latin typeface="Calibri" pitchFamily="34" charset="0"/>
              </a:rPr>
              <a:t>binary link relation.</a:t>
            </a:r>
            <a:endParaRPr lang="en-US" sz="1000" b="1" dirty="0">
              <a:solidFill>
                <a:srgbClr val="002060"/>
              </a:solidFill>
              <a:latin typeface="Calibri" pitchFamily="34" charset="0"/>
            </a:endParaRPr>
          </a:p>
        </p:txBody>
      </p:sp>
      <p:sp>
        <p:nvSpPr>
          <p:cNvPr id="31" name="Rectangle 30"/>
          <p:cNvSpPr/>
          <p:nvPr/>
        </p:nvSpPr>
        <p:spPr>
          <a:xfrm>
            <a:off x="1084424" y="6091336"/>
            <a:ext cx="9359739" cy="430887"/>
          </a:xfrm>
          <a:prstGeom prst="rect">
            <a:avLst/>
          </a:prstGeom>
        </p:spPr>
        <p:txBody>
          <a:bodyPr wrap="square">
            <a:spAutoFit/>
          </a:bodyPr>
          <a:lstStyle/>
          <a:p>
            <a:pPr marL="114300">
              <a:lnSpc>
                <a:spcPct val="110000"/>
              </a:lnSpc>
              <a:spcBef>
                <a:spcPct val="20000"/>
              </a:spcBef>
              <a:buClr>
                <a:schemeClr val="accent1"/>
              </a:buClr>
            </a:pPr>
            <a:r>
              <a:rPr lang="en-US" sz="2000" dirty="0">
                <a:latin typeface="Calibri" pitchFamily="34" charset="0"/>
              </a:rPr>
              <a:t>Logical specification states the desired </a:t>
            </a:r>
            <a:r>
              <a:rPr lang="en-US" sz="2000" b="1" i="1" dirty="0">
                <a:solidFill>
                  <a:schemeClr val="accent5">
                    <a:lumMod val="50000"/>
                  </a:schemeClr>
                </a:solidFill>
                <a:latin typeface="Calibri" pitchFamily="34" charset="0"/>
              </a:rPr>
              <a:t>properties </a:t>
            </a:r>
            <a:r>
              <a:rPr lang="en-US" sz="2000" dirty="0">
                <a:latin typeface="Calibri" pitchFamily="34" charset="0"/>
              </a:rPr>
              <a:t>of the links (</a:t>
            </a:r>
            <a:r>
              <a:rPr lang="en-US" sz="2000" b="1" i="1" dirty="0">
                <a:solidFill>
                  <a:schemeClr val="accent5">
                    <a:lumMod val="50000"/>
                  </a:schemeClr>
                </a:solidFill>
                <a:latin typeface="Calibri" pitchFamily="34" charset="0"/>
              </a:rPr>
              <a:t>“what” not “how”</a:t>
            </a:r>
            <a:r>
              <a:rPr lang="en-US" sz="2000" dirty="0">
                <a:latin typeface="Calibri" pitchFamily="34" charset="0"/>
              </a:rPr>
              <a:t>)</a:t>
            </a:r>
          </a:p>
        </p:txBody>
      </p:sp>
      <p:sp>
        <p:nvSpPr>
          <p:cNvPr id="32" name="AutoShape 26"/>
          <p:cNvSpPr>
            <a:spLocks noChangeArrowheads="1"/>
          </p:cNvSpPr>
          <p:nvPr/>
        </p:nvSpPr>
        <p:spPr bwMode="auto">
          <a:xfrm>
            <a:off x="7584386" y="3530042"/>
            <a:ext cx="3124131" cy="1180060"/>
          </a:xfrm>
          <a:prstGeom prst="wedgeRoundRectCallout">
            <a:avLst>
              <a:gd name="adj1" fmla="val -12818"/>
              <a:gd name="adj2" fmla="val 50396"/>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b="1" i="1" dirty="0">
                <a:latin typeface="Calibri" pitchFamily="34" charset="0"/>
              </a:rPr>
              <a:t>“Link-to-source” constraints: </a:t>
            </a:r>
            <a:endParaRPr lang="nb-NO" sz="1600" b="1" dirty="0">
              <a:solidFill>
                <a:schemeClr val="accent5">
                  <a:lumMod val="50000"/>
                </a:schemeClr>
              </a:solidFill>
              <a:latin typeface="Calibri" pitchFamily="34" charset="0"/>
            </a:endParaRPr>
          </a:p>
          <a:p>
            <a:pPr>
              <a:lnSpc>
                <a:spcPct val="90000"/>
              </a:lnSpc>
            </a:pPr>
            <a:endParaRPr lang="en-US" sz="1600" dirty="0">
              <a:latin typeface="Calibri" pitchFamily="34" charset="0"/>
            </a:endParaRPr>
          </a:p>
          <a:p>
            <a:pPr>
              <a:lnSpc>
                <a:spcPct val="90000"/>
              </a:lnSpc>
            </a:pPr>
            <a:r>
              <a:rPr lang="en-US" sz="1600" dirty="0">
                <a:latin typeface="Calibri" pitchFamily="34" charset="0"/>
              </a:rPr>
              <a:t>Disjunctive enumeration of all the reasons for why a link can exist </a:t>
            </a:r>
          </a:p>
        </p:txBody>
      </p:sp>
      <p:sp>
        <p:nvSpPr>
          <p:cNvPr id="33" name="Line 18"/>
          <p:cNvSpPr>
            <a:spLocks noChangeShapeType="1"/>
          </p:cNvSpPr>
          <p:nvPr/>
        </p:nvSpPr>
        <p:spPr bwMode="auto">
          <a:xfrm flipH="1" flipV="1">
            <a:off x="2723679" y="2015888"/>
            <a:ext cx="2280740" cy="580203"/>
          </a:xfrm>
          <a:prstGeom prst="line">
            <a:avLst/>
          </a:prstGeom>
          <a:noFill/>
          <a:ln w="9525">
            <a:solidFill>
              <a:schemeClr val="tx1"/>
            </a:solidFill>
            <a:prstDash val="dash"/>
            <a:round/>
            <a:headEnd/>
            <a:tailEnd type="triangle" w="sm" len="med"/>
          </a:ln>
        </p:spPr>
        <p:txBody>
          <a:bodyPr/>
          <a:lstStyle/>
          <a:p>
            <a:endParaRPr lang="en-US"/>
          </a:p>
        </p:txBody>
      </p:sp>
      <p:sp>
        <p:nvSpPr>
          <p:cNvPr id="34" name="Line 19"/>
          <p:cNvSpPr>
            <a:spLocks noChangeShapeType="1"/>
          </p:cNvSpPr>
          <p:nvPr/>
        </p:nvSpPr>
        <p:spPr bwMode="auto">
          <a:xfrm flipH="1">
            <a:off x="2802434" y="2876821"/>
            <a:ext cx="2222622" cy="427371"/>
          </a:xfrm>
          <a:prstGeom prst="line">
            <a:avLst/>
          </a:prstGeom>
          <a:noFill/>
          <a:ln w="9525">
            <a:solidFill>
              <a:schemeClr val="tx1"/>
            </a:solidFill>
            <a:prstDash val="dash"/>
            <a:round/>
            <a:headEnd/>
            <a:tailEnd type="triangle" w="sm" len="med"/>
          </a:ln>
        </p:spPr>
        <p:txBody>
          <a:bodyPr/>
          <a:lstStyle/>
          <a:p>
            <a:endParaRPr lang="en-US"/>
          </a:p>
        </p:txBody>
      </p:sp>
      <p:sp>
        <p:nvSpPr>
          <p:cNvPr id="35" name="TextBox 34"/>
          <p:cNvSpPr txBox="1"/>
          <p:nvPr/>
        </p:nvSpPr>
        <p:spPr>
          <a:xfrm>
            <a:off x="151475" y="2060541"/>
            <a:ext cx="1535549" cy="338554"/>
          </a:xfrm>
          <a:prstGeom prst="rect">
            <a:avLst/>
          </a:prstGeom>
          <a:noFill/>
        </p:spPr>
        <p:txBody>
          <a:bodyPr wrap="none" rtlCol="0">
            <a:spAutoFit/>
          </a:bodyPr>
          <a:lstStyle/>
          <a:p>
            <a:r>
              <a:rPr lang="en-US" sz="1600">
                <a:solidFill>
                  <a:schemeClr val="accent5">
                    <a:lumMod val="50000"/>
                  </a:schemeClr>
                </a:solidFill>
              </a:rPr>
              <a:t>s1, “Citibank”, </a:t>
            </a:r>
            <a:r>
              <a:rPr lang="mr-IN" sz="1600">
                <a:solidFill>
                  <a:schemeClr val="accent5">
                    <a:lumMod val="50000"/>
                  </a:schemeClr>
                </a:solidFill>
              </a:rPr>
              <a:t>…</a:t>
            </a:r>
            <a:endParaRPr lang="en-US" sz="1600">
              <a:solidFill>
                <a:schemeClr val="accent5">
                  <a:lumMod val="50000"/>
                </a:schemeClr>
              </a:solidFill>
            </a:endParaRPr>
          </a:p>
        </p:txBody>
      </p:sp>
      <p:sp>
        <p:nvSpPr>
          <p:cNvPr id="36" name="TextBox 35"/>
          <p:cNvSpPr txBox="1"/>
          <p:nvPr/>
        </p:nvSpPr>
        <p:spPr>
          <a:xfrm>
            <a:off x="162770" y="3423223"/>
            <a:ext cx="1625253" cy="338554"/>
          </a:xfrm>
          <a:prstGeom prst="rect">
            <a:avLst/>
          </a:prstGeom>
          <a:noFill/>
        </p:spPr>
        <p:txBody>
          <a:bodyPr wrap="none" rtlCol="0">
            <a:spAutoFit/>
          </a:bodyPr>
          <a:lstStyle/>
          <a:p>
            <a:r>
              <a:rPr lang="en-US" sz="1600" dirty="0">
                <a:solidFill>
                  <a:schemeClr val="accent5">
                    <a:lumMod val="50000"/>
                  </a:schemeClr>
                </a:solidFill>
              </a:rPr>
              <a:t>c1, “Citigroup”, </a:t>
            </a:r>
            <a:r>
              <a:rPr lang="mr-IN" sz="1600" dirty="0">
                <a:solidFill>
                  <a:schemeClr val="accent5">
                    <a:lumMod val="50000"/>
                  </a:schemeClr>
                </a:solidFill>
              </a:rPr>
              <a:t>…</a:t>
            </a:r>
            <a:endParaRPr lang="en-US" sz="1600" dirty="0">
              <a:solidFill>
                <a:schemeClr val="accent5">
                  <a:lumMod val="50000"/>
                </a:schemeClr>
              </a:solidFill>
            </a:endParaRPr>
          </a:p>
        </p:txBody>
      </p:sp>
      <p:sp>
        <p:nvSpPr>
          <p:cNvPr id="37" name="TextBox 36"/>
          <p:cNvSpPr txBox="1"/>
          <p:nvPr/>
        </p:nvSpPr>
        <p:spPr>
          <a:xfrm>
            <a:off x="5739517" y="2591614"/>
            <a:ext cx="1116011" cy="338554"/>
          </a:xfrm>
          <a:prstGeom prst="rect">
            <a:avLst/>
          </a:prstGeom>
          <a:noFill/>
        </p:spPr>
        <p:txBody>
          <a:bodyPr wrap="none" rtlCol="0">
            <a:spAutoFit/>
          </a:bodyPr>
          <a:lstStyle/>
          <a:p>
            <a:r>
              <a:rPr lang="en-US" sz="1600">
                <a:solidFill>
                  <a:schemeClr val="accent5">
                    <a:lumMod val="50000"/>
                  </a:schemeClr>
                </a:solidFill>
              </a:rPr>
              <a:t>Link(s1, c1)</a:t>
            </a:r>
          </a:p>
        </p:txBody>
      </p:sp>
      <p:sp>
        <p:nvSpPr>
          <p:cNvPr id="20" name="Rectangle 19"/>
          <p:cNvSpPr/>
          <p:nvPr/>
        </p:nvSpPr>
        <p:spPr>
          <a:xfrm>
            <a:off x="151475" y="5297972"/>
            <a:ext cx="4292714" cy="338554"/>
          </a:xfrm>
          <a:prstGeom prst="rect">
            <a:avLst/>
          </a:prstGeom>
        </p:spPr>
        <p:txBody>
          <a:bodyPr wrap="none">
            <a:spAutoFit/>
          </a:bodyPr>
          <a:lstStyle/>
          <a:p>
            <a:r>
              <a:rPr lang="en-US" sz="1600" dirty="0">
                <a:solidFill>
                  <a:schemeClr val="accent5">
                    <a:lumMod val="50000"/>
                  </a:schemeClr>
                </a:solidFill>
              </a:rPr>
              <a:t>e1, c1, “Eugene McQuade”, “CEO, Citibank, N.A.”</a:t>
            </a:r>
          </a:p>
        </p:txBody>
      </p:sp>
      <p:sp>
        <p:nvSpPr>
          <p:cNvPr id="30" name="Rectangle 23"/>
          <p:cNvSpPr>
            <a:spLocks noChangeArrowheads="1"/>
          </p:cNvSpPr>
          <p:nvPr/>
        </p:nvSpPr>
        <p:spPr bwMode="auto">
          <a:xfrm>
            <a:off x="5740060" y="5031313"/>
            <a:ext cx="4568208" cy="295529"/>
          </a:xfrm>
          <a:prstGeom prst="rect">
            <a:avLst/>
          </a:prstGeom>
          <a:noFill/>
          <a:ln w="12700">
            <a:solidFill>
              <a:schemeClr val="tx1"/>
            </a:solidFill>
            <a:prstDash val="dash"/>
            <a:miter lim="800000"/>
            <a:headEnd/>
            <a:tailEnd/>
          </a:ln>
        </p:spPr>
        <p:txBody>
          <a:bodyPr wrap="none" anchor="ctr"/>
          <a:lstStyle/>
          <a:p>
            <a:endParaRPr lang="en-US"/>
          </a:p>
        </p:txBody>
      </p:sp>
      <p:sp>
        <p:nvSpPr>
          <p:cNvPr id="38" name="Rectangle 23"/>
          <p:cNvSpPr>
            <a:spLocks noChangeArrowheads="1"/>
          </p:cNvSpPr>
          <p:nvPr/>
        </p:nvSpPr>
        <p:spPr bwMode="auto">
          <a:xfrm>
            <a:off x="5768017" y="4243002"/>
            <a:ext cx="1525588" cy="351677"/>
          </a:xfrm>
          <a:prstGeom prst="rect">
            <a:avLst/>
          </a:prstGeom>
          <a:noFill/>
          <a:ln w="12700">
            <a:solidFill>
              <a:schemeClr val="tx1"/>
            </a:solidFill>
            <a:prstDash val="dash"/>
            <a:miter lim="800000"/>
            <a:headEnd/>
            <a:tailEnd/>
          </a:ln>
        </p:spPr>
        <p:txBody>
          <a:bodyPr wrap="none" anchor="ctr"/>
          <a:lstStyle/>
          <a:p>
            <a:endParaRPr lang="en-US"/>
          </a:p>
        </p:txBody>
      </p:sp>
      <p:sp>
        <p:nvSpPr>
          <p:cNvPr id="39" name="Rectangle 22"/>
          <p:cNvSpPr>
            <a:spLocks noChangeArrowheads="1"/>
          </p:cNvSpPr>
          <p:nvPr/>
        </p:nvSpPr>
        <p:spPr bwMode="auto">
          <a:xfrm>
            <a:off x="472483" y="2070793"/>
            <a:ext cx="1031875" cy="296863"/>
          </a:xfrm>
          <a:prstGeom prst="rect">
            <a:avLst/>
          </a:prstGeom>
          <a:noFill/>
          <a:ln w="12700">
            <a:solidFill>
              <a:schemeClr val="tx1"/>
            </a:solidFill>
            <a:miter lim="800000"/>
            <a:headEnd/>
            <a:tailEnd/>
          </a:ln>
        </p:spPr>
        <p:txBody>
          <a:bodyPr wrap="none" anchor="ctr"/>
          <a:lstStyle/>
          <a:p>
            <a:endParaRPr lang="en-US"/>
          </a:p>
        </p:txBody>
      </p:sp>
      <p:sp>
        <p:nvSpPr>
          <p:cNvPr id="40" name="Rectangle 22"/>
          <p:cNvSpPr>
            <a:spLocks noChangeArrowheads="1"/>
          </p:cNvSpPr>
          <p:nvPr/>
        </p:nvSpPr>
        <p:spPr bwMode="auto">
          <a:xfrm>
            <a:off x="554072" y="3469603"/>
            <a:ext cx="1060704" cy="296863"/>
          </a:xfrm>
          <a:prstGeom prst="rect">
            <a:avLst/>
          </a:prstGeom>
          <a:noFill/>
          <a:ln w="12700">
            <a:solidFill>
              <a:schemeClr val="tx1"/>
            </a:solidFill>
            <a:miter lim="800000"/>
            <a:headEnd/>
            <a:tailEnd/>
          </a:ln>
        </p:spPr>
        <p:txBody>
          <a:bodyPr wrap="none" anchor="ctr"/>
          <a:lstStyle/>
          <a:p>
            <a:endParaRPr lang="en-US"/>
          </a:p>
        </p:txBody>
      </p:sp>
      <p:sp>
        <p:nvSpPr>
          <p:cNvPr id="41" name="Rectangle 22"/>
          <p:cNvSpPr>
            <a:spLocks noChangeArrowheads="1"/>
          </p:cNvSpPr>
          <p:nvPr/>
        </p:nvSpPr>
        <p:spPr bwMode="auto">
          <a:xfrm>
            <a:off x="2511129" y="5291955"/>
            <a:ext cx="1803696" cy="344571"/>
          </a:xfrm>
          <a:prstGeom prst="rect">
            <a:avLst/>
          </a:prstGeom>
          <a:noFill/>
          <a:ln w="12700">
            <a:solidFill>
              <a:schemeClr val="tx1"/>
            </a:solidFill>
            <a:miter lim="800000"/>
            <a:headEnd/>
            <a:tailEnd/>
          </a:ln>
        </p:spPr>
        <p:txBody>
          <a:bodyPr wrap="none" anchor="ctr"/>
          <a:lstStyle/>
          <a:p>
            <a:endParaRPr lang="en-US"/>
          </a:p>
        </p:txBody>
      </p:sp>
      <p:sp>
        <p:nvSpPr>
          <p:cNvPr id="42" name="Rectangle 41">
            <a:extLst>
              <a:ext uri="{FF2B5EF4-FFF2-40B4-BE49-F238E27FC236}">
                <a16:creationId xmlns:a16="http://schemas.microsoft.com/office/drawing/2014/main" id="{D9822BBC-6F3E-8E40-BC3D-7F204088483A}"/>
              </a:ext>
            </a:extLst>
          </p:cNvPr>
          <p:cNvSpPr/>
          <p:nvPr/>
        </p:nvSpPr>
        <p:spPr>
          <a:xfrm>
            <a:off x="6389783" y="270753"/>
            <a:ext cx="5287951"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D. Burdick, R. Fagin, P. Kolaitis, L. Popa, and W.-C. Tan. </a:t>
            </a:r>
            <a:r>
              <a:rPr lang="en-US" sz="1200" i="1" dirty="0">
                <a:solidFill>
                  <a:srgbClr val="0070C0"/>
                </a:solidFill>
                <a:latin typeface="IBM Plex Sans" panose="020B0503050203000203" pitchFamily="34" charset="0"/>
              </a:rPr>
              <a:t>A Declarative Framework for Linking Entities. </a:t>
            </a:r>
            <a:r>
              <a:rPr lang="en-US" sz="1200" dirty="0">
                <a:latin typeface="IBM Plex Sans" panose="020B0503050203000203" pitchFamily="34" charset="0"/>
              </a:rPr>
              <a:t>In ICDT 2015, 25-43. (Also in TODS’16).</a:t>
            </a:r>
          </a:p>
        </p:txBody>
      </p:sp>
      <p:sp>
        <p:nvSpPr>
          <p:cNvPr id="2" name="Rectangle 1">
            <a:extLst>
              <a:ext uri="{FF2B5EF4-FFF2-40B4-BE49-F238E27FC236}">
                <a16:creationId xmlns:a16="http://schemas.microsoft.com/office/drawing/2014/main" id="{20F40514-042E-014D-8726-F6DC0E8BBB1F}"/>
              </a:ext>
            </a:extLst>
          </p:cNvPr>
          <p:cNvSpPr/>
          <p:nvPr/>
        </p:nvSpPr>
        <p:spPr>
          <a:xfrm>
            <a:off x="7272340" y="2719082"/>
            <a:ext cx="4564292" cy="553998"/>
          </a:xfrm>
          <a:prstGeom prst="rect">
            <a:avLst/>
          </a:prstGeom>
        </p:spPr>
        <p:txBody>
          <a:bodyPr wrap="square">
            <a:spAutoFit/>
          </a:bodyPr>
          <a:lstStyle/>
          <a:p>
            <a:pPr marL="228600">
              <a:lnSpc>
                <a:spcPts val="1760"/>
              </a:lnSpc>
            </a:pPr>
            <a:r>
              <a:rPr lang="en-US" sz="1600" dirty="0">
                <a:solidFill>
                  <a:srgbClr val="0033CC"/>
                </a:solidFill>
              </a:rPr>
              <a:t>Link[sid] ⊆ Subsid [sid], Link [cid] ⊆ Company [cid] </a:t>
            </a:r>
          </a:p>
          <a:p>
            <a:pPr marL="228600">
              <a:lnSpc>
                <a:spcPts val="1760"/>
              </a:lnSpc>
            </a:pPr>
            <a:r>
              <a:rPr lang="en-US" sz="1600" dirty="0">
                <a:solidFill>
                  <a:srgbClr val="0033CC"/>
                </a:solidFill>
              </a:rPr>
              <a:t>Link:  sid </a:t>
            </a:r>
            <a:r>
              <a:rPr lang="en-US" sz="1600" dirty="0">
                <a:solidFill>
                  <a:srgbClr val="0033CC"/>
                </a:solidFill>
                <a:sym typeface="Symbol" pitchFamily="18" charset="2"/>
              </a:rPr>
              <a:t> cid</a:t>
            </a:r>
            <a:r>
              <a:rPr lang="en-US" sz="1600" dirty="0">
                <a:solidFill>
                  <a:srgbClr val="0033CC"/>
                </a:solidFill>
              </a:rPr>
              <a:t> </a:t>
            </a:r>
            <a:endParaRPr lang="en-US" sz="1600" i="1" dirty="0">
              <a:solidFill>
                <a:srgbClr val="0033CC"/>
              </a:solidFill>
              <a:sym typeface="Symbol" pitchFamily="18" charset="2"/>
            </a:endParaRPr>
          </a:p>
        </p:txBody>
      </p:sp>
      <p:sp>
        <p:nvSpPr>
          <p:cNvPr id="3" name="Rectangle 2">
            <a:extLst>
              <a:ext uri="{FF2B5EF4-FFF2-40B4-BE49-F238E27FC236}">
                <a16:creationId xmlns:a16="http://schemas.microsoft.com/office/drawing/2014/main" id="{98D2268D-629E-DE4B-BF15-553C8E111B3C}"/>
              </a:ext>
            </a:extLst>
          </p:cNvPr>
          <p:cNvSpPr/>
          <p:nvPr/>
        </p:nvSpPr>
        <p:spPr>
          <a:xfrm>
            <a:off x="7503700" y="2371881"/>
            <a:ext cx="4332932" cy="313932"/>
          </a:xfrm>
          <a:prstGeom prst="rect">
            <a:avLst/>
          </a:prstGeom>
        </p:spPr>
        <p:txBody>
          <a:bodyPr wrap="square">
            <a:spAutoFit/>
          </a:bodyPr>
          <a:lstStyle/>
          <a:p>
            <a:pPr>
              <a:lnSpc>
                <a:spcPct val="90000"/>
              </a:lnSpc>
            </a:pPr>
            <a:r>
              <a:rPr lang="en-US" sz="1600" b="1" i="1" dirty="0">
                <a:latin typeface="Calibri" pitchFamily="34" charset="0"/>
              </a:rPr>
              <a:t>Inclusion dependencies, functional dependencies</a:t>
            </a:r>
            <a:endParaRPr lang="nb-NO" sz="1600" b="1" dirty="0">
              <a:solidFill>
                <a:schemeClr val="accent5">
                  <a:lumMod val="50000"/>
                </a:schemeClr>
              </a:solidFill>
              <a:latin typeface="Calibri" pitchFamily="34" charset="0"/>
            </a:endParaRPr>
          </a:p>
        </p:txBody>
      </p:sp>
    </p:spTree>
    <p:custDataLst>
      <p:tags r:id="rId1"/>
    </p:custDataLst>
    <p:extLst>
      <p:ext uri="{BB962C8B-B14F-4D97-AF65-F5344CB8AC3E}">
        <p14:creationId xmlns:p14="http://schemas.microsoft.com/office/powerpoint/2010/main" val="4237564460"/>
      </p:ext>
    </p:extLst>
  </p:cSld>
  <p:clrMapOvr>
    <a:masterClrMapping/>
  </p:clrMapOvr>
  <mc:AlternateContent xmlns:mc="http://schemas.openxmlformats.org/markup-compatibility/2006" xmlns:p14="http://schemas.microsoft.com/office/powerpoint/2010/main">
    <mc:Choice Requires="p14">
      <p:transition spd="slow" p14:dur="2000" advTm="124004"/>
    </mc:Choice>
    <mc:Fallback xmlns="">
      <p:transition spd="slow" advTm="1240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2" grpId="0" animBg="1"/>
      <p:bldP spid="35" grpId="0"/>
      <p:bldP spid="36" grpId="0"/>
      <p:bldP spid="37" grpId="0"/>
      <p:bldP spid="20" grpId="0"/>
      <p:bldP spid="30" grpId="0" animBg="1"/>
      <p:bldP spid="38" grpId="0" animBg="1"/>
      <p:bldP spid="39" grpId="0" animBg="1"/>
      <p:bldP spid="40" grpId="0" animBg="1"/>
      <p:bldP spid="41"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Why is Such Framework Useful ?</a:t>
            </a:r>
          </a:p>
        </p:txBody>
      </p:sp>
      <p:sp>
        <p:nvSpPr>
          <p:cNvPr id="6" name="AutoShape 26"/>
          <p:cNvSpPr>
            <a:spLocks noChangeArrowheads="1"/>
          </p:cNvSpPr>
          <p:nvPr/>
        </p:nvSpPr>
        <p:spPr bwMode="auto">
          <a:xfrm>
            <a:off x="1020456" y="4194958"/>
            <a:ext cx="9798836" cy="1094405"/>
          </a:xfrm>
          <a:prstGeom prst="wedgeRoundRectCallout">
            <a:avLst>
              <a:gd name="adj1" fmla="val -13390"/>
              <a:gd name="adj2" fmla="val -49751"/>
              <a:gd name="adj3" fmla="val 16667"/>
            </a:avLst>
          </a:prstGeom>
          <a:solidFill>
            <a:schemeClr val="accent1">
              <a:alpha val="30196"/>
            </a:schemeClr>
          </a:solidFill>
          <a:ln w="9525">
            <a:solidFill>
              <a:schemeClr val="tx1"/>
            </a:solidFill>
            <a:miter lim="800000"/>
            <a:headEnd/>
            <a:tailEnd/>
          </a:ln>
        </p:spPr>
        <p:txBody>
          <a:bodyPr/>
          <a:lstStyle/>
          <a:p>
            <a:pPr marL="342900" indent="-228600" eaLnBrk="0" hangingPunct="0">
              <a:lnSpc>
                <a:spcPct val="90000"/>
              </a:lnSpc>
              <a:spcBef>
                <a:spcPct val="20000"/>
              </a:spcBef>
              <a:buClr>
                <a:schemeClr val="accent1"/>
              </a:buClr>
              <a:buFont typeface="Arial" charset="0"/>
              <a:buChar char="•"/>
            </a:pPr>
            <a:r>
              <a:rPr lang="en-US" b="1" dirty="0">
                <a:solidFill>
                  <a:srgbClr val="002060"/>
                </a:solidFill>
                <a:latin typeface="Calibri" pitchFamily="34" charset="0"/>
              </a:rPr>
              <a:t>Surprisingly, probabilistic approaches can be captured by the deterministic approach.</a:t>
            </a:r>
          </a:p>
          <a:p>
            <a:pPr marL="342900" indent="-228600" eaLnBrk="0" hangingPunct="0">
              <a:spcBef>
                <a:spcPct val="20000"/>
              </a:spcBef>
              <a:buClr>
                <a:schemeClr val="accent1"/>
              </a:buClr>
              <a:buFont typeface="Arial" charset="0"/>
              <a:buChar char="•"/>
            </a:pPr>
            <a:r>
              <a:rPr lang="en-US" b="1" i="1" dirty="0">
                <a:solidFill>
                  <a:srgbClr val="002060"/>
                </a:solidFill>
                <a:latin typeface="Calibri" pitchFamily="34" charset="0"/>
              </a:rPr>
              <a:t>Results/algorithms can be transferred by exploiting such connection </a:t>
            </a:r>
            <a:r>
              <a:rPr lang="nb-NO" sz="1600" b="1" dirty="0">
                <a:solidFill>
                  <a:srgbClr val="0070C0"/>
                </a:solidFill>
                <a:latin typeface="Calibri" pitchFamily="34" charset="0"/>
              </a:rPr>
              <a:t>[Burdick et al, ICDT’15]</a:t>
            </a:r>
            <a:endParaRPr lang="en-US" sz="1600" b="1" i="1" dirty="0">
              <a:solidFill>
                <a:srgbClr val="0070C0"/>
              </a:solidFill>
              <a:latin typeface="Calibri" pitchFamily="34" charset="0"/>
            </a:endParaRPr>
          </a:p>
          <a:p>
            <a:pPr marL="857250" lvl="1" indent="-285750" eaLnBrk="0" hangingPunct="0">
              <a:spcBef>
                <a:spcPct val="20000"/>
              </a:spcBef>
              <a:buClr>
                <a:schemeClr val="accent1"/>
              </a:buClr>
              <a:buFont typeface="Courier New" charset="0"/>
              <a:buChar char="o"/>
            </a:pPr>
            <a:r>
              <a:rPr lang="en-US" sz="1700" dirty="0">
                <a:solidFill>
                  <a:srgbClr val="002060"/>
                </a:solidFill>
                <a:latin typeface="Calibri" pitchFamily="34" charset="0"/>
              </a:rPr>
              <a:t>PTIME results from declarative entity linking  ⇒ PTIME results (not known before) for linear MLNs </a:t>
            </a:r>
          </a:p>
        </p:txBody>
      </p:sp>
      <p:sp>
        <p:nvSpPr>
          <p:cNvPr id="5" name="Rectangle 4"/>
          <p:cNvSpPr/>
          <p:nvPr/>
        </p:nvSpPr>
        <p:spPr>
          <a:xfrm>
            <a:off x="765068" y="913949"/>
            <a:ext cx="9154436" cy="2313582"/>
          </a:xfrm>
          <a:prstGeom prst="rect">
            <a:avLst/>
          </a:prstGeom>
        </p:spPr>
        <p:txBody>
          <a:bodyPr wrap="square">
            <a:spAutoFit/>
          </a:bodyPr>
          <a:lstStyle/>
          <a:p>
            <a:pPr marL="342900" indent="-342900">
              <a:lnSpc>
                <a:spcPts val="2260"/>
              </a:lnSpc>
              <a:buFont typeface="Arial" charset="0"/>
              <a:buChar char="•"/>
            </a:pPr>
            <a:r>
              <a:rPr lang="en-US" dirty="0">
                <a:latin typeface="IBM Plex Sans" panose="020B0503050203000203" pitchFamily="34" charset="0"/>
              </a:rPr>
              <a:t>Deterministic logic-based semantics</a:t>
            </a:r>
          </a:p>
          <a:p>
            <a:pPr marL="800100" lvl="1" indent="-342900">
              <a:lnSpc>
                <a:spcPts val="2260"/>
              </a:lnSpc>
              <a:buFont typeface="Arial" charset="0"/>
              <a:buChar char="•"/>
            </a:pPr>
            <a:r>
              <a:rPr lang="en-US" sz="1600" b="1" i="1" dirty="0">
                <a:latin typeface="IBM Plex Sans" panose="020B0503050203000203" pitchFamily="34" charset="0"/>
              </a:rPr>
              <a:t>Maximum-weight repairs &amp; Certain links</a:t>
            </a:r>
          </a:p>
          <a:p>
            <a:pPr marL="1257300" lvl="2" indent="-342900">
              <a:lnSpc>
                <a:spcPts val="1960"/>
              </a:lnSpc>
              <a:buFont typeface="Arial" charset="0"/>
              <a:buChar char="•"/>
            </a:pPr>
            <a:r>
              <a:rPr lang="en-US" sz="1400" dirty="0">
                <a:latin typeface="IBM Plex Sans" panose="020B0503050203000203" pitchFamily="34" charset="0"/>
              </a:rPr>
              <a:t>repair = set of links that satisfies all the constraints in a hard logical sense </a:t>
            </a:r>
            <a:endParaRPr lang="en-US" sz="1600" dirty="0">
              <a:latin typeface="IBM Plex Sans" panose="020B0503050203000203" pitchFamily="34" charset="0"/>
            </a:endParaRPr>
          </a:p>
          <a:p>
            <a:pPr>
              <a:lnSpc>
                <a:spcPts val="1060"/>
              </a:lnSpc>
            </a:pPr>
            <a:endParaRPr lang="en-US" sz="1050" u="sng" dirty="0">
              <a:latin typeface="IBM Plex Sans" panose="020B0503050203000203" pitchFamily="34" charset="0"/>
            </a:endParaRPr>
          </a:p>
          <a:p>
            <a:pPr marL="342900" indent="-342900">
              <a:lnSpc>
                <a:spcPts val="2260"/>
              </a:lnSpc>
              <a:buFont typeface="Arial" charset="0"/>
              <a:buChar char="•"/>
            </a:pPr>
            <a:r>
              <a:rPr lang="en-US" dirty="0">
                <a:latin typeface="IBM Plex Sans" panose="020B0503050203000203" pitchFamily="34" charset="0"/>
              </a:rPr>
              <a:t>Formal complexity results  </a:t>
            </a:r>
          </a:p>
          <a:p>
            <a:pPr marL="342900" indent="-342900">
              <a:lnSpc>
                <a:spcPts val="2260"/>
              </a:lnSpc>
              <a:buFont typeface="Arial" charset="0"/>
              <a:buChar char="•"/>
            </a:pPr>
            <a:r>
              <a:rPr lang="en-US" dirty="0">
                <a:latin typeface="IBM Plex Sans" panose="020B0503050203000203" pitchFamily="34" charset="0"/>
              </a:rPr>
              <a:t>Expressive power comparisons </a:t>
            </a:r>
            <a:r>
              <a:rPr lang="en-US" sz="1500" b="1" dirty="0">
                <a:solidFill>
                  <a:srgbClr val="00B0F0"/>
                </a:solidFill>
                <a:latin typeface="IBM Plex Sans" panose="020B0503050203000203" pitchFamily="34" charset="0"/>
              </a:rPr>
              <a:t>[Burdick et al, ICDT’17]</a:t>
            </a:r>
          </a:p>
          <a:p>
            <a:pPr marL="800100" lvl="1" indent="-342900">
              <a:lnSpc>
                <a:spcPts val="2260"/>
              </a:lnSpc>
              <a:buFont typeface="Arial" charset="0"/>
              <a:buChar char="•"/>
            </a:pPr>
            <a:r>
              <a:rPr lang="en-US" sz="1500" kern="0" dirty="0">
                <a:latin typeface="IBM Plex Sans" panose="020B0503050203000203" pitchFamily="34" charset="0"/>
              </a:rPr>
              <a:t>Class of constraints can be increasingly more powerful</a:t>
            </a:r>
          </a:p>
          <a:p>
            <a:pPr marL="800100" lvl="1" indent="-342900">
              <a:lnSpc>
                <a:spcPts val="2260"/>
              </a:lnSpc>
              <a:buFont typeface="Arial" charset="0"/>
              <a:buChar char="•"/>
            </a:pPr>
            <a:r>
              <a:rPr lang="en-US" sz="1500" b="1" kern="0" dirty="0">
                <a:latin typeface="IBM Plex Sans" panose="020B0503050203000203" pitchFamily="34" charset="0"/>
              </a:rPr>
              <a:t>Single-link</a:t>
            </a:r>
            <a:r>
              <a:rPr lang="en-US" sz="1500" kern="0" dirty="0">
                <a:latin typeface="IBM Plex Sans" panose="020B0503050203000203" pitchFamily="34" charset="0"/>
              </a:rPr>
              <a:t> vs. </a:t>
            </a:r>
            <a:r>
              <a:rPr lang="en-US" sz="1500" b="1" kern="0" dirty="0">
                <a:latin typeface="IBM Plex Sans" panose="020B0503050203000203" pitchFamily="34" charset="0"/>
              </a:rPr>
              <a:t>collective entity-linking </a:t>
            </a:r>
            <a:r>
              <a:rPr lang="en-US" sz="1500" b="1" kern="0" dirty="0">
                <a:solidFill>
                  <a:srgbClr val="00B0F0"/>
                </a:solidFill>
                <a:latin typeface="IBM Plex Sans" panose="020B0503050203000203" pitchFamily="34" charset="0"/>
              </a:rPr>
              <a:t>[Bhattacharya and Getoor, 2007]</a:t>
            </a:r>
            <a:r>
              <a:rPr lang="en-US" sz="1500" kern="0" dirty="0">
                <a:solidFill>
                  <a:srgbClr val="00B0F0"/>
                </a:solidFill>
                <a:latin typeface="IBM Plex Sans" panose="020B0503050203000203" pitchFamily="34" charset="0"/>
              </a:rPr>
              <a:t> </a:t>
            </a:r>
          </a:p>
        </p:txBody>
      </p:sp>
      <p:sp>
        <p:nvSpPr>
          <p:cNvPr id="9" name="AutoShape 26"/>
          <p:cNvSpPr>
            <a:spLocks noChangeArrowheads="1"/>
          </p:cNvSpPr>
          <p:nvPr/>
        </p:nvSpPr>
        <p:spPr bwMode="auto">
          <a:xfrm>
            <a:off x="1159680" y="5680268"/>
            <a:ext cx="9095572" cy="439443"/>
          </a:xfrm>
          <a:prstGeom prst="wedgeRoundRectCallout">
            <a:avLst>
              <a:gd name="adj1" fmla="val -13390"/>
              <a:gd name="adj2" fmla="val -49751"/>
              <a:gd name="adj3" fmla="val 16667"/>
            </a:avLst>
          </a:prstGeom>
          <a:noFill/>
          <a:ln w="9525">
            <a:noFill/>
            <a:miter lim="800000"/>
            <a:headEnd/>
            <a:tailEnd/>
          </a:ln>
        </p:spPr>
        <p:txBody>
          <a:bodyPr/>
          <a:lstStyle/>
          <a:p>
            <a:pPr marL="114300" eaLnBrk="0" hangingPunct="0">
              <a:spcBef>
                <a:spcPct val="20000"/>
              </a:spcBef>
              <a:buClr>
                <a:schemeClr val="accent1"/>
              </a:buClr>
            </a:pPr>
            <a:r>
              <a:rPr lang="en-US" sz="2000" b="1" i="1" dirty="0">
                <a:solidFill>
                  <a:srgbClr val="002060"/>
                </a:solidFill>
                <a:latin typeface="Calibri" pitchFamily="34" charset="0"/>
              </a:rPr>
              <a:t>Provides rigorous foundations behind </a:t>
            </a:r>
            <a:r>
              <a:rPr lang="en-US" sz="2000" b="1" i="1" dirty="0">
                <a:solidFill>
                  <a:schemeClr val="accent5">
                    <a:lumMod val="75000"/>
                  </a:schemeClr>
                </a:solidFill>
                <a:latin typeface="Calibri" pitchFamily="34" charset="0"/>
              </a:rPr>
              <a:t>practical </a:t>
            </a:r>
            <a:r>
              <a:rPr lang="en-US" sz="2000" b="1" i="1" dirty="0">
                <a:solidFill>
                  <a:srgbClr val="002060"/>
                </a:solidFill>
                <a:latin typeface="Calibri" pitchFamily="34" charset="0"/>
              </a:rPr>
              <a:t>languages for entity resolution</a:t>
            </a:r>
            <a:r>
              <a:rPr lang="mr-IN" sz="2000" b="1" i="1" dirty="0">
                <a:solidFill>
                  <a:srgbClr val="002060"/>
                </a:solidFill>
                <a:latin typeface="Calibri" pitchFamily="34" charset="0"/>
              </a:rPr>
              <a:t>…</a:t>
            </a:r>
            <a:endParaRPr lang="en-US" sz="2000" b="1" i="1" dirty="0">
              <a:solidFill>
                <a:srgbClr val="002060"/>
              </a:solidFill>
              <a:latin typeface="Calibri" pitchFamily="34" charset="0"/>
            </a:endParaRPr>
          </a:p>
        </p:txBody>
      </p:sp>
      <p:sp>
        <p:nvSpPr>
          <p:cNvPr id="7" name="Rectangle 6"/>
          <p:cNvSpPr/>
          <p:nvPr/>
        </p:nvSpPr>
        <p:spPr>
          <a:xfrm>
            <a:off x="4048433" y="3541967"/>
            <a:ext cx="4465006" cy="630942"/>
          </a:xfrm>
          <a:prstGeom prst="rect">
            <a:avLst/>
          </a:prstGeom>
        </p:spPr>
        <p:txBody>
          <a:bodyPr wrap="square">
            <a:spAutoFit/>
          </a:bodyPr>
          <a:lstStyle/>
          <a:p>
            <a:pPr>
              <a:lnSpc>
                <a:spcPts val="2100"/>
              </a:lnSpc>
            </a:pPr>
            <a:r>
              <a:rPr lang="en-US" b="1" i="1" dirty="0">
                <a:solidFill>
                  <a:schemeClr val="accent5">
                    <a:lumMod val="50000"/>
                  </a:schemeClr>
                </a:solidFill>
              </a:rPr>
              <a:t>Probabilistic matching</a:t>
            </a:r>
            <a:r>
              <a:rPr lang="en-US" dirty="0"/>
              <a:t> </a:t>
            </a:r>
            <a:r>
              <a:rPr lang="en-US" sz="1600" b="1" dirty="0">
                <a:solidFill>
                  <a:srgbClr val="0070C0"/>
                </a:solidFill>
              </a:rPr>
              <a:t>[Fellegi &amp; Sunter, 1969] </a:t>
            </a:r>
            <a:endParaRPr lang="en-US" dirty="0"/>
          </a:p>
          <a:p>
            <a:pPr>
              <a:lnSpc>
                <a:spcPts val="2100"/>
              </a:lnSpc>
            </a:pPr>
            <a:r>
              <a:rPr lang="en-US" b="1" i="1" dirty="0">
                <a:solidFill>
                  <a:schemeClr val="accent5">
                    <a:lumMod val="50000"/>
                  </a:schemeClr>
                </a:solidFill>
              </a:rPr>
              <a:t>Linear MLNs</a:t>
            </a:r>
            <a:endParaRPr lang="en-US" b="1" dirty="0">
              <a:solidFill>
                <a:srgbClr val="002060"/>
              </a:solidFill>
            </a:endParaRPr>
          </a:p>
        </p:txBody>
      </p:sp>
      <p:cxnSp>
        <p:nvCxnSpPr>
          <p:cNvPr id="10" name="Straight Arrow Connector 9"/>
          <p:cNvCxnSpPr>
            <a:cxnSpLocks/>
          </p:cNvCxnSpPr>
          <p:nvPr/>
        </p:nvCxnSpPr>
        <p:spPr>
          <a:xfrm flipV="1">
            <a:off x="3608050" y="3974179"/>
            <a:ext cx="426623" cy="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C39E9B-9CC4-2A4D-B232-E331DE234823}"/>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1" name="Rectangle 10">
            <a:extLst>
              <a:ext uri="{FF2B5EF4-FFF2-40B4-BE49-F238E27FC236}">
                <a16:creationId xmlns:a16="http://schemas.microsoft.com/office/drawing/2014/main" id="{3269D28A-0E41-CD45-9747-D2F49DCD8244}"/>
              </a:ext>
            </a:extLst>
          </p:cNvPr>
          <p:cNvSpPr/>
          <p:nvPr/>
        </p:nvSpPr>
        <p:spPr>
          <a:xfrm>
            <a:off x="8532547" y="1398511"/>
            <a:ext cx="3445409" cy="1083695"/>
          </a:xfrm>
          <a:prstGeom prst="rect">
            <a:avLst/>
          </a:prstGeom>
          <a:solidFill>
            <a:schemeClr val="bg1">
              <a:lumMod val="85000"/>
            </a:schemeClr>
          </a:solidFill>
        </p:spPr>
        <p:txBody>
          <a:bodyPr wrap="square">
            <a:spAutoFit/>
          </a:bodyPr>
          <a:lstStyle/>
          <a:p>
            <a:pPr marL="182562" lvl="1">
              <a:lnSpc>
                <a:spcPts val="1700"/>
              </a:lnSpc>
            </a:pPr>
            <a:r>
              <a:rPr lang="en-US" sz="1400" b="1" i="1" dirty="0">
                <a:solidFill>
                  <a:schemeClr val="accent5">
                    <a:lumMod val="50000"/>
                  </a:schemeClr>
                </a:solidFill>
                <a:latin typeface="IBM Plex Sans" panose="020B0503050203000203" pitchFamily="34" charset="77"/>
              </a:rPr>
              <a:t>SamePublication</a:t>
            </a:r>
            <a:r>
              <a:rPr lang="en-US" sz="1400" i="1" dirty="0">
                <a:solidFill>
                  <a:srgbClr val="0033CC"/>
                </a:solidFill>
                <a:latin typeface="IBM Plex Sans" panose="020B0503050203000203" pitchFamily="34" charset="77"/>
              </a:rPr>
              <a:t> (p1, p2)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SameVenue</a:t>
            </a:r>
            <a:r>
              <a:rPr lang="en-US" sz="1400" i="1" dirty="0">
                <a:solidFill>
                  <a:srgbClr val="0033CC"/>
                </a:solidFill>
                <a:latin typeface="IBM Plex Sans" panose="020B0503050203000203" pitchFamily="34" charset="77"/>
                <a:sym typeface="Symbol" pitchFamily="18" charset="2"/>
              </a:rPr>
              <a:t> (conf1, conf2) </a:t>
            </a:r>
            <a:r>
              <a:rPr lang="mr-IN" sz="1400" i="1" dirty="0">
                <a:solidFill>
                  <a:srgbClr val="0033CC"/>
                </a:solidFill>
                <a:latin typeface="IBM Plex Sans" panose="020B0503050203000203" pitchFamily="34" charset="77"/>
                <a:sym typeface="Symbol" pitchFamily="18" charset="2"/>
              </a:rPr>
              <a:t>…</a:t>
            </a:r>
            <a:r>
              <a:rPr lang="en-US" sz="1400" i="1" dirty="0">
                <a:solidFill>
                  <a:srgbClr val="0033CC"/>
                </a:solidFill>
                <a:latin typeface="IBM Plex Sans" panose="020B0503050203000203" pitchFamily="34" charset="77"/>
                <a:sym typeface="Symbol" pitchFamily="18" charset="2"/>
              </a:rPr>
              <a:t>  </a:t>
            </a:r>
            <a:endParaRPr lang="en-US" sz="1400" dirty="0">
              <a:latin typeface="IBM Plex Sans" panose="020B0503050203000203" pitchFamily="34" charset="77"/>
            </a:endParaRPr>
          </a:p>
          <a:p>
            <a:pPr marL="182562" lvl="1">
              <a:lnSpc>
                <a:spcPts val="1000"/>
              </a:lnSpc>
            </a:pPr>
            <a:endParaRPr lang="en-US" sz="200" b="1" i="1" dirty="0">
              <a:solidFill>
                <a:schemeClr val="accent5">
                  <a:lumMod val="50000"/>
                </a:schemeClr>
              </a:solidFill>
              <a:latin typeface="IBM Plex Sans" panose="020B0503050203000203" pitchFamily="34" charset="77"/>
            </a:endParaRPr>
          </a:p>
          <a:p>
            <a:pPr marL="182562" lvl="1">
              <a:lnSpc>
                <a:spcPts val="1700"/>
              </a:lnSpc>
            </a:pPr>
            <a:r>
              <a:rPr lang="en-US" sz="1400" b="1" i="1" dirty="0">
                <a:solidFill>
                  <a:schemeClr val="accent5">
                    <a:lumMod val="50000"/>
                  </a:schemeClr>
                </a:solidFill>
                <a:latin typeface="IBM Plex Sans" panose="020B0503050203000203" pitchFamily="34" charset="77"/>
              </a:rPr>
              <a:t>SameVenue</a:t>
            </a:r>
            <a:r>
              <a:rPr lang="en-US" sz="1400" i="1" dirty="0">
                <a:solidFill>
                  <a:srgbClr val="0033CC"/>
                </a:solidFill>
                <a:latin typeface="IBM Plex Sans" panose="020B0503050203000203" pitchFamily="34" charset="77"/>
              </a:rPr>
              <a:t> (conf1, conf2)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SamePublication</a:t>
            </a:r>
            <a:r>
              <a:rPr lang="en-US" sz="1400" i="1" dirty="0">
                <a:solidFill>
                  <a:srgbClr val="0033CC"/>
                </a:solidFill>
                <a:latin typeface="IBM Plex Sans" panose="020B0503050203000203" pitchFamily="34" charset="77"/>
                <a:sym typeface="Symbol" pitchFamily="18" charset="2"/>
              </a:rPr>
              <a:t> (p1, p2) ... </a:t>
            </a:r>
            <a:endParaRPr lang="en-US" sz="1400" dirty="0">
              <a:latin typeface="IBM Plex Sans" panose="020B0503050203000203" pitchFamily="34" charset="77"/>
            </a:endParaRPr>
          </a:p>
        </p:txBody>
      </p:sp>
      <p:cxnSp>
        <p:nvCxnSpPr>
          <p:cNvPr id="12" name="Straight Arrow Connector 11">
            <a:extLst>
              <a:ext uri="{FF2B5EF4-FFF2-40B4-BE49-F238E27FC236}">
                <a16:creationId xmlns:a16="http://schemas.microsoft.com/office/drawing/2014/main" id="{69FF2022-177E-DF43-8B4B-2B96A5CBEBFE}"/>
              </a:ext>
            </a:extLst>
          </p:cNvPr>
          <p:cNvCxnSpPr>
            <a:cxnSpLocks/>
          </p:cNvCxnSpPr>
          <p:nvPr/>
        </p:nvCxnSpPr>
        <p:spPr>
          <a:xfrm flipV="1">
            <a:off x="7372494" y="2070740"/>
            <a:ext cx="1127185" cy="549746"/>
          </a:xfrm>
          <a:prstGeom prst="straightConnector1">
            <a:avLst/>
          </a:prstGeom>
          <a:noFill/>
          <a:ln w="1587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4282686664"/>
      </p:ext>
    </p:extLst>
  </p:cSld>
  <p:clrMapOvr>
    <a:masterClrMapping/>
  </p:clrMapOvr>
  <mc:AlternateContent xmlns:mc="http://schemas.openxmlformats.org/markup-compatibility/2006" xmlns:p14="http://schemas.microsoft.com/office/powerpoint/2010/main">
    <mc:Choice Requires="p14">
      <p:transition spd="slow" p14:dur="2000" advTm="106643"/>
    </mc:Choice>
    <mc:Fallback xmlns="">
      <p:transition spd="slow" advTm="106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731" y="253934"/>
            <a:ext cx="2180803" cy="413132"/>
          </a:xfrm>
        </p:spPr>
        <p:txBody>
          <a:bodyPr>
            <a:noAutofit/>
          </a:bodyPr>
          <a:lstStyle/>
          <a:p>
            <a:r>
              <a:rPr lang="en-US" sz="2800" b="1" dirty="0"/>
              <a:t>HIL@IBM</a:t>
            </a:r>
          </a:p>
        </p:txBody>
      </p:sp>
      <p:sp>
        <p:nvSpPr>
          <p:cNvPr id="49" name="Content Placeholder 48"/>
          <p:cNvSpPr>
            <a:spLocks noGrp="1"/>
          </p:cNvSpPr>
          <p:nvPr>
            <p:ph idx="1"/>
          </p:nvPr>
        </p:nvSpPr>
        <p:spPr>
          <a:xfrm>
            <a:off x="1018958" y="4664169"/>
            <a:ext cx="10359719" cy="1241241"/>
          </a:xfrm>
        </p:spPr>
        <p:txBody>
          <a:bodyPr>
            <a:noAutofit/>
          </a:bodyPr>
          <a:lstStyle/>
          <a:p>
            <a:pPr>
              <a:lnSpc>
                <a:spcPts val="1780"/>
              </a:lnSpc>
              <a:buFont typeface="Wingdings" pitchFamily="2" charset="2"/>
              <a:buChar char="§"/>
            </a:pPr>
            <a:r>
              <a:rPr lang="en-US" sz="1600" dirty="0">
                <a:solidFill>
                  <a:schemeClr val="tx1"/>
                </a:solidFill>
              </a:rPr>
              <a:t>In production at IBM: Infosphere BigMatch </a:t>
            </a:r>
          </a:p>
          <a:p>
            <a:pPr marL="0" indent="0">
              <a:lnSpc>
                <a:spcPts val="980"/>
              </a:lnSpc>
              <a:buNone/>
            </a:pPr>
            <a:endParaRPr lang="en-US" sz="1000" dirty="0">
              <a:solidFill>
                <a:schemeClr val="tx1"/>
              </a:solidFill>
            </a:endParaRPr>
          </a:p>
          <a:p>
            <a:pPr>
              <a:lnSpc>
                <a:spcPts val="1280"/>
              </a:lnSpc>
              <a:buFont typeface="Wingdings" pitchFamily="2" charset="2"/>
              <a:buChar char="§"/>
            </a:pPr>
            <a:endParaRPr lang="en-US" sz="1200" dirty="0">
              <a:solidFill>
                <a:schemeClr val="tx1"/>
              </a:solidFill>
            </a:endParaRPr>
          </a:p>
          <a:p>
            <a:pPr>
              <a:lnSpc>
                <a:spcPts val="980"/>
              </a:lnSpc>
              <a:buFont typeface="Wingdings" pitchFamily="2" charset="2"/>
              <a:buChar char="§"/>
            </a:pPr>
            <a:endParaRPr lang="en-US" sz="1000" dirty="0">
              <a:solidFill>
                <a:schemeClr val="tx1"/>
              </a:solidFill>
            </a:endParaRPr>
          </a:p>
          <a:p>
            <a:pPr>
              <a:lnSpc>
                <a:spcPts val="1780"/>
              </a:lnSpc>
              <a:buFont typeface="Wingdings" pitchFamily="2" charset="2"/>
              <a:buChar char="§"/>
            </a:pPr>
            <a:r>
              <a:rPr lang="en-US" sz="1600" dirty="0">
                <a:solidFill>
                  <a:schemeClr val="tx1"/>
                </a:solidFill>
              </a:rPr>
              <a:t>Many uses:  </a:t>
            </a:r>
            <a:r>
              <a:rPr lang="en-US" sz="1600" b="1" dirty="0">
                <a:solidFill>
                  <a:schemeClr val="accent5">
                    <a:lumMod val="75000"/>
                  </a:schemeClr>
                </a:solidFill>
              </a:rPr>
              <a:t>Regulatory/financial public data, </a:t>
            </a:r>
            <a:r>
              <a:rPr lang="en-US" sz="1600" b="1" dirty="0">
                <a:solidFill>
                  <a:schemeClr val="tx1"/>
                </a:solidFill>
              </a:rPr>
              <a:t> </a:t>
            </a:r>
            <a:r>
              <a:rPr lang="en-US" sz="1600" b="1" dirty="0">
                <a:solidFill>
                  <a:schemeClr val="accent5">
                    <a:lumMod val="75000"/>
                  </a:schemeClr>
                </a:solidFill>
              </a:rPr>
              <a:t>FEIII Data Challenges ’16,’18,’19 </a:t>
            </a:r>
            <a:r>
              <a:rPr lang="en-US" sz="1600" dirty="0">
                <a:solidFill>
                  <a:schemeClr val="tx1"/>
                </a:solidFill>
              </a:rPr>
              <a:t>(</a:t>
            </a:r>
            <a:r>
              <a:rPr lang="en-US" sz="1600" b="1" dirty="0">
                <a:solidFill>
                  <a:schemeClr val="accent5">
                    <a:lumMod val="75000"/>
                  </a:schemeClr>
                </a:solidFill>
              </a:rPr>
              <a:t>large company</a:t>
            </a:r>
            <a:r>
              <a:rPr lang="en-US" sz="1600" dirty="0">
                <a:solidFill>
                  <a:schemeClr val="accent5">
                    <a:lumMod val="75000"/>
                  </a:schemeClr>
                </a:solidFill>
              </a:rPr>
              <a:t>, </a:t>
            </a:r>
            <a:r>
              <a:rPr lang="en-US" sz="1600" b="1" dirty="0">
                <a:solidFill>
                  <a:schemeClr val="accent5">
                    <a:lumMod val="75000"/>
                  </a:schemeClr>
                </a:solidFill>
              </a:rPr>
              <a:t>small businesses</a:t>
            </a:r>
            <a:r>
              <a:rPr lang="en-US" sz="1600" dirty="0">
                <a:solidFill>
                  <a:schemeClr val="tx1"/>
                </a:solidFill>
              </a:rPr>
              <a:t>, </a:t>
            </a:r>
            <a:r>
              <a:rPr lang="en-US" sz="1600" b="1" dirty="0">
                <a:solidFill>
                  <a:schemeClr val="accent5">
                    <a:lumMod val="75000"/>
                  </a:schemeClr>
                </a:solidFill>
              </a:rPr>
              <a:t>knowledge graph </a:t>
            </a:r>
            <a:r>
              <a:rPr lang="en-US" sz="1600" dirty="0">
                <a:solidFill>
                  <a:schemeClr val="tx1"/>
                </a:solidFill>
              </a:rPr>
              <a:t>completion), </a:t>
            </a:r>
            <a:r>
              <a:rPr lang="en-US" sz="1600" b="1" dirty="0">
                <a:solidFill>
                  <a:schemeClr val="accent5">
                    <a:lumMod val="75000"/>
                  </a:schemeClr>
                </a:solidFill>
              </a:rPr>
              <a:t>Consumer</a:t>
            </a:r>
            <a:r>
              <a:rPr lang="en-US" sz="1600" dirty="0">
                <a:solidFill>
                  <a:schemeClr val="tx1"/>
                </a:solidFill>
              </a:rPr>
              <a:t> matching, etc.</a:t>
            </a:r>
          </a:p>
        </p:txBody>
      </p:sp>
      <p:sp>
        <p:nvSpPr>
          <p:cNvPr id="5" name="Shape 834"/>
          <p:cNvSpPr/>
          <p:nvPr/>
        </p:nvSpPr>
        <p:spPr>
          <a:xfrm>
            <a:off x="506299" y="989377"/>
            <a:ext cx="5479019"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6" name="Shape 835"/>
          <p:cNvSpPr/>
          <p:nvPr/>
        </p:nvSpPr>
        <p:spPr>
          <a:xfrm>
            <a:off x="6461663" y="989377"/>
            <a:ext cx="5052358"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9" name="Shape 838"/>
          <p:cNvSpPr/>
          <p:nvPr/>
        </p:nvSpPr>
        <p:spPr>
          <a:xfrm>
            <a:off x="6604442" y="2133414"/>
            <a:ext cx="4786646" cy="1959060"/>
          </a:xfrm>
          <a:prstGeom prst="rect">
            <a:avLst/>
          </a:prstGeom>
          <a:solidFill>
            <a:srgbClr val="798CF9">
              <a:alpha val="30000"/>
            </a:srgbClr>
          </a:solidFill>
          <a:ln w="12700">
            <a:miter lim="400000"/>
          </a:ln>
        </p:spPr>
        <p:txBody>
          <a:bodyPr lIns="45719" tIns="45719" rIns="45719" bIns="45719" anchor="ctr"/>
          <a:lstStyle/>
          <a:p>
            <a:pPr algn="ctr" defTabSz="609554">
              <a:defRPr sz="1600" b="1">
                <a:effectLst>
                  <a:outerShdw blurRad="38100" dist="38100" dir="2700000" rotWithShape="0">
                    <a:srgbClr val="FFFFFF"/>
                  </a:outerShdw>
                </a:effectLst>
                <a:latin typeface="Arial"/>
                <a:ea typeface="Arial"/>
                <a:cs typeface="Arial"/>
                <a:sym typeface="Arial"/>
              </a:defRPr>
            </a:pPr>
            <a:endParaRPr sz="1600" b="1">
              <a:solidFill>
                <a:prstClr val="black"/>
              </a:solidFill>
              <a:effectLst>
                <a:outerShdw blurRad="38100" dist="38100" dir="2700000" rotWithShape="0">
                  <a:srgbClr val="FFFFFF"/>
                </a:outerShdw>
              </a:effectLst>
              <a:latin typeface="Arial"/>
              <a:ea typeface="Arial"/>
              <a:cs typeface="Arial"/>
              <a:sym typeface="Arial"/>
            </a:endParaRPr>
          </a:p>
        </p:txBody>
      </p:sp>
      <p:sp>
        <p:nvSpPr>
          <p:cNvPr id="10" name="Shape 840"/>
          <p:cNvSpPr/>
          <p:nvPr/>
        </p:nvSpPr>
        <p:spPr>
          <a:xfrm>
            <a:off x="6635735" y="2072422"/>
            <a:ext cx="4588871" cy="206210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create link FFIEC_SEC_Links as </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select [ffiec_id: f.IDRSSD, sec_id: s.CIK]</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from FFIE</a:t>
            </a:r>
            <a:r>
              <a:rPr lang="en-US" sz="1400" b="1" dirty="0">
                <a:solidFill>
                  <a:srgbClr val="0033CC"/>
                </a:solidFill>
                <a:latin typeface="Calibri Light"/>
                <a:sym typeface="Calibri"/>
              </a:rPr>
              <a:t>C</a:t>
            </a:r>
            <a:r>
              <a:rPr sz="1400" b="1" dirty="0">
                <a:solidFill>
                  <a:srgbClr val="0033CC"/>
                </a:solidFill>
                <a:latin typeface="Calibri Light"/>
                <a:sym typeface="Calibri"/>
              </a:rPr>
              <a:t> f</a:t>
            </a:r>
            <a:r>
              <a:rPr lang="en-US" sz="1400" b="1" dirty="0">
                <a:solidFill>
                  <a:srgbClr val="0033CC"/>
                </a:solidFill>
                <a:latin typeface="Calibri Light"/>
                <a:sym typeface="Calibri"/>
              </a:rPr>
              <a:t>,  SEC s</a:t>
            </a:r>
            <a:endParaRPr sz="1400" b="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match using </a:t>
            </a:r>
          </a:p>
          <a:p>
            <a:pPr defTabSz="685747">
              <a:defRPr sz="1500">
                <a:solidFill>
                  <a:srgbClr val="0033CC"/>
                </a:solidFill>
                <a:latin typeface="+mj-lt"/>
                <a:ea typeface="+mj-ea"/>
                <a:cs typeface="+mj-cs"/>
                <a:sym typeface="Calibri"/>
              </a:defRPr>
            </a:pPr>
            <a:r>
              <a:rPr sz="1400" dirty="0">
                <a:solidFill>
                  <a:srgbClr val="0033CC"/>
                </a:solidFill>
                <a:latin typeface="Calibri Light"/>
                <a:sym typeface="Calibri"/>
              </a:rPr>
              <a:t>      </a:t>
            </a:r>
            <a:r>
              <a:rPr lang="en-US" sz="1400" dirty="0">
                <a:solidFill>
                  <a:srgbClr val="0033CC"/>
                </a:solidFill>
                <a:latin typeface="Calibri Light"/>
                <a:sym typeface="Calibri"/>
              </a:rPr>
              <a:t> </a:t>
            </a:r>
            <a:r>
              <a:rPr sz="1400" dirty="0">
                <a:solidFill>
                  <a:srgbClr val="0033CC"/>
                </a:solidFill>
                <a:latin typeface="Calibri Light"/>
                <a:sym typeface="Calibri"/>
              </a:rPr>
              <a:t> </a:t>
            </a:r>
            <a:r>
              <a:rPr lang="en-US" sz="1400" i="1" dirty="0">
                <a:solidFill>
                  <a:srgbClr val="0033CC"/>
                </a:solidFill>
                <a:latin typeface="Calibri Light"/>
                <a:sym typeface="Calibri"/>
              </a:rPr>
              <a:t>toUpper (f.city) = toUpper (s.city) </a:t>
            </a:r>
            <a:r>
              <a:rPr lang="en-US" sz="1400" b="1" dirty="0">
                <a:solidFill>
                  <a:srgbClr val="0033CC"/>
                </a:solidFill>
                <a:latin typeface="Calibri Light"/>
                <a:sym typeface="Calibri"/>
              </a:rPr>
              <a:t>and</a:t>
            </a:r>
            <a:r>
              <a:rPr lang="en-US" sz="1400" i="1" dirty="0">
                <a:solidFill>
                  <a:srgbClr val="0033CC"/>
                </a:solidFill>
                <a:latin typeface="Calibri Light"/>
                <a:sym typeface="Calibri"/>
              </a:rPr>
              <a:t>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normalize (f.stateprov) = normalize (s.stateprov) </a:t>
            </a:r>
            <a:r>
              <a:rPr lang="en-US" sz="1400" b="1" dirty="0">
                <a:solidFill>
                  <a:srgbClr val="0033CC"/>
                </a:solidFill>
                <a:latin typeface="Calibri Light"/>
                <a:sym typeface="Calibri"/>
              </a:rPr>
              <a:t>and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companyNameMatch (f.name, s.name)</a:t>
            </a:r>
          </a:p>
          <a:p>
            <a:pPr defTabSz="685747">
              <a:defRPr sz="1500">
                <a:solidFill>
                  <a:srgbClr val="0033CC"/>
                </a:solidFill>
                <a:latin typeface="+mj-lt"/>
                <a:ea typeface="+mj-ea"/>
                <a:cs typeface="+mj-cs"/>
                <a:sym typeface="Calibri"/>
              </a:defRPr>
            </a:pPr>
            <a:r>
              <a:rPr lang="mr-IN" sz="1400" i="1" dirty="0">
                <a:solidFill>
                  <a:srgbClr val="0033CC"/>
                </a:solidFill>
                <a:latin typeface="Calibri Light"/>
                <a:sym typeface="Calibri"/>
              </a:rPr>
              <a:t>…</a:t>
            </a:r>
            <a:endParaRPr lang="en-US" sz="1400" i="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cardinality ffiec_id 1:</a:t>
            </a:r>
            <a:r>
              <a:rPr lang="en-US" sz="1400" b="1" dirty="0">
                <a:solidFill>
                  <a:srgbClr val="0033CC"/>
                </a:solidFill>
                <a:latin typeface="Calibri Light"/>
                <a:sym typeface="Calibri"/>
              </a:rPr>
              <a:t>N</a:t>
            </a:r>
            <a:r>
              <a:rPr sz="1400" b="1" dirty="0">
                <a:solidFill>
                  <a:srgbClr val="0033CC"/>
                </a:solidFill>
                <a:latin typeface="Calibri Light"/>
                <a:sym typeface="Calibri"/>
              </a:rPr>
              <a:t> sec_id</a:t>
            </a:r>
            <a:r>
              <a:rPr sz="1600" b="1" dirty="0">
                <a:solidFill>
                  <a:srgbClr val="0033CC"/>
                </a:solidFill>
                <a:latin typeface="Calibri Light"/>
                <a:sym typeface="Calibri"/>
              </a:rPr>
              <a:t>; </a:t>
            </a:r>
            <a:endParaRPr sz="1467" b="1" dirty="0">
              <a:solidFill>
                <a:srgbClr val="0033CC"/>
              </a:solidFill>
              <a:latin typeface="Calibri Light"/>
              <a:sym typeface="Calibri"/>
            </a:endParaRPr>
          </a:p>
        </p:txBody>
      </p:sp>
      <p:grpSp>
        <p:nvGrpSpPr>
          <p:cNvPr id="11" name="Group 843"/>
          <p:cNvGrpSpPr/>
          <p:nvPr/>
        </p:nvGrpSpPr>
        <p:grpSpPr>
          <a:xfrm>
            <a:off x="2408057" y="2405487"/>
            <a:ext cx="2078511" cy="522739"/>
            <a:chOff x="0" y="-2"/>
            <a:chExt cx="2133601" cy="541341"/>
          </a:xfrm>
        </p:grpSpPr>
        <p:sp>
          <p:nvSpPr>
            <p:cNvPr id="12" name="Shape 841"/>
            <p:cNvSpPr/>
            <p:nvPr/>
          </p:nvSpPr>
          <p:spPr>
            <a:xfrm>
              <a:off x="0" y="-2"/>
              <a:ext cx="2133601" cy="541341"/>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3" name="Shape 842"/>
            <p:cNvSpPr/>
            <p:nvPr/>
          </p:nvSpPr>
          <p:spPr>
            <a:xfrm>
              <a:off x="0" y="10373"/>
              <a:ext cx="2133601" cy="5205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Generic Query Layer</a:t>
              </a:r>
            </a:p>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&amp; Optimizer</a:t>
              </a:r>
            </a:p>
          </p:txBody>
        </p:sp>
      </p:grpSp>
      <p:sp>
        <p:nvSpPr>
          <p:cNvPr id="14" name="Shape 844"/>
          <p:cNvSpPr/>
          <p:nvPr/>
        </p:nvSpPr>
        <p:spPr>
          <a:xfrm>
            <a:off x="3294390" y="1931372"/>
            <a:ext cx="282069" cy="412203"/>
          </a:xfrm>
          <a:custGeom>
            <a:avLst/>
            <a:gdLst/>
            <a:ahLst/>
            <a:cxnLst>
              <a:cxn ang="0">
                <a:pos x="wd2" y="hd2"/>
              </a:cxn>
              <a:cxn ang="5400000">
                <a:pos x="wd2" y="hd2"/>
              </a:cxn>
              <a:cxn ang="10800000">
                <a:pos x="wd2" y="hd2"/>
              </a:cxn>
              <a:cxn ang="16200000">
                <a:pos x="wd2" y="hd2"/>
              </a:cxn>
            </a:cxnLst>
            <a:rect l="0" t="0" r="r" b="b"/>
            <a:pathLst>
              <a:path w="21600" h="21600" extrusionOk="0">
                <a:moveTo>
                  <a:pt x="0" y="14210"/>
                </a:moveTo>
                <a:lnTo>
                  <a:pt x="5400" y="14210"/>
                </a:lnTo>
                <a:lnTo>
                  <a:pt x="5400" y="0"/>
                </a:lnTo>
                <a:lnTo>
                  <a:pt x="16200" y="0"/>
                </a:lnTo>
                <a:lnTo>
                  <a:pt x="16200" y="14210"/>
                </a:lnTo>
                <a:lnTo>
                  <a:pt x="21600" y="1421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grpSp>
        <p:nvGrpSpPr>
          <p:cNvPr id="15" name="Group 847"/>
          <p:cNvGrpSpPr/>
          <p:nvPr/>
        </p:nvGrpSpPr>
        <p:grpSpPr>
          <a:xfrm>
            <a:off x="1510910" y="3420968"/>
            <a:ext cx="1208624" cy="477052"/>
            <a:chOff x="0" y="-57772"/>
            <a:chExt cx="1351990" cy="638789"/>
          </a:xfrm>
        </p:grpSpPr>
        <p:sp>
          <p:nvSpPr>
            <p:cNvPr id="16" name="Shape 845"/>
            <p:cNvSpPr/>
            <p:nvPr/>
          </p:nvSpPr>
          <p:spPr>
            <a:xfrm>
              <a:off x="0" y="32225"/>
              <a:ext cx="1351990" cy="458789"/>
            </a:xfrm>
            <a:prstGeom prst="roundRect">
              <a:avLst>
                <a:gd name="adj" fmla="val 16667"/>
              </a:avLst>
            </a:prstGeom>
            <a:solidFill>
              <a:srgbClr val="798CF9">
                <a:alpha val="30000"/>
              </a:srgbClr>
            </a:solidFill>
            <a:ln w="9525" cap="flat">
              <a:solidFill>
                <a:srgbClr val="7283F9"/>
              </a:solidFill>
              <a:prstDash val="solid"/>
              <a:round/>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7" name="Shape 846"/>
            <p:cNvSpPr/>
            <p:nvPr/>
          </p:nvSpPr>
          <p:spPr>
            <a:xfrm>
              <a:off x="22396" y="-57772"/>
              <a:ext cx="1307198" cy="6387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pPr>
                <a:lnSpc>
                  <a:spcPts val="1480"/>
                </a:lnSpc>
              </a:pPr>
              <a:r>
                <a:rPr sz="1333" b="0" dirty="0">
                  <a:solidFill>
                    <a:prstClr val="black"/>
                  </a:solidFill>
                  <a:latin typeface="+mn-lt"/>
                </a:rPr>
                <a:t>Single-node runtime</a:t>
              </a:r>
            </a:p>
          </p:txBody>
        </p:sp>
      </p:grpSp>
      <p:grpSp>
        <p:nvGrpSpPr>
          <p:cNvPr id="18" name="Group 850"/>
          <p:cNvGrpSpPr/>
          <p:nvPr/>
        </p:nvGrpSpPr>
        <p:grpSpPr>
          <a:xfrm>
            <a:off x="3040054" y="3478123"/>
            <a:ext cx="1138095" cy="341105"/>
            <a:chOff x="-1" y="0"/>
            <a:chExt cx="1269212" cy="425453"/>
          </a:xfrm>
        </p:grpSpPr>
        <p:sp>
          <p:nvSpPr>
            <p:cNvPr id="19" name="Shape 848"/>
            <p:cNvSpPr/>
            <p:nvPr/>
          </p:nvSpPr>
          <p:spPr>
            <a:xfrm>
              <a:off x="-1" y="0"/>
              <a:ext cx="1269212"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0" name="Shape 849"/>
            <p:cNvSpPr/>
            <p:nvPr/>
          </p:nvSpPr>
          <p:spPr>
            <a:xfrm>
              <a:off x="-1" y="27223"/>
              <a:ext cx="1269212"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Map/Reduce</a:t>
              </a:r>
            </a:p>
          </p:txBody>
        </p:sp>
      </p:grpSp>
      <p:grpSp>
        <p:nvGrpSpPr>
          <p:cNvPr id="21" name="Group 853"/>
          <p:cNvGrpSpPr/>
          <p:nvPr/>
        </p:nvGrpSpPr>
        <p:grpSpPr>
          <a:xfrm>
            <a:off x="4486566" y="3478123"/>
            <a:ext cx="982283" cy="341105"/>
            <a:chOff x="-1" y="0"/>
            <a:chExt cx="1093791" cy="425453"/>
          </a:xfrm>
        </p:grpSpPr>
        <p:sp>
          <p:nvSpPr>
            <p:cNvPr id="22" name="Shape 851"/>
            <p:cNvSpPr/>
            <p:nvPr/>
          </p:nvSpPr>
          <p:spPr>
            <a:xfrm>
              <a:off x="-1" y="0"/>
              <a:ext cx="1093791"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3" name="Shape 852"/>
            <p:cNvSpPr/>
            <p:nvPr/>
          </p:nvSpPr>
          <p:spPr>
            <a:xfrm>
              <a:off x="-1" y="27223"/>
              <a:ext cx="1093791"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Spark</a:t>
              </a:r>
              <a:endParaRPr sz="1067" b="0" dirty="0">
                <a:solidFill>
                  <a:prstClr val="black"/>
                </a:solidFill>
                <a:latin typeface="+mn-lt"/>
              </a:endParaRPr>
            </a:p>
          </p:txBody>
        </p:sp>
      </p:grpSp>
      <p:sp>
        <p:nvSpPr>
          <p:cNvPr id="24" name="Shape 854"/>
          <p:cNvSpPr/>
          <p:nvPr/>
        </p:nvSpPr>
        <p:spPr>
          <a:xfrm rot="18428950">
            <a:off x="4179614" y="2948598"/>
            <a:ext cx="287341" cy="526692"/>
          </a:xfrm>
          <a:custGeom>
            <a:avLst/>
            <a:gdLst/>
            <a:ahLst/>
            <a:cxnLst>
              <a:cxn ang="0">
                <a:pos x="wd2" y="hd2"/>
              </a:cxn>
              <a:cxn ang="5400000">
                <a:pos x="wd2" y="hd2"/>
              </a:cxn>
              <a:cxn ang="10800000">
                <a:pos x="wd2" y="hd2"/>
              </a:cxn>
              <a:cxn ang="16200000">
                <a:pos x="wd2" y="hd2"/>
              </a:cxn>
            </a:cxnLst>
            <a:rect l="0" t="0" r="r" b="b"/>
            <a:pathLst>
              <a:path w="21600" h="21600" extrusionOk="0">
                <a:moveTo>
                  <a:pt x="0" y="17000"/>
                </a:moveTo>
                <a:lnTo>
                  <a:pt x="5400" y="17000"/>
                </a:lnTo>
                <a:lnTo>
                  <a:pt x="5400" y="0"/>
                </a:lnTo>
                <a:lnTo>
                  <a:pt x="16200" y="0"/>
                </a:lnTo>
                <a:lnTo>
                  <a:pt x="16200" y="17000"/>
                </a:lnTo>
                <a:lnTo>
                  <a:pt x="21600" y="170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25" name="Shape 855"/>
          <p:cNvSpPr/>
          <p:nvPr/>
        </p:nvSpPr>
        <p:spPr>
          <a:xfrm>
            <a:off x="1387694" y="2176809"/>
            <a:ext cx="1020219" cy="109260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FILTER</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MAP</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JOIN</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UNION  </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DISTINCT</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 …</a:t>
            </a:r>
          </a:p>
        </p:txBody>
      </p:sp>
      <p:grpSp>
        <p:nvGrpSpPr>
          <p:cNvPr id="26" name="Group 858"/>
          <p:cNvGrpSpPr/>
          <p:nvPr/>
        </p:nvGrpSpPr>
        <p:grpSpPr>
          <a:xfrm>
            <a:off x="1672719" y="1390682"/>
            <a:ext cx="1411664" cy="561647"/>
            <a:chOff x="0" y="0"/>
            <a:chExt cx="1235208" cy="561645"/>
          </a:xfrm>
        </p:grpSpPr>
        <p:sp>
          <p:nvSpPr>
            <p:cNvPr id="27" name="Shape 856"/>
            <p:cNvSpPr/>
            <p:nvPr/>
          </p:nvSpPr>
          <p:spPr>
            <a:xfrm>
              <a:off x="0" y="0"/>
              <a:ext cx="1235207" cy="5171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8" name="Shape 857"/>
            <p:cNvSpPr/>
            <p:nvPr/>
          </p:nvSpPr>
          <p:spPr>
            <a:xfrm>
              <a:off x="0" y="58947"/>
              <a:ext cx="1235208"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Data </a:t>
              </a:r>
              <a:r>
                <a:rPr lang="en-US" sz="1333" b="0" dirty="0">
                  <a:solidFill>
                    <a:prstClr val="black"/>
                  </a:solidFill>
                  <a:latin typeface="+mn-lt"/>
                </a:rPr>
                <a:t>T</a:t>
              </a:r>
              <a:r>
                <a:rPr sz="1333" b="0" dirty="0">
                  <a:solidFill>
                    <a:prstClr val="black"/>
                  </a:solidFill>
                  <a:latin typeface="+mn-lt"/>
                </a:rPr>
                <a:t>ransformation</a:t>
              </a:r>
            </a:p>
          </p:txBody>
        </p:sp>
      </p:grpSp>
      <p:grpSp>
        <p:nvGrpSpPr>
          <p:cNvPr id="29" name="Group 861"/>
          <p:cNvGrpSpPr/>
          <p:nvPr/>
        </p:nvGrpSpPr>
        <p:grpSpPr>
          <a:xfrm>
            <a:off x="3120406" y="1388236"/>
            <a:ext cx="1079911" cy="557105"/>
            <a:chOff x="-1" y="0"/>
            <a:chExt cx="1079909" cy="557103"/>
          </a:xfrm>
        </p:grpSpPr>
        <p:sp>
          <p:nvSpPr>
            <p:cNvPr id="30" name="Shape 859"/>
            <p:cNvSpPr/>
            <p:nvPr/>
          </p:nvSpPr>
          <p:spPr>
            <a:xfrm>
              <a:off x="-1" y="0"/>
              <a:ext cx="963616" cy="509589"/>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1" name="Shape 860"/>
            <p:cNvSpPr/>
            <p:nvPr/>
          </p:nvSpPr>
          <p:spPr>
            <a:xfrm>
              <a:off x="22167" y="54405"/>
              <a:ext cx="1057741"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Resolution</a:t>
              </a:r>
            </a:p>
          </p:txBody>
        </p:sp>
      </p:grpSp>
      <p:grpSp>
        <p:nvGrpSpPr>
          <p:cNvPr id="32" name="Group 864"/>
          <p:cNvGrpSpPr/>
          <p:nvPr/>
        </p:nvGrpSpPr>
        <p:grpSpPr>
          <a:xfrm>
            <a:off x="563094" y="1004524"/>
            <a:ext cx="1360723" cy="579644"/>
            <a:chOff x="0" y="-33936"/>
            <a:chExt cx="1508060" cy="579643"/>
          </a:xfrm>
        </p:grpSpPr>
        <p:sp>
          <p:nvSpPr>
            <p:cNvPr id="33" name="Shape 862"/>
            <p:cNvSpPr/>
            <p:nvPr/>
          </p:nvSpPr>
          <p:spPr>
            <a:xfrm>
              <a:off x="0" y="9026"/>
              <a:ext cx="1508060" cy="493715"/>
            </a:xfrm>
            <a:prstGeom prst="roundRect">
              <a:avLst>
                <a:gd name="adj" fmla="val 16667"/>
              </a:avLst>
            </a:prstGeom>
            <a:solidFill>
              <a:srgbClr val="818181"/>
            </a:solidFill>
            <a:ln w="25400" cap="flat">
              <a:solidFill>
                <a:srgbClr val="3A5E8A"/>
              </a:solidFill>
              <a:prstDash val="solid"/>
              <a:round/>
            </a:ln>
            <a:effectLst/>
          </p:spPr>
          <p:txBody>
            <a:bodyPr wrap="square" lIns="45719" tIns="45719" rIns="45719" bIns="45719" numCol="1" anchor="ctr">
              <a:noAutofit/>
            </a:bodyPr>
            <a:lstStyle/>
            <a:p>
              <a:pPr algn="ctr" defTabSz="609554">
                <a:lnSpc>
                  <a:spcPts val="1600"/>
                </a:lnSpc>
                <a:defRPr sz="1400" b="1">
                  <a:solidFill>
                    <a:srgbClr val="818181"/>
                  </a:solidFill>
                </a:defRPr>
              </a:pPr>
              <a:endParaRPr sz="1400" b="1">
                <a:solidFill>
                  <a:srgbClr val="818181"/>
                </a:solidFill>
                <a:latin typeface="Calibri"/>
              </a:endParaRPr>
            </a:p>
          </p:txBody>
        </p:sp>
        <p:sp>
          <p:nvSpPr>
            <p:cNvPr id="34" name="Shape 863"/>
            <p:cNvSpPr/>
            <p:nvPr/>
          </p:nvSpPr>
          <p:spPr>
            <a:xfrm>
              <a:off x="24100" y="-33936"/>
              <a:ext cx="1459857" cy="5796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lnSpc>
                  <a:spcPts val="1600"/>
                </a:lnSpc>
                <a:defRPr sz="1600">
                  <a:solidFill>
                    <a:srgbClr val="FFFFFF"/>
                  </a:solidFill>
                  <a:latin typeface="+mj-lt"/>
                  <a:ea typeface="+mj-ea"/>
                  <a:cs typeface="+mj-cs"/>
                  <a:sym typeface="Calibri"/>
                </a:defRPr>
              </a:lvl1pPr>
            </a:lstStyle>
            <a:p>
              <a:pPr>
                <a:lnSpc>
                  <a:spcPts val="1867"/>
                </a:lnSpc>
              </a:pPr>
              <a:r>
                <a:rPr sz="1333" dirty="0"/>
                <a:t>High-level language (HIL)</a:t>
              </a:r>
            </a:p>
          </p:txBody>
        </p:sp>
      </p:grpSp>
      <p:grpSp>
        <p:nvGrpSpPr>
          <p:cNvPr id="35" name="Group 867"/>
          <p:cNvGrpSpPr/>
          <p:nvPr/>
        </p:nvGrpSpPr>
        <p:grpSpPr>
          <a:xfrm>
            <a:off x="4172686" y="1362265"/>
            <a:ext cx="1208788" cy="535564"/>
            <a:chOff x="-2" y="-1"/>
            <a:chExt cx="987282" cy="535562"/>
          </a:xfrm>
        </p:grpSpPr>
        <p:sp>
          <p:nvSpPr>
            <p:cNvPr id="36" name="Shape 865"/>
            <p:cNvSpPr/>
            <p:nvPr/>
          </p:nvSpPr>
          <p:spPr>
            <a:xfrm>
              <a:off x="-2" y="-1"/>
              <a:ext cx="987282" cy="535562"/>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7" name="Shape 866"/>
            <p:cNvSpPr/>
            <p:nvPr/>
          </p:nvSpPr>
          <p:spPr>
            <a:xfrm>
              <a:off x="-2" y="172577"/>
              <a:ext cx="987282" cy="2975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Fusion</a:t>
              </a:r>
            </a:p>
          </p:txBody>
        </p:sp>
      </p:grpSp>
      <p:sp>
        <p:nvSpPr>
          <p:cNvPr id="38" name="Shape 868"/>
          <p:cNvSpPr/>
          <p:nvPr/>
        </p:nvSpPr>
        <p:spPr>
          <a:xfrm>
            <a:off x="6614914" y="1180547"/>
            <a:ext cx="1987529" cy="810476"/>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First Bank, National Association”</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Provo</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Utah</a:t>
            </a:r>
          </a:p>
        </p:txBody>
      </p:sp>
      <p:sp>
        <p:nvSpPr>
          <p:cNvPr id="39" name="Shape 869"/>
          <p:cNvSpPr/>
          <p:nvPr/>
        </p:nvSpPr>
        <p:spPr>
          <a:xfrm>
            <a:off x="8627728" y="1503433"/>
            <a:ext cx="384415" cy="149176"/>
          </a:xfrm>
          <a:prstGeom prst="leftRightArrow">
            <a:avLst>
              <a:gd name="adj1" fmla="val 50000"/>
              <a:gd name="adj2" fmla="val 50000"/>
            </a:avLst>
          </a:prstGeom>
          <a:solidFill>
            <a:srgbClr val="798CF9"/>
          </a:solidFill>
          <a:ln w="25400">
            <a:solidFill>
              <a:srgbClr val="818181"/>
            </a:solidFill>
          </a:ln>
        </p:spPr>
        <p:txBody>
          <a:bodyPr lIns="45719" tIns="45719" rIns="45719" bIns="45719" anchor="ctr"/>
          <a:lstStyle/>
          <a:p>
            <a:pPr algn="ctr" defTabSz="609554">
              <a:defRPr sz="1600" b="1"/>
            </a:pPr>
            <a:endParaRPr sz="1600" b="1">
              <a:solidFill>
                <a:prstClr val="black"/>
              </a:solidFill>
              <a:latin typeface="Calibri"/>
            </a:endParaRPr>
          </a:p>
        </p:txBody>
      </p:sp>
      <p:sp>
        <p:nvSpPr>
          <p:cNvPr id="40" name="Shape 870"/>
          <p:cNvSpPr/>
          <p:nvPr/>
        </p:nvSpPr>
        <p:spPr>
          <a:xfrm>
            <a:off x="9016244" y="1264887"/>
            <a:ext cx="2094749" cy="630940"/>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1st Bank, NA” </a:t>
            </a: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a:t>
            </a:r>
            <a:r>
              <a:rPr lang="en-US" sz="1400" b="1" u="sng" dirty="0">
                <a:solidFill>
                  <a:srgbClr val="1F497D"/>
                </a:solidFill>
                <a:latin typeface="Calibri Light"/>
                <a:sym typeface="Calibri"/>
              </a:rPr>
              <a:t>Provo</a:t>
            </a:r>
            <a:endParaRPr sz="1400" b="1" u="sng" dirty="0">
              <a:solidFill>
                <a:srgbClr val="1F497D"/>
              </a:solidFill>
              <a:latin typeface="Calibri Light"/>
              <a:sym typeface="Calibri"/>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a:t>
            </a:r>
            <a:r>
              <a:rPr lang="en-US" sz="1400" b="1" u="sng" dirty="0">
                <a:solidFill>
                  <a:srgbClr val="1F497D"/>
                </a:solidFill>
                <a:latin typeface="Calibri Light"/>
                <a:sym typeface="Calibri"/>
              </a:rPr>
              <a:t>UT</a:t>
            </a:r>
            <a:endParaRPr sz="1400" b="1" u="sng" dirty="0">
              <a:solidFill>
                <a:srgbClr val="1F497D"/>
              </a:solidFill>
              <a:latin typeface="Calibri Light"/>
              <a:sym typeface="Calibri"/>
            </a:endParaRPr>
          </a:p>
        </p:txBody>
      </p:sp>
      <p:sp>
        <p:nvSpPr>
          <p:cNvPr id="41" name="Shape 871"/>
          <p:cNvSpPr/>
          <p:nvPr/>
        </p:nvSpPr>
        <p:spPr>
          <a:xfrm>
            <a:off x="3294390" y="2997626"/>
            <a:ext cx="282069" cy="435343"/>
          </a:xfrm>
          <a:custGeom>
            <a:avLst/>
            <a:gdLst/>
            <a:ahLst/>
            <a:cxnLst>
              <a:cxn ang="0">
                <a:pos x="wd2" y="hd2"/>
              </a:cxn>
              <a:cxn ang="5400000">
                <a:pos x="wd2" y="hd2"/>
              </a:cxn>
              <a:cxn ang="10800000">
                <a:pos x="wd2" y="hd2"/>
              </a:cxn>
              <a:cxn ang="16200000">
                <a:pos x="wd2" y="hd2"/>
              </a:cxn>
            </a:cxnLst>
            <a:rect l="0" t="0" r="r" b="b"/>
            <a:pathLst>
              <a:path w="21600" h="21600" extrusionOk="0">
                <a:moveTo>
                  <a:pt x="0" y="15336"/>
                </a:moveTo>
                <a:lnTo>
                  <a:pt x="5400" y="15336"/>
                </a:lnTo>
                <a:lnTo>
                  <a:pt x="5400" y="0"/>
                </a:lnTo>
                <a:lnTo>
                  <a:pt x="16200" y="0"/>
                </a:lnTo>
                <a:lnTo>
                  <a:pt x="16200" y="15336"/>
                </a:lnTo>
                <a:lnTo>
                  <a:pt x="21600" y="15336"/>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2" name="Shape 872"/>
          <p:cNvSpPr/>
          <p:nvPr/>
        </p:nvSpPr>
        <p:spPr>
          <a:xfrm rot="2868593">
            <a:off x="2494664" y="2942749"/>
            <a:ext cx="249283" cy="538861"/>
          </a:xfrm>
          <a:custGeom>
            <a:avLst/>
            <a:gdLst/>
            <a:ahLst/>
            <a:cxnLst>
              <a:cxn ang="0">
                <a:pos x="wd2" y="hd2"/>
              </a:cxn>
              <a:cxn ang="5400000">
                <a:pos x="wd2" y="hd2"/>
              </a:cxn>
              <a:cxn ang="10800000">
                <a:pos x="wd2" y="hd2"/>
              </a:cxn>
              <a:cxn ang="16200000">
                <a:pos x="wd2" y="hd2"/>
              </a:cxn>
            </a:cxnLst>
            <a:rect l="0" t="0" r="r" b="b"/>
            <a:pathLst>
              <a:path w="21600" h="21600" extrusionOk="0">
                <a:moveTo>
                  <a:pt x="0" y="17500"/>
                </a:moveTo>
                <a:lnTo>
                  <a:pt x="5400" y="17500"/>
                </a:lnTo>
                <a:lnTo>
                  <a:pt x="5400" y="0"/>
                </a:lnTo>
                <a:lnTo>
                  <a:pt x="16200" y="0"/>
                </a:lnTo>
                <a:lnTo>
                  <a:pt x="16200" y="17500"/>
                </a:lnTo>
                <a:lnTo>
                  <a:pt x="21600" y="175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3" name="Shape 873"/>
          <p:cNvSpPr/>
          <p:nvPr/>
        </p:nvSpPr>
        <p:spPr>
          <a:xfrm>
            <a:off x="1018958" y="3979919"/>
            <a:ext cx="4840426"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defTabSz="609584">
              <a:defRPr sz="1600" b="1">
                <a:latin typeface="+mj-lt"/>
                <a:ea typeface="+mj-ea"/>
                <a:cs typeface="+mj-cs"/>
                <a:sym typeface="Calibri"/>
              </a:defRPr>
            </a:lvl1pPr>
          </a:lstStyle>
          <a:p>
            <a:pPr algn="ctr">
              <a:lnSpc>
                <a:spcPts val="1800"/>
              </a:lnSpc>
            </a:pPr>
            <a:r>
              <a:rPr lang="en-US" altLang="en-US" sz="1400" i="1" dirty="0">
                <a:latin typeface="+mn-lt"/>
              </a:rPr>
              <a:t>Same algorithms can be reused across different platforms</a:t>
            </a:r>
          </a:p>
        </p:txBody>
      </p:sp>
      <p:sp>
        <p:nvSpPr>
          <p:cNvPr id="44" name="Shape 874"/>
          <p:cNvSpPr/>
          <p:nvPr/>
        </p:nvSpPr>
        <p:spPr>
          <a:xfrm>
            <a:off x="5662932" y="3490965"/>
            <a:ext cx="530327" cy="300208"/>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609584">
              <a:defRPr b="1">
                <a:latin typeface="+mj-lt"/>
                <a:ea typeface="+mj-ea"/>
                <a:cs typeface="+mj-cs"/>
                <a:sym typeface="Calibri"/>
              </a:defRPr>
            </a:lvl1pPr>
          </a:lstStyle>
          <a:p>
            <a:r>
              <a:rPr sz="1351">
                <a:solidFill>
                  <a:prstClr val="black"/>
                </a:solidFill>
              </a:rPr>
              <a:t>…</a:t>
            </a:r>
          </a:p>
        </p:txBody>
      </p:sp>
      <p:sp>
        <p:nvSpPr>
          <p:cNvPr id="45" name="Shape 875"/>
          <p:cNvSpPr/>
          <p:nvPr/>
        </p:nvSpPr>
        <p:spPr>
          <a:xfrm>
            <a:off x="3436025" y="1021032"/>
            <a:ext cx="2294365" cy="30777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400" dirty="0">
                <a:solidFill>
                  <a:prstClr val="black"/>
                </a:solidFill>
              </a:rPr>
              <a:t>Entity-centric operations</a:t>
            </a:r>
          </a:p>
        </p:txBody>
      </p:sp>
      <p:sp>
        <p:nvSpPr>
          <p:cNvPr id="46" name="Shape 876"/>
          <p:cNvSpPr/>
          <p:nvPr/>
        </p:nvSpPr>
        <p:spPr>
          <a:xfrm>
            <a:off x="5019981" y="2435754"/>
            <a:ext cx="1168780" cy="50257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333" dirty="0">
                <a:solidFill>
                  <a:prstClr val="black"/>
                </a:solidFill>
              </a:rPr>
              <a:t>Extensible Compiler</a:t>
            </a:r>
          </a:p>
        </p:txBody>
      </p:sp>
      <p:sp>
        <p:nvSpPr>
          <p:cNvPr id="47" name="Shape 877"/>
          <p:cNvSpPr/>
          <p:nvPr/>
        </p:nvSpPr>
        <p:spPr>
          <a:xfrm>
            <a:off x="4764509" y="2039400"/>
            <a:ext cx="244180" cy="1366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44"/>
                  <a:pt x="10800" y="322"/>
                </a:cubicBezTo>
                <a:lnTo>
                  <a:pt x="10800" y="10478"/>
                </a:lnTo>
                <a:cubicBezTo>
                  <a:pt x="10800" y="10656"/>
                  <a:pt x="15635" y="10800"/>
                  <a:pt x="21600" y="10800"/>
                </a:cubicBezTo>
                <a:cubicBezTo>
                  <a:pt x="15635" y="10800"/>
                  <a:pt x="10800" y="10944"/>
                  <a:pt x="10800" y="11122"/>
                </a:cubicBezTo>
                <a:lnTo>
                  <a:pt x="10800" y="21278"/>
                </a:lnTo>
                <a:cubicBezTo>
                  <a:pt x="10800" y="21456"/>
                  <a:pt x="5965" y="21600"/>
                  <a:pt x="0" y="21600"/>
                </a:cubicBezTo>
              </a:path>
            </a:pathLst>
          </a:custGeom>
          <a:ln w="25400">
            <a:solidFill>
              <a:schemeClr val="accent1"/>
            </a:solidFill>
          </a:ln>
          <a:effectLst>
            <a:outerShdw blurRad="38100" dist="23000" dir="5400000" rotWithShape="0">
              <a:srgbClr val="000000">
                <a:alpha val="35000"/>
              </a:srgbClr>
            </a:outerShdw>
          </a:effectLst>
        </p:spPr>
        <p:txBody>
          <a:bodyPr lIns="45719" tIns="45719" rIns="45719" bIns="45719" anchor="ctr"/>
          <a:lstStyle/>
          <a:p>
            <a:pPr algn="ctr" defTabSz="609554">
              <a:defRPr sz="1600" b="1"/>
            </a:pPr>
            <a:endParaRPr sz="1600" b="1">
              <a:solidFill>
                <a:prstClr val="black"/>
              </a:solidFill>
              <a:latin typeface="Calibri"/>
            </a:endParaRPr>
          </a:p>
        </p:txBody>
      </p:sp>
      <p:sp>
        <p:nvSpPr>
          <p:cNvPr id="51" name="Shape 875"/>
          <p:cNvSpPr/>
          <p:nvPr/>
        </p:nvSpPr>
        <p:spPr>
          <a:xfrm>
            <a:off x="7338802" y="562182"/>
            <a:ext cx="4314467" cy="27699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lang="en-US" sz="1200" b="0" dirty="0">
                <a:solidFill>
                  <a:prstClr val="black"/>
                </a:solidFill>
                <a:latin typeface="IBM Plex Sans" panose="020B0503050203000203" pitchFamily="34" charset="77"/>
              </a:rPr>
              <a:t>Example from FEIII Data Challenge’16 </a:t>
            </a:r>
            <a:r>
              <a:rPr lang="en-US" sz="1200" dirty="0">
                <a:solidFill>
                  <a:srgbClr val="00B0F0"/>
                </a:solidFill>
                <a:latin typeface="IBM Plex Sans" panose="020B0503050203000203" pitchFamily="34" charset="77"/>
              </a:rPr>
              <a:t>[Burdick et al, 2016] </a:t>
            </a:r>
            <a:endParaRPr sz="1200" dirty="0">
              <a:solidFill>
                <a:srgbClr val="00B0F0"/>
              </a:solidFill>
              <a:latin typeface="IBM Plex Sans" panose="020B0503050203000203" pitchFamily="34" charset="77"/>
            </a:endParaRPr>
          </a:p>
        </p:txBody>
      </p:sp>
      <p:sp>
        <p:nvSpPr>
          <p:cNvPr id="50" name="Rectangle 49">
            <a:extLst>
              <a:ext uri="{FF2B5EF4-FFF2-40B4-BE49-F238E27FC236}">
                <a16:creationId xmlns:a16="http://schemas.microsoft.com/office/drawing/2014/main" id="{E7A45736-DE26-9A4C-88A2-CFE9F9809421}"/>
              </a:ext>
            </a:extLst>
          </p:cNvPr>
          <p:cNvSpPr/>
          <p:nvPr/>
        </p:nvSpPr>
        <p:spPr>
          <a:xfrm>
            <a:off x="1307062" y="4907386"/>
            <a:ext cx="10441241" cy="292388"/>
          </a:xfrm>
          <a:prstGeom prst="rect">
            <a:avLst/>
          </a:prstGeom>
        </p:spPr>
        <p:txBody>
          <a:bodyPr wrap="square">
            <a:spAutoFit/>
          </a:bodyPr>
          <a:lstStyle/>
          <a:p>
            <a:r>
              <a:rPr lang="en-US" sz="1300" dirty="0">
                <a:latin typeface="IBM Plex Sans" panose="020B0503050203000203" pitchFamily="34" charset="0"/>
                <a:hlinkClick r:id="rId3"/>
              </a:rPr>
              <a:t>https://www.ibm.com/support/knowledgecenter/en/SSWSR9_11.4.0/com.ibm.swg.im.mdmhs.pmebi.doc/topics/using_hil.html</a:t>
            </a:r>
            <a:endParaRPr lang="en-US" sz="1300" dirty="0">
              <a:latin typeface="IBM Plex Sans" panose="020B0503050203000203" pitchFamily="34" charset="0"/>
            </a:endParaRPr>
          </a:p>
        </p:txBody>
      </p:sp>
      <p:sp>
        <p:nvSpPr>
          <p:cNvPr id="7" name="Slide Number Placeholder 6">
            <a:extLst>
              <a:ext uri="{FF2B5EF4-FFF2-40B4-BE49-F238E27FC236}">
                <a16:creationId xmlns:a16="http://schemas.microsoft.com/office/drawing/2014/main" id="{7FA7CF4F-E65A-F540-967C-35E13895FBE2}"/>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2" name="Rectangle 51">
            <a:extLst>
              <a:ext uri="{FF2B5EF4-FFF2-40B4-BE49-F238E27FC236}">
                <a16:creationId xmlns:a16="http://schemas.microsoft.com/office/drawing/2014/main" id="{BFE31108-950B-AE46-BE8D-0B9BEB20F7B0}"/>
              </a:ext>
            </a:extLst>
          </p:cNvPr>
          <p:cNvSpPr/>
          <p:nvPr/>
        </p:nvSpPr>
        <p:spPr>
          <a:xfrm>
            <a:off x="2691665" y="6066463"/>
            <a:ext cx="6015787"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Hernandez, G. Koutrika, R. Krishnamurthy, L. Popa, and R. Wisnesky. </a:t>
            </a:r>
          </a:p>
          <a:p>
            <a:r>
              <a:rPr lang="en-US" sz="1200" i="1" dirty="0">
                <a:solidFill>
                  <a:srgbClr val="0070C0"/>
                </a:solidFill>
                <a:latin typeface="IBM Plex Sans" panose="020B0503050203000203" pitchFamily="34" charset="0"/>
              </a:rPr>
              <a:t>HIL: A High-Level Scripting Language for  Entity Integration</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EDBT, 549–560, 2013.</a:t>
            </a:r>
          </a:p>
        </p:txBody>
      </p:sp>
    </p:spTree>
    <p:extLst>
      <p:ext uri="{BB962C8B-B14F-4D97-AF65-F5344CB8AC3E}">
        <p14:creationId xmlns:p14="http://schemas.microsoft.com/office/powerpoint/2010/main" val="3360174708"/>
      </p:ext>
    </p:extLst>
  </p:cSld>
  <p:clrMapOvr>
    <a:masterClrMapping/>
  </p:clrMapOvr>
  <mc:AlternateContent xmlns:mc="http://schemas.openxmlformats.org/markup-compatibility/2006" xmlns:p14="http://schemas.microsoft.com/office/powerpoint/2010/main">
    <mc:Choice Requires="p14">
      <p:transition spd="slow" p14:dur="2000" advTm="120896"/>
    </mc:Choice>
    <mc:Fallback xmlns="">
      <p:transition spd="slow" advTm="12089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bwMode="auto">
          <a:xfrm>
            <a:off x="675861" y="274637"/>
            <a:ext cx="10458987" cy="603251"/>
          </a:xfrm>
        </p:spPr>
        <p:txBody>
          <a:bodyPr>
            <a:normAutofit/>
          </a:bodyPr>
          <a:lstStyle/>
          <a:p>
            <a:pPr>
              <a:defRPr/>
            </a:pPr>
            <a:r>
              <a:rPr lang="en-US" sz="2800" b="1" dirty="0"/>
              <a:t>A Company Matching Example in HIL</a:t>
            </a:r>
          </a:p>
        </p:txBody>
      </p:sp>
      <p:sp>
        <p:nvSpPr>
          <p:cNvPr id="11" name="Rectangle 3"/>
          <p:cNvSpPr>
            <a:spLocks noChangeArrowheads="1"/>
          </p:cNvSpPr>
          <p:nvPr/>
        </p:nvSpPr>
        <p:spPr bwMode="auto">
          <a:xfrm>
            <a:off x="1248720" y="1289372"/>
            <a:ext cx="5574106" cy="3504549"/>
          </a:xfrm>
          <a:prstGeom prst="rect">
            <a:avLst/>
          </a:prstGeom>
          <a:solidFill>
            <a:srgbClr val="EAEAEA"/>
          </a:solidFill>
          <a:ln w="6350" algn="ctr">
            <a:solidFill>
              <a:schemeClr val="tx1"/>
            </a:solidFill>
            <a:miter lim="800000"/>
            <a:headEnd/>
            <a:tailEnd type="none" w="sm" len="med"/>
          </a:ln>
          <a:effectLst>
            <a:outerShdw dist="107763" dir="2700000" algn="ctr" rotWithShape="0">
              <a:srgbClr val="808080">
                <a:alpha val="50000"/>
              </a:srgbClr>
            </a:outerShdw>
          </a:effectLst>
        </p:spPr>
        <p:txBody>
          <a:bodyPr wrap="square">
            <a:spAutoFit/>
          </a:bodyPr>
          <a:lstStyle/>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create</a:t>
            </a:r>
            <a:r>
              <a:rPr lang="en-US" altLang="en-US" sz="1467" noProof="1">
                <a:solidFill>
                  <a:srgbClr val="4263F8"/>
                </a:solidFill>
              </a:rPr>
              <a:t> </a:t>
            </a:r>
            <a:r>
              <a:rPr lang="en-US" altLang="en-US" sz="1467" u="sng" noProof="1">
                <a:solidFill>
                  <a:srgbClr val="0033CC"/>
                </a:solidFill>
              </a:rPr>
              <a:t>link</a:t>
            </a:r>
            <a:r>
              <a:rPr lang="en-US" altLang="en-US" sz="1467" noProof="1">
                <a:solidFill>
                  <a:srgbClr val="4263F8"/>
                </a:solidFill>
              </a:rPr>
              <a:t> </a:t>
            </a:r>
            <a:r>
              <a:rPr lang="en-US" altLang="en-US" sz="1467" noProof="1"/>
              <a:t>FFIEC_SEC</a:t>
            </a:r>
            <a:r>
              <a:rPr lang="en-US" altLang="en-US" sz="1467" noProof="1">
                <a:solidFill>
                  <a:srgbClr val="2F2B20"/>
                </a:solidFill>
              </a:rPr>
              <a:t> </a:t>
            </a:r>
            <a:r>
              <a:rPr lang="en-US" altLang="en-US" sz="1467" u="sng" noProof="1">
                <a:solidFill>
                  <a:srgbClr val="0033CC"/>
                </a:solidFill>
              </a:rPr>
              <a:t>as</a:t>
            </a:r>
            <a:endParaRPr lang="en-US" altLang="en-US" sz="1467" b="1"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select</a:t>
            </a:r>
            <a:r>
              <a:rPr lang="en-US" altLang="en-US" sz="1467" noProof="1">
                <a:solidFill>
                  <a:srgbClr val="0033CC"/>
                </a:solidFill>
              </a:rPr>
              <a:t> </a:t>
            </a:r>
            <a:r>
              <a:rPr lang="en-US" altLang="en-US" sz="1467" dirty="0">
                <a:solidFill>
                  <a:srgbClr val="2F2B20"/>
                </a:solidFill>
              </a:rPr>
              <a:t> </a:t>
            </a:r>
            <a:r>
              <a:rPr lang="en-US" altLang="en-US" sz="1467" noProof="1">
                <a:solidFill>
                  <a:srgbClr val="2F2B20"/>
                </a:solidFill>
              </a:rPr>
              <a:t>[</a:t>
            </a:r>
            <a:r>
              <a:rPr lang="en-US" altLang="en-US" sz="1467" noProof="1"/>
              <a:t>ffiec_id: f.IDRSSD,  sec_id: s.CIK </a:t>
            </a:r>
            <a:r>
              <a:rPr lang="en-US" altLang="en-US" sz="1467" noProof="1">
                <a:solidFill>
                  <a:srgbClr val="2F2B20"/>
                </a:solidFill>
              </a:rPr>
              <a:t>]</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from</a:t>
            </a:r>
            <a:r>
              <a:rPr lang="en-US" altLang="en-US" sz="1467" noProof="1">
                <a:solidFill>
                  <a:srgbClr val="2F2B20"/>
                </a:solidFill>
              </a:rPr>
              <a:t> </a:t>
            </a:r>
            <a:r>
              <a:rPr lang="en-US" altLang="en-US" sz="1467" noProof="1"/>
              <a:t>FFIEC f,  SEC s</a:t>
            </a:r>
            <a:r>
              <a:rPr lang="en-US" altLang="en-US" sz="1467" dirty="0"/>
              <a:t> </a:t>
            </a:r>
            <a:endParaRPr lang="en-US" altLang="en-US" sz="1467"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u="sng" noProof="1">
                <a:solidFill>
                  <a:srgbClr val="0033CC"/>
                </a:solidFill>
              </a:rPr>
              <a:t>match</a:t>
            </a:r>
            <a:r>
              <a:rPr lang="en-US" altLang="en-US" sz="1467" noProof="1">
                <a:solidFill>
                  <a:srgbClr val="4263F8"/>
                </a:solidFill>
              </a:rPr>
              <a:t> </a:t>
            </a:r>
            <a:r>
              <a:rPr lang="en-US" altLang="en-US" sz="1467" u="sng" noProof="1">
                <a:solidFill>
                  <a:srgbClr val="0033CC"/>
                </a:solidFill>
              </a:rPr>
              <a:t>using</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dirty="0">
                <a:solidFill>
                  <a:srgbClr val="0033CC"/>
                </a:solidFill>
              </a:rPr>
              <a:t>rule1</a:t>
            </a:r>
            <a:r>
              <a:rPr lang="en-US" altLang="en-US" sz="1467" dirty="0">
                <a:solidFill>
                  <a:srgbClr val="2F2B20"/>
                </a:solidFill>
              </a:rPr>
              <a:t>: </a:t>
            </a:r>
            <a:r>
              <a:rPr lang="en-US" altLang="en-US" sz="1467" dirty="0"/>
              <a:t>toUpper (f.city) = toUpper (s.city) </a:t>
            </a:r>
            <a:r>
              <a:rPr lang="en-US" altLang="en-US" sz="1467" u="sng" noProof="1">
                <a:solidFill>
                  <a:srgbClr val="0033CC"/>
                </a:solidFill>
              </a:rPr>
              <a:t>and</a:t>
            </a:r>
            <a:endParaRPr lang="en-US" altLang="en-US" sz="1467" noProof="1">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b="1" i="1" noProof="1">
                <a:solidFill>
                  <a:srgbClr val="7030A0"/>
                </a:solidFill>
              </a:rPr>
              <a:t>normalize</a:t>
            </a:r>
            <a:r>
              <a:rPr lang="en-US" altLang="en-US" sz="1467" noProof="1">
                <a:solidFill>
                  <a:srgbClr val="7030A0"/>
                </a:solidFill>
              </a:rPr>
              <a:t> </a:t>
            </a:r>
            <a:r>
              <a:rPr lang="en-US" altLang="en-US" sz="1467" noProof="1"/>
              <a:t>(f.stateprov) = </a:t>
            </a:r>
            <a:r>
              <a:rPr lang="en-US" altLang="en-US" sz="1467" b="1" i="1" noProof="1">
                <a:solidFill>
                  <a:srgbClr val="7030A0"/>
                </a:solidFill>
              </a:rPr>
              <a:t>normalize</a:t>
            </a:r>
            <a:r>
              <a:rPr lang="en-US" altLang="en-US" sz="1467" noProof="1">
                <a:solidFill>
                  <a:srgbClr val="0033CC"/>
                </a:solidFill>
              </a:rPr>
              <a:t> </a:t>
            </a:r>
            <a:r>
              <a:rPr lang="en-US" altLang="en-US" sz="1467" noProof="1"/>
              <a:t>(s.stateprov) </a:t>
            </a:r>
            <a:r>
              <a:rPr lang="en-US" altLang="en-US" sz="1467" u="sng" noProof="1">
                <a:solidFill>
                  <a:srgbClr val="0033CC"/>
                </a:solidFill>
              </a:rPr>
              <a:t>an</a:t>
            </a:r>
            <a:r>
              <a:rPr lang="en-US" altLang="en-US" sz="1467" u="sng" dirty="0">
                <a:solidFill>
                  <a:srgbClr val="0033CC"/>
                </a:solidFill>
              </a:rPr>
              <a:t>d</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b="1" i="1" noProof="1">
                <a:solidFill>
                  <a:srgbClr val="7030A0"/>
                </a:solidFill>
              </a:rPr>
              <a:t>companyNameMatch </a:t>
            </a:r>
            <a:r>
              <a:rPr lang="en-US" altLang="en-US" sz="1467" noProof="1"/>
              <a:t>(f.name, s.name),</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noProof="1">
                <a:solidFill>
                  <a:srgbClr val="0033CC"/>
                </a:solidFill>
              </a:rPr>
              <a:t>rule2</a:t>
            </a:r>
            <a:r>
              <a:rPr lang="en-US" altLang="en-US" sz="1467" noProof="1">
                <a:solidFill>
                  <a:srgbClr val="2F2B20"/>
                </a:solidFill>
              </a:rPr>
              <a:t>:   </a:t>
            </a:r>
          </a:p>
          <a:p>
            <a:pPr marL="342891" indent="-228594" eaLnBrk="0" fontAlgn="base" hangingPunct="0">
              <a:lnSpc>
                <a:spcPts val="1300"/>
              </a:lnSpc>
              <a:spcBef>
                <a:spcPct val="20000"/>
              </a:spcBef>
              <a:spcAft>
                <a:spcPct val="0"/>
              </a:spcAft>
              <a:buClr>
                <a:srgbClr val="A9A57C"/>
              </a:buClr>
            </a:pPr>
            <a:r>
              <a:rPr lang="en-US" altLang="en-US" sz="1467" noProof="1">
                <a:solidFill>
                  <a:srgbClr val="2F2B20"/>
                </a:solidFill>
              </a:rPr>
              <a:t>                    </a:t>
            </a:r>
            <a:r>
              <a:rPr lang="en-US" altLang="en-US" sz="1333" noProof="1">
                <a:solidFill>
                  <a:srgbClr val="2F2B20"/>
                </a:solidFill>
              </a:rPr>
              <a:t>…  </a:t>
            </a:r>
            <a:r>
              <a:rPr lang="en-US" altLang="en-US" sz="1467" noProof="1">
                <a:solidFill>
                  <a:srgbClr val="2F2B20"/>
                </a:solidFill>
              </a:rPr>
              <a:t>	</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cardinality</a:t>
            </a:r>
            <a:r>
              <a:rPr lang="en-US" altLang="en-US" sz="1467" noProof="1">
                <a:solidFill>
                  <a:srgbClr val="2F2B20"/>
                </a:solidFill>
              </a:rPr>
              <a:t> ffiec_id </a:t>
            </a:r>
            <a:r>
              <a:rPr lang="en-US" altLang="en-US" sz="1467" noProof="1">
                <a:solidFill>
                  <a:srgbClr val="0033CC"/>
                </a:solidFill>
              </a:rPr>
              <a:t>1:N </a:t>
            </a:r>
            <a:r>
              <a:rPr lang="en-US" altLang="en-US" sz="1467" noProof="1">
                <a:solidFill>
                  <a:srgbClr val="2F2B20"/>
                </a:solidFill>
              </a:rPr>
              <a:t>sec_id; </a:t>
            </a:r>
            <a:endParaRPr lang="en-US" altLang="en-US" sz="1467" dirty="0">
              <a:solidFill>
                <a:srgbClr val="2F2B20"/>
              </a:solidFill>
            </a:endParaRPr>
          </a:p>
        </p:txBody>
      </p:sp>
      <p:sp>
        <p:nvSpPr>
          <p:cNvPr id="14" name="AutoShape 5"/>
          <p:cNvSpPr>
            <a:spLocks noChangeArrowheads="1"/>
          </p:cNvSpPr>
          <p:nvPr/>
        </p:nvSpPr>
        <p:spPr bwMode="auto">
          <a:xfrm>
            <a:off x="7428791" y="2838061"/>
            <a:ext cx="4355893" cy="1436916"/>
          </a:xfrm>
          <a:prstGeom prst="wedgeRectCallout">
            <a:avLst>
              <a:gd name="adj1" fmla="val -50265"/>
              <a:gd name="adj2" fmla="val -542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2053"/>
              </a:lnSpc>
            </a:pPr>
            <a:r>
              <a:rPr lang="en-US" sz="1600" b="1" dirty="0">
                <a:solidFill>
                  <a:srgbClr val="0070C0"/>
                </a:solidFill>
                <a:latin typeface="IBM Plex Sans" panose="020B0503050203000203" pitchFamily="34" charset="77"/>
              </a:rPr>
              <a:t>(Coming later)</a:t>
            </a:r>
          </a:p>
          <a:p>
            <a:pPr>
              <a:lnSpc>
                <a:spcPts val="2053"/>
              </a:lnSpc>
            </a:pPr>
            <a:r>
              <a:rPr lang="en-US" sz="1600" dirty="0">
                <a:latin typeface="IBM Plex Sans" panose="020B0503050203000203" pitchFamily="34" charset="77"/>
              </a:rPr>
              <a:t>Such clauses can be learned:  </a:t>
            </a:r>
          </a:p>
          <a:p>
            <a:pPr marL="285744" indent="-285744">
              <a:lnSpc>
                <a:spcPts val="1920"/>
              </a:lnSpc>
              <a:buFont typeface="Arial" charset="0"/>
              <a:buChar char="•"/>
            </a:pPr>
            <a:r>
              <a:rPr lang="en-US" sz="1400" b="1" dirty="0">
                <a:latin typeface="IBM Plex Sans" panose="020B0503050203000203" pitchFamily="34" charset="77"/>
              </a:rPr>
              <a:t>Learn entity attribute structure and variations </a:t>
            </a:r>
            <a:r>
              <a:rPr lang="en-US" sz="1400" dirty="0">
                <a:latin typeface="IBM Plex Sans" panose="020B0503050203000203" pitchFamily="34" charset="77"/>
              </a:rPr>
              <a:t>(i.e., c</a:t>
            </a:r>
            <a:r>
              <a:rPr lang="en-US" sz="1400" i="1" dirty="0">
                <a:solidFill>
                  <a:srgbClr val="7030A0"/>
                </a:solidFill>
                <a:latin typeface="IBM Plex Sans" panose="020B0503050203000203" pitchFamily="34" charset="77"/>
              </a:rPr>
              <a:t>ompanyNameMatch</a:t>
            </a:r>
            <a:r>
              <a:rPr lang="en-US" sz="1400" dirty="0">
                <a:latin typeface="IBM Plex Sans" panose="020B0503050203000203" pitchFamily="34" charset="77"/>
              </a:rPr>
              <a:t>, </a:t>
            </a:r>
            <a:r>
              <a:rPr lang="en-US" sz="1400" i="1" dirty="0">
                <a:solidFill>
                  <a:srgbClr val="7030A0"/>
                </a:solidFill>
                <a:latin typeface="IBM Plex Sans" panose="020B0503050203000203" pitchFamily="34" charset="77"/>
              </a:rPr>
              <a:t>normalize</a:t>
            </a:r>
            <a:r>
              <a:rPr lang="en-US" sz="1400" dirty="0">
                <a:latin typeface="IBM Plex Sans" panose="020B0503050203000203" pitchFamily="34" charset="77"/>
              </a:rPr>
              <a:t>, etc.)</a:t>
            </a:r>
          </a:p>
          <a:p>
            <a:pPr marL="285744" lvl="0" indent="-285744">
              <a:lnSpc>
                <a:spcPts val="2053"/>
              </a:lnSpc>
              <a:buFont typeface="Arial" charset="0"/>
              <a:buChar char="•"/>
            </a:pPr>
            <a:r>
              <a:rPr lang="en-US" sz="1400" b="1" dirty="0">
                <a:solidFill>
                  <a:srgbClr val="000000"/>
                </a:solidFill>
                <a:latin typeface="IBM Plex Sans" panose="020B0503050203000203" pitchFamily="34" charset="77"/>
                <a:cs typeface="Calibri"/>
              </a:rPr>
              <a:t>Learn the overall ER algorithm</a:t>
            </a:r>
            <a:r>
              <a:rPr lang="en-US" sz="1400" dirty="0">
                <a:solidFill>
                  <a:srgbClr val="000000"/>
                </a:solidFill>
                <a:latin typeface="IBM Plex Sans" panose="020B0503050203000203" pitchFamily="34" charset="77"/>
                <a:cs typeface="Calibri"/>
              </a:rPr>
              <a:t> (as a DNF)</a:t>
            </a:r>
            <a:r>
              <a:rPr lang="en-US" sz="1400" dirty="0">
                <a:latin typeface="IBM Plex Sans" panose="020B0503050203000203" pitchFamily="34" charset="77"/>
              </a:rPr>
              <a:t> </a:t>
            </a:r>
          </a:p>
        </p:txBody>
      </p:sp>
      <p:sp>
        <p:nvSpPr>
          <p:cNvPr id="9" name="Rectangle 8"/>
          <p:cNvSpPr/>
          <p:nvPr/>
        </p:nvSpPr>
        <p:spPr>
          <a:xfrm>
            <a:off x="2550401" y="5524000"/>
            <a:ext cx="1689472" cy="584775"/>
          </a:xfrm>
          <a:prstGeom prst="rect">
            <a:avLst/>
          </a:prstGeom>
        </p:spPr>
        <p:txBody>
          <a:bodyPr wrap="square">
            <a:spAutoFit/>
          </a:bodyPr>
          <a:lstStyle/>
          <a:p>
            <a:r>
              <a:rPr lang="en-US" sz="1600" dirty="0">
                <a:solidFill>
                  <a:srgbClr val="0033CC"/>
                </a:solidFill>
              </a:rPr>
              <a:t>“Isabella Bank” </a:t>
            </a:r>
          </a:p>
          <a:p>
            <a:r>
              <a:rPr lang="en-US" sz="1600" dirty="0">
                <a:solidFill>
                  <a:srgbClr val="0033CC"/>
                </a:solidFill>
              </a:rPr>
              <a:t>     </a:t>
            </a:r>
            <a:r>
              <a:rPr lang="en-US" sz="1600" dirty="0">
                <a:solidFill>
                  <a:prstClr val="black"/>
                </a:solidFill>
              </a:rPr>
              <a:t>(a bank)</a:t>
            </a:r>
          </a:p>
        </p:txBody>
      </p:sp>
      <p:sp>
        <p:nvSpPr>
          <p:cNvPr id="10" name="Rectangle 9"/>
          <p:cNvSpPr/>
          <p:nvPr/>
        </p:nvSpPr>
        <p:spPr>
          <a:xfrm>
            <a:off x="5285299" y="5550383"/>
            <a:ext cx="2610109" cy="584775"/>
          </a:xfrm>
          <a:prstGeom prst="rect">
            <a:avLst/>
          </a:prstGeom>
        </p:spPr>
        <p:txBody>
          <a:bodyPr wrap="square">
            <a:spAutoFit/>
          </a:bodyPr>
          <a:lstStyle/>
          <a:p>
            <a:r>
              <a:rPr lang="en-US" sz="1600" dirty="0">
                <a:solidFill>
                  <a:srgbClr val="0033CC"/>
                </a:solidFill>
              </a:rPr>
              <a:t>“Isabella Bank Corp” </a:t>
            </a:r>
          </a:p>
          <a:p>
            <a:r>
              <a:rPr lang="en-US" sz="1600" dirty="0">
                <a:solidFill>
                  <a:prstClr val="black"/>
                </a:solidFill>
              </a:rPr>
              <a:t>(parent holding company)</a:t>
            </a:r>
          </a:p>
        </p:txBody>
      </p:sp>
      <p:cxnSp>
        <p:nvCxnSpPr>
          <p:cNvPr id="16" name="Straight Arrow Connector 15"/>
          <p:cNvCxnSpPr/>
          <p:nvPr/>
        </p:nvCxnSpPr>
        <p:spPr>
          <a:xfrm flipV="1">
            <a:off x="4239873" y="5874339"/>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25635" y="5504433"/>
            <a:ext cx="1072025" cy="307777"/>
          </a:xfrm>
          <a:prstGeom prst="rect">
            <a:avLst/>
          </a:prstGeom>
          <a:noFill/>
        </p:spPr>
        <p:txBody>
          <a:bodyPr wrap="none" rtlCol="0">
            <a:spAutoFit/>
          </a:bodyPr>
          <a:lstStyle/>
          <a:p>
            <a:r>
              <a:rPr lang="en-US" sz="1400" b="1" dirty="0"/>
              <a:t>not a match</a:t>
            </a:r>
          </a:p>
        </p:txBody>
      </p:sp>
      <p:sp>
        <p:nvSpPr>
          <p:cNvPr id="18" name="Rectangle 17"/>
          <p:cNvSpPr/>
          <p:nvPr/>
        </p:nvSpPr>
        <p:spPr>
          <a:xfrm>
            <a:off x="2029479" y="6299428"/>
            <a:ext cx="2379043" cy="338554"/>
          </a:xfrm>
          <a:prstGeom prst="rect">
            <a:avLst/>
          </a:prstGeom>
        </p:spPr>
        <p:txBody>
          <a:bodyPr wrap="square">
            <a:spAutoFit/>
          </a:bodyPr>
          <a:lstStyle/>
          <a:p>
            <a:r>
              <a:rPr lang="en-US" sz="1600" dirty="0">
                <a:solidFill>
                  <a:srgbClr val="0033CC"/>
                </a:solidFill>
              </a:rPr>
              <a:t>“Bank of America N.A.” </a:t>
            </a:r>
          </a:p>
        </p:txBody>
      </p:sp>
      <p:cxnSp>
        <p:nvCxnSpPr>
          <p:cNvPr id="19" name="Straight Arrow Connector 18"/>
          <p:cNvCxnSpPr/>
          <p:nvPr/>
        </p:nvCxnSpPr>
        <p:spPr>
          <a:xfrm flipV="1">
            <a:off x="4265270" y="6485938"/>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34026" y="6095319"/>
            <a:ext cx="648832" cy="307777"/>
          </a:xfrm>
          <a:prstGeom prst="rect">
            <a:avLst/>
          </a:prstGeom>
          <a:noFill/>
        </p:spPr>
        <p:txBody>
          <a:bodyPr wrap="none" rtlCol="0">
            <a:spAutoFit/>
          </a:bodyPr>
          <a:lstStyle/>
          <a:p>
            <a:r>
              <a:rPr lang="en-US" sz="1400" b="1" dirty="0"/>
              <a:t>match</a:t>
            </a:r>
          </a:p>
        </p:txBody>
      </p:sp>
      <p:cxnSp>
        <p:nvCxnSpPr>
          <p:cNvPr id="21" name="Straight Arrow Connector 20"/>
          <p:cNvCxnSpPr/>
          <p:nvPr/>
        </p:nvCxnSpPr>
        <p:spPr>
          <a:xfrm>
            <a:off x="3452286" y="3771083"/>
            <a:ext cx="1236945" cy="1668435"/>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15564" y="3477572"/>
            <a:ext cx="1218672" cy="1540268"/>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52588" y="5000696"/>
            <a:ext cx="2673297" cy="338554"/>
          </a:xfrm>
          <a:prstGeom prst="rect">
            <a:avLst/>
          </a:prstGeom>
        </p:spPr>
        <p:txBody>
          <a:bodyPr wrap="square">
            <a:spAutoFit/>
          </a:bodyPr>
          <a:lstStyle/>
          <a:p>
            <a:r>
              <a:rPr lang="en-US" sz="1600" b="1" dirty="0"/>
              <a:t>California, CA, Calif.  </a:t>
            </a:r>
            <a:r>
              <a:rPr lang="en-US" sz="1600" dirty="0"/>
              <a:t>⇾ CA</a:t>
            </a:r>
          </a:p>
        </p:txBody>
      </p:sp>
      <p:sp>
        <p:nvSpPr>
          <p:cNvPr id="24" name="Rectangle 23"/>
          <p:cNvSpPr/>
          <p:nvPr/>
        </p:nvSpPr>
        <p:spPr>
          <a:xfrm>
            <a:off x="5218995" y="6276310"/>
            <a:ext cx="3789156" cy="338554"/>
          </a:xfrm>
          <a:prstGeom prst="rect">
            <a:avLst/>
          </a:prstGeom>
        </p:spPr>
        <p:txBody>
          <a:bodyPr wrap="square">
            <a:spAutoFit/>
          </a:bodyPr>
          <a:lstStyle/>
          <a:p>
            <a:r>
              <a:rPr lang="en-US" sz="1600" dirty="0">
                <a:solidFill>
                  <a:srgbClr val="0033CC"/>
                </a:solidFill>
              </a:rPr>
              <a:t>“Bank of America National Association”</a:t>
            </a:r>
            <a:endParaRPr lang="en-US" sz="1600" dirty="0">
              <a:solidFill>
                <a:prstClr val="black"/>
              </a:solidFill>
            </a:endParaRPr>
          </a:p>
        </p:txBody>
      </p:sp>
      <p:sp>
        <p:nvSpPr>
          <p:cNvPr id="27" name="Right Brace 26"/>
          <p:cNvSpPr/>
          <p:nvPr/>
        </p:nvSpPr>
        <p:spPr>
          <a:xfrm>
            <a:off x="7152261" y="2859112"/>
            <a:ext cx="220840" cy="131817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35" name="AutoShape 5"/>
          <p:cNvSpPr>
            <a:spLocks noChangeArrowheads="1"/>
          </p:cNvSpPr>
          <p:nvPr/>
        </p:nvSpPr>
        <p:spPr bwMode="auto">
          <a:xfrm>
            <a:off x="7185885" y="877111"/>
            <a:ext cx="3757395" cy="1672697"/>
          </a:xfrm>
          <a:prstGeom prst="wedgeRectCallout">
            <a:avLst>
              <a:gd name="adj1" fmla="val -75025"/>
              <a:gd name="adj2" fmla="val 6687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b="1" dirty="0">
                <a:solidFill>
                  <a:srgbClr val="2F2B20"/>
                </a:solidFill>
                <a:latin typeface="IBM Plex Sans" panose="020B0503050203000203" pitchFamily="34" charset="77"/>
                <a:ea typeface="ＭＳ Ｐゴシック" panose="020B0600070205080204" pitchFamily="34" charset="-128"/>
              </a:rPr>
              <a:t>ER Algorithm:</a:t>
            </a:r>
            <a:r>
              <a:rPr kumimoji="1" lang="en-US" altLang="en-US" sz="1400" dirty="0">
                <a:solidFill>
                  <a:srgbClr val="2F2B20"/>
                </a:solidFill>
                <a:latin typeface="IBM Plex Sans" panose="020B0503050203000203" pitchFamily="34" charset="77"/>
                <a:ea typeface="ＭＳ Ｐゴシック" panose="020B0600070205080204" pitchFamily="34" charset="-128"/>
              </a:rPr>
              <a:t> </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Various rules combining attribute-level matching, filtering and normalizing predicates.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Blocking expressed via equi-joins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Disambiguation policies, and cardinality constraints (e.g., 1:N) </a:t>
            </a:r>
          </a:p>
        </p:txBody>
      </p:sp>
      <p:sp>
        <p:nvSpPr>
          <p:cNvPr id="25" name="AutoShape 5">
            <a:extLst>
              <a:ext uri="{FF2B5EF4-FFF2-40B4-BE49-F238E27FC236}">
                <a16:creationId xmlns:a16="http://schemas.microsoft.com/office/drawing/2014/main" id="{BD832A82-CD57-5640-9D1F-CB4181525E37}"/>
              </a:ext>
            </a:extLst>
          </p:cNvPr>
          <p:cNvSpPr>
            <a:spLocks noChangeArrowheads="1"/>
          </p:cNvSpPr>
          <p:nvPr/>
        </p:nvSpPr>
        <p:spPr bwMode="auto">
          <a:xfrm>
            <a:off x="198541" y="1443777"/>
            <a:ext cx="896112" cy="526191"/>
          </a:xfrm>
          <a:prstGeom prst="wedgeRectCallout">
            <a:avLst>
              <a:gd name="adj1" fmla="val 75667"/>
              <a:gd name="adj2" fmla="val 112346"/>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dirty="0">
                <a:solidFill>
                  <a:srgbClr val="2F2B20"/>
                </a:solidFill>
                <a:latin typeface="IBM Plex Sans" panose="020B0503050203000203" pitchFamily="34" charset="77"/>
                <a:ea typeface="ＭＳ Ｐゴシック" panose="020B0600070205080204" pitchFamily="34" charset="-128"/>
              </a:rPr>
              <a:t>Datasets to link</a:t>
            </a:r>
          </a:p>
        </p:txBody>
      </p:sp>
      <p:sp>
        <p:nvSpPr>
          <p:cNvPr id="3" name="Slide Number Placeholder 2">
            <a:extLst>
              <a:ext uri="{FF2B5EF4-FFF2-40B4-BE49-F238E27FC236}">
                <a16:creationId xmlns:a16="http://schemas.microsoft.com/office/drawing/2014/main" id="{68D5BFB3-6DED-F443-84AE-163AB1C8F4C8}"/>
              </a:ext>
            </a:extLst>
          </p:cNvPr>
          <p:cNvSpPr>
            <a:spLocks noGrp="1"/>
          </p:cNvSpPr>
          <p:nvPr>
            <p:ph type="sldNum" sz="quarter" idx="2"/>
          </p:nvPr>
        </p:nvSpPr>
        <p:spPr/>
        <p:txBody>
          <a:bodyPr/>
          <a:lstStyle/>
          <a:p>
            <a:fld id="{86CB4B4D-7CA3-9044-876B-883B54F8677D}" type="slidenum">
              <a:rPr lang="en-US" smtClean="0"/>
              <a:t>27</a:t>
            </a:fld>
            <a:endParaRPr lang="en-US"/>
          </a:p>
        </p:txBody>
      </p:sp>
    </p:spTree>
    <p:custDataLst>
      <p:tags r:id="rId1"/>
    </p:custDataLst>
    <p:extLst>
      <p:ext uri="{BB962C8B-B14F-4D97-AF65-F5344CB8AC3E}">
        <p14:creationId xmlns:p14="http://schemas.microsoft.com/office/powerpoint/2010/main" val="2699258021"/>
      </p:ext>
    </p:extLst>
  </p:cSld>
  <p:clrMapOvr>
    <a:masterClrMapping/>
  </p:clrMapOvr>
  <p:transition spd="med" advTm="12391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7" grpId="0"/>
      <p:bldP spid="18" grpId="0"/>
      <p:bldP spid="20" grpId="0"/>
      <p:bldP spid="23" grpId="0"/>
      <p:bldP spid="24"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427DB-690B-BB4D-969A-0CAE14188F33}"/>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4" name="Text Placeholder 3">
            <a:extLst>
              <a:ext uri="{FF2B5EF4-FFF2-40B4-BE49-F238E27FC236}">
                <a16:creationId xmlns:a16="http://schemas.microsoft.com/office/drawing/2014/main" id="{E59B53B1-733D-4141-9362-9308070A244F}"/>
              </a:ext>
            </a:extLst>
          </p:cNvPr>
          <p:cNvSpPr>
            <a:spLocks noGrp="1"/>
          </p:cNvSpPr>
          <p:nvPr>
            <p:ph type="body" idx="1"/>
          </p:nvPr>
        </p:nvSpPr>
        <p:spPr>
          <a:xfrm>
            <a:off x="609520" y="1181100"/>
            <a:ext cx="10972166" cy="3603551"/>
          </a:xfrm>
        </p:spPr>
        <p:txBody>
          <a:bodyPr/>
          <a:lstStyle/>
          <a:p>
            <a:pPr>
              <a:lnSpc>
                <a:spcPts val="2200"/>
              </a:lnSpc>
            </a:pPr>
            <a:r>
              <a:rPr lang="en-US" sz="2000" dirty="0">
                <a:solidFill>
                  <a:schemeClr val="tx1"/>
                </a:solidFill>
              </a:rPr>
              <a:t>So far:</a:t>
            </a:r>
          </a:p>
          <a:p>
            <a:pPr lvl="1">
              <a:lnSpc>
                <a:spcPts val="2200"/>
              </a:lnSpc>
            </a:pPr>
            <a:r>
              <a:rPr lang="en-US" b="1" dirty="0">
                <a:solidFill>
                  <a:schemeClr val="tx1"/>
                </a:solidFill>
              </a:rPr>
              <a:t>Explainable representation languages</a:t>
            </a:r>
          </a:p>
          <a:p>
            <a:pPr marL="863836" lvl="2" indent="0">
              <a:lnSpc>
                <a:spcPts val="2200"/>
              </a:lnSpc>
              <a:buNone/>
            </a:pPr>
            <a:r>
              <a:rPr lang="en-US" dirty="0">
                <a:solidFill>
                  <a:schemeClr val="tx1"/>
                </a:solidFill>
              </a:rPr>
              <a:t>	(rules/constraints/specialized programs, deterministic/probabilistic)</a:t>
            </a:r>
          </a:p>
          <a:p>
            <a:pPr>
              <a:lnSpc>
                <a:spcPts val="2200"/>
              </a:lnSpc>
            </a:pPr>
            <a:endParaRPr lang="en-US" sz="2000" dirty="0">
              <a:solidFill>
                <a:schemeClr val="tx1"/>
              </a:solidFill>
            </a:endParaRPr>
          </a:p>
          <a:p>
            <a:pPr>
              <a:lnSpc>
                <a:spcPts val="2200"/>
              </a:lnSpc>
            </a:pPr>
            <a:r>
              <a:rPr lang="en-US" sz="2000" dirty="0">
                <a:solidFill>
                  <a:schemeClr val="tx1"/>
                </a:solidFill>
              </a:rPr>
              <a:t>Still to cover, in more detail:</a:t>
            </a:r>
            <a:endParaRPr lang="en-US" sz="2000" b="1" dirty="0">
              <a:solidFill>
                <a:schemeClr val="tx1"/>
              </a:solidFill>
            </a:endParaRPr>
          </a:p>
          <a:p>
            <a:pPr lvl="1">
              <a:lnSpc>
                <a:spcPts val="1960"/>
              </a:lnSpc>
            </a:pPr>
            <a:r>
              <a:rPr lang="en-US" b="1" dirty="0">
                <a:solidFill>
                  <a:schemeClr val="tx1"/>
                </a:solidFill>
              </a:rPr>
              <a:t>Learning approaches </a:t>
            </a:r>
            <a:r>
              <a:rPr lang="en-US" dirty="0">
                <a:solidFill>
                  <a:schemeClr val="tx1"/>
                </a:solidFill>
              </a:rPr>
              <a:t>that explicitly produce models in an explainable representation language </a:t>
            </a:r>
          </a:p>
          <a:p>
            <a:pPr lvl="2">
              <a:lnSpc>
                <a:spcPts val="1960"/>
              </a:lnSpc>
            </a:pPr>
            <a:r>
              <a:rPr lang="en-US" dirty="0">
                <a:solidFill>
                  <a:schemeClr val="tx1"/>
                </a:solidFill>
              </a:rPr>
              <a:t>In such case, the result of learning is a </a:t>
            </a:r>
            <a:r>
              <a:rPr lang="en-US" b="1" i="1" dirty="0">
                <a:solidFill>
                  <a:schemeClr val="tx1"/>
                </a:solidFill>
              </a:rPr>
              <a:t>“directly interpretable” </a:t>
            </a:r>
            <a:r>
              <a:rPr lang="en-US" i="1" dirty="0">
                <a:solidFill>
                  <a:schemeClr val="tx1"/>
                </a:solidFill>
              </a:rPr>
              <a:t>model </a:t>
            </a:r>
            <a:endParaRPr lang="en-US" dirty="0">
              <a:solidFill>
                <a:schemeClr val="tx1"/>
              </a:solidFill>
            </a:endParaRPr>
          </a:p>
          <a:p>
            <a:pPr lvl="2">
              <a:lnSpc>
                <a:spcPts val="1960"/>
              </a:lnSpc>
            </a:pPr>
            <a:r>
              <a:rPr lang="en-US" dirty="0">
                <a:solidFill>
                  <a:schemeClr val="tx1"/>
                </a:solidFill>
              </a:rPr>
              <a:t>We will discuss such approaches in later subsections together with the other learning methods for ER</a:t>
            </a:r>
          </a:p>
          <a:p>
            <a:pPr lvl="2">
              <a:lnSpc>
                <a:spcPts val="1960"/>
              </a:lnSpc>
            </a:pPr>
            <a:endParaRPr lang="en-US" dirty="0">
              <a:solidFill>
                <a:schemeClr val="tx1"/>
              </a:solidFill>
            </a:endParaRPr>
          </a:p>
          <a:p>
            <a:pPr>
              <a:lnSpc>
                <a:spcPts val="1960"/>
              </a:lnSpc>
            </a:pPr>
            <a:r>
              <a:rPr lang="en-US" sz="2000" dirty="0">
                <a:solidFill>
                  <a:schemeClr val="tx1"/>
                </a:solidFill>
              </a:rPr>
              <a:t>But, first, a glimpse in other types of explainability: </a:t>
            </a:r>
          </a:p>
          <a:p>
            <a:pPr lvl="1">
              <a:lnSpc>
                <a:spcPts val="1960"/>
              </a:lnSpc>
            </a:pPr>
            <a:r>
              <a:rPr lang="en-US" sz="1600" b="1" dirty="0">
                <a:solidFill>
                  <a:schemeClr val="tx1"/>
                </a:solidFill>
              </a:rPr>
              <a:t>ExplainER </a:t>
            </a:r>
            <a:r>
              <a:rPr lang="en-US" sz="1400" b="1" dirty="0">
                <a:solidFill>
                  <a:srgbClr val="00B0F0"/>
                </a:solidFill>
              </a:rPr>
              <a:t>[</a:t>
            </a:r>
            <a:r>
              <a:rPr lang="en-US" sz="1400" b="1" dirty="0">
                <a:solidFill>
                  <a:srgbClr val="00B0F0"/>
                </a:solidFill>
                <a:latin typeface="IBM Plex Sans" panose="020B0503050203000203" pitchFamily="34" charset="0"/>
              </a:rPr>
              <a:t>Ebaid et al, ICDE’19]</a:t>
            </a:r>
            <a:r>
              <a:rPr lang="en-US" sz="1600" dirty="0">
                <a:solidFill>
                  <a:schemeClr val="tx1"/>
                </a:solidFill>
              </a:rPr>
              <a:t>:  a system where explanations are derived </a:t>
            </a:r>
            <a:r>
              <a:rPr lang="en-US" sz="1600" b="1" i="1" dirty="0">
                <a:solidFill>
                  <a:schemeClr val="tx1"/>
                </a:solidFill>
              </a:rPr>
              <a:t>“post-hoc”</a:t>
            </a:r>
          </a:p>
          <a:p>
            <a:pPr lvl="1">
              <a:lnSpc>
                <a:spcPts val="1960"/>
              </a:lnSpc>
            </a:pPr>
            <a:r>
              <a:rPr lang="en-US" sz="1600" dirty="0">
                <a:solidFill>
                  <a:schemeClr val="tx1"/>
                </a:solidFill>
              </a:rPr>
              <a:t>Has the advantage that it can work on top of black-box models that may already exist</a:t>
            </a:r>
          </a:p>
        </p:txBody>
      </p:sp>
      <p:sp>
        <p:nvSpPr>
          <p:cNvPr id="5" name="Title 2">
            <a:extLst>
              <a:ext uri="{FF2B5EF4-FFF2-40B4-BE49-F238E27FC236}">
                <a16:creationId xmlns:a16="http://schemas.microsoft.com/office/drawing/2014/main" id="{7FFBD164-3EB7-104C-9904-242A26AFFCE1}"/>
              </a:ext>
            </a:extLst>
          </p:cNvPr>
          <p:cNvSpPr>
            <a:spLocks noGrp="1"/>
          </p:cNvSpPr>
          <p:nvPr>
            <p:ph type="title"/>
          </p:nvPr>
        </p:nvSpPr>
        <p:spPr>
          <a:xfrm>
            <a:off x="609519" y="266702"/>
            <a:ext cx="10972166" cy="571498"/>
          </a:xfrm>
        </p:spPr>
        <p:txBody>
          <a:bodyPr/>
          <a:lstStyle/>
          <a:p>
            <a:r>
              <a:rPr lang="en-US" sz="2800" dirty="0"/>
              <a:t>Recap on Explainability</a:t>
            </a:r>
            <a:endParaRPr lang="en-US" dirty="0"/>
          </a:p>
        </p:txBody>
      </p:sp>
      <p:sp>
        <p:nvSpPr>
          <p:cNvPr id="7" name="Rectangle 6">
            <a:extLst>
              <a:ext uri="{FF2B5EF4-FFF2-40B4-BE49-F238E27FC236}">
                <a16:creationId xmlns:a16="http://schemas.microsoft.com/office/drawing/2014/main" id="{D6B0D348-C8DE-164F-B799-1662241FFC27}"/>
              </a:ext>
            </a:extLst>
          </p:cNvPr>
          <p:cNvSpPr/>
          <p:nvPr/>
        </p:nvSpPr>
        <p:spPr>
          <a:xfrm>
            <a:off x="4269529" y="5186797"/>
            <a:ext cx="5395468"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V. Arya et al.  </a:t>
            </a:r>
            <a:r>
              <a:rPr lang="en-US" sz="1200" i="1" dirty="0">
                <a:solidFill>
                  <a:srgbClr val="0070C0"/>
                </a:solidFill>
                <a:latin typeface="IBM Plex Sans" panose="020B0503050203000203" pitchFamily="34" charset="0"/>
              </a:rPr>
              <a:t>One Explanation Does Not Fit All: A Toolkit and Taxonomy of AI Explainability Techniques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ArXiv, 2019, </a:t>
            </a:r>
            <a:r>
              <a:rPr lang="en-US" sz="1200" dirty="0">
                <a:hlinkClick r:id="rId2"/>
              </a:rPr>
              <a:t>https://arxiv.org/abs/1909.03012</a:t>
            </a:r>
            <a:endParaRPr lang="en-US" sz="1200" dirty="0"/>
          </a:p>
        </p:txBody>
      </p:sp>
      <p:sp>
        <p:nvSpPr>
          <p:cNvPr id="8" name="TextBox 7">
            <a:extLst>
              <a:ext uri="{FF2B5EF4-FFF2-40B4-BE49-F238E27FC236}">
                <a16:creationId xmlns:a16="http://schemas.microsoft.com/office/drawing/2014/main" id="{CE26033D-5547-1B4D-B614-54CAB4294908}"/>
              </a:ext>
            </a:extLst>
          </p:cNvPr>
          <p:cNvSpPr txBox="1"/>
          <p:nvPr/>
        </p:nvSpPr>
        <p:spPr>
          <a:xfrm>
            <a:off x="2509283" y="4828029"/>
            <a:ext cx="436209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For a glossary of explainability terms in AI, see also:</a:t>
            </a:r>
          </a:p>
        </p:txBody>
      </p:sp>
    </p:spTree>
    <p:extLst>
      <p:ext uri="{BB962C8B-B14F-4D97-AF65-F5344CB8AC3E}">
        <p14:creationId xmlns:p14="http://schemas.microsoft.com/office/powerpoint/2010/main" val="25059110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7FB4B-D4C2-4A4C-89A3-CAEDDCE603D4}"/>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B5337002-AC75-3041-9BBE-B75C52A2B9A8}"/>
              </a:ext>
            </a:extLst>
          </p:cNvPr>
          <p:cNvSpPr>
            <a:spLocks noGrp="1"/>
          </p:cNvSpPr>
          <p:nvPr>
            <p:ph type="title"/>
          </p:nvPr>
        </p:nvSpPr>
        <p:spPr/>
        <p:txBody>
          <a:bodyPr>
            <a:normAutofit/>
          </a:bodyPr>
          <a:lstStyle/>
          <a:p>
            <a:r>
              <a:rPr lang="en-US" sz="2800" dirty="0"/>
              <a:t>ExplainER</a:t>
            </a:r>
          </a:p>
        </p:txBody>
      </p:sp>
      <p:sp>
        <p:nvSpPr>
          <p:cNvPr id="5" name="Explosion 1 4">
            <a:extLst>
              <a:ext uri="{FF2B5EF4-FFF2-40B4-BE49-F238E27FC236}">
                <a16:creationId xmlns:a16="http://schemas.microsoft.com/office/drawing/2014/main" id="{9A10C86D-BE42-6C4E-A46C-6F07376A0856}"/>
              </a:ext>
            </a:extLst>
          </p:cNvPr>
          <p:cNvSpPr/>
          <p:nvPr/>
        </p:nvSpPr>
        <p:spPr>
          <a:xfrm>
            <a:off x="1144537" y="2815020"/>
            <a:ext cx="1828800" cy="1642342"/>
          </a:xfrm>
          <a:prstGeom prst="irregularSeal1">
            <a:avLst/>
          </a:prstGeom>
          <a:solidFill>
            <a:schemeClr val="tx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IBM Plex Sans" panose="020B0503050203000203" pitchFamily="34" charset="0"/>
                <a:sym typeface="Calibri"/>
              </a:rPr>
              <a:t>Black-box ER model</a:t>
            </a:r>
          </a:p>
        </p:txBody>
      </p:sp>
      <p:sp>
        <p:nvSpPr>
          <p:cNvPr id="6" name="Can 5">
            <a:extLst>
              <a:ext uri="{FF2B5EF4-FFF2-40B4-BE49-F238E27FC236}">
                <a16:creationId xmlns:a16="http://schemas.microsoft.com/office/drawing/2014/main" id="{5B1A7AF1-30CC-004D-B406-E51C21CCC077}"/>
              </a:ext>
            </a:extLst>
          </p:cNvPr>
          <p:cNvSpPr/>
          <p:nvPr/>
        </p:nvSpPr>
        <p:spPr>
          <a:xfrm>
            <a:off x="500494" y="2366504"/>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Can 6">
            <a:extLst>
              <a:ext uri="{FF2B5EF4-FFF2-40B4-BE49-F238E27FC236}">
                <a16:creationId xmlns:a16="http://schemas.microsoft.com/office/drawing/2014/main" id="{5633ECC1-E439-D54E-82E2-E3636A5343E6}"/>
              </a:ext>
            </a:extLst>
          </p:cNvPr>
          <p:cNvSpPr/>
          <p:nvPr/>
        </p:nvSpPr>
        <p:spPr>
          <a:xfrm>
            <a:off x="500494" y="4090619"/>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7FD289BB-43D7-3546-A14D-E93485CF5875}"/>
              </a:ext>
            </a:extLst>
          </p:cNvPr>
          <p:cNvSpPr txBox="1"/>
          <p:nvPr/>
        </p:nvSpPr>
        <p:spPr>
          <a:xfrm>
            <a:off x="1229598" y="1733111"/>
            <a:ext cx="69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Input</a:t>
            </a:r>
          </a:p>
        </p:txBody>
      </p:sp>
      <p:sp>
        <p:nvSpPr>
          <p:cNvPr id="9" name="TextBox 8">
            <a:extLst>
              <a:ext uri="{FF2B5EF4-FFF2-40B4-BE49-F238E27FC236}">
                <a16:creationId xmlns:a16="http://schemas.microsoft.com/office/drawing/2014/main" id="{49DD0682-B9F9-8E44-9BB0-89E93BF61168}"/>
              </a:ext>
            </a:extLst>
          </p:cNvPr>
          <p:cNvSpPr txBox="1"/>
          <p:nvPr/>
        </p:nvSpPr>
        <p:spPr>
          <a:xfrm>
            <a:off x="181505" y="3245613"/>
            <a:ext cx="9311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Datasets to match</a:t>
            </a:r>
          </a:p>
        </p:txBody>
      </p:sp>
      <p:sp>
        <p:nvSpPr>
          <p:cNvPr id="10" name="Rectangle 9">
            <a:extLst>
              <a:ext uri="{FF2B5EF4-FFF2-40B4-BE49-F238E27FC236}">
                <a16:creationId xmlns:a16="http://schemas.microsoft.com/office/drawing/2014/main" id="{4A6CC7E6-B53A-CC4F-BBA3-46F10D1B7F21}"/>
              </a:ext>
            </a:extLst>
          </p:cNvPr>
          <p:cNvSpPr/>
          <p:nvPr/>
        </p:nvSpPr>
        <p:spPr>
          <a:xfrm>
            <a:off x="157975" y="2102441"/>
            <a:ext cx="2926080" cy="2743200"/>
          </a:xfrm>
          <a:prstGeom prst="rect">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F859668A-E73B-034D-92B6-2173A32EE907}"/>
              </a:ext>
            </a:extLst>
          </p:cNvPr>
          <p:cNvSpPr txBox="1"/>
          <p:nvPr/>
        </p:nvSpPr>
        <p:spPr>
          <a:xfrm>
            <a:off x="3495065" y="3272393"/>
            <a:ext cx="1203212" cy="369330"/>
          </a:xfrm>
          <a:prstGeom prst="rect">
            <a:avLst/>
          </a:prstGeom>
          <a:solidFill>
            <a:schemeClr val="bg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2"/>
                </a:solidFill>
                <a:effectLst/>
                <a:uFillTx/>
                <a:latin typeface="IBM Plex Sans" panose="020B0503050203000203" pitchFamily="34" charset="0"/>
                <a:sym typeface="Calibri"/>
              </a:rPr>
              <a:t>ExplainER</a:t>
            </a:r>
          </a:p>
        </p:txBody>
      </p:sp>
      <p:sp>
        <p:nvSpPr>
          <p:cNvPr id="12" name="TextBox 11">
            <a:extLst>
              <a:ext uri="{FF2B5EF4-FFF2-40B4-BE49-F238E27FC236}">
                <a16:creationId xmlns:a16="http://schemas.microsoft.com/office/drawing/2014/main" id="{68AB0C64-C887-B542-B8D5-D259A8724253}"/>
              </a:ext>
            </a:extLst>
          </p:cNvPr>
          <p:cNvSpPr txBox="1"/>
          <p:nvPr/>
        </p:nvSpPr>
        <p:spPr>
          <a:xfrm>
            <a:off x="5092815" y="1528921"/>
            <a:ext cx="3280853" cy="4501489"/>
          </a:xfrm>
          <a:prstGeom prst="rect">
            <a:avLst/>
          </a:prstGeom>
          <a:noFill/>
          <a:ln w="12700" cap="flat">
            <a:solidFill>
              <a:schemeClr val="accent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Local explanations</a:t>
            </a:r>
          </a:p>
          <a:p>
            <a:pPr lvl="1"/>
            <a:r>
              <a:rPr lang="en-US" sz="1400" dirty="0">
                <a:latin typeface="IBM Plex Sans" panose="020B0503050203000203" pitchFamily="34" charset="0"/>
              </a:rPr>
              <a:t>(e.g., how different features contribute to a single match prediction – based on LIME) </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Global explanations</a:t>
            </a:r>
          </a:p>
          <a:p>
            <a:pPr lvl="1"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Approximate the model with an interpretable representation</a:t>
            </a:r>
          </a:p>
          <a:p>
            <a:pPr lvl="1" hangingPunct="0"/>
            <a:r>
              <a:rPr lang="en-US" sz="1400" dirty="0">
                <a:solidFill>
                  <a:srgbClr val="000000"/>
                </a:solidFill>
                <a:latin typeface="IBM Plex Sans" panose="020B0503050203000203" pitchFamily="34" charset="0"/>
                <a:sym typeface="Calibri"/>
              </a:rPr>
              <a:t>(e.g., Bayesian Rule List -- BRL)</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a:p>
            <a:pPr lvl="1" hangingPunct="0"/>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Representative examples</a:t>
            </a:r>
          </a:p>
          <a:p>
            <a:pPr lvl="1" hangingPunct="0"/>
            <a:r>
              <a:rPr lang="en-US" sz="1400" dirty="0">
                <a:solidFill>
                  <a:srgbClr val="000000"/>
                </a:solidFill>
                <a:latin typeface="IBM Plex Sans" panose="020B0503050203000203" pitchFamily="34" charset="0"/>
                <a:sym typeface="Calibri"/>
              </a:rPr>
              <a:t>Small, diverse set of </a:t>
            </a:r>
            <a:r>
              <a:rPr lang="en-US" sz="1400" dirty="0">
                <a:solidFill>
                  <a:srgbClr val="0070C0"/>
                </a:solidFill>
                <a:latin typeface="IBM Plex Sans" panose="020B0503050203000203" pitchFamily="34" charset="0"/>
                <a:sym typeface="Calibri"/>
              </a:rPr>
              <a:t>&lt;input, output&gt; </a:t>
            </a:r>
            <a:r>
              <a:rPr lang="en-US" sz="1400" dirty="0">
                <a:solidFill>
                  <a:srgbClr val="000000"/>
                </a:solidFill>
                <a:latin typeface="IBM Plex Sans" panose="020B0503050203000203" pitchFamily="34" charset="0"/>
                <a:sym typeface="Calibri"/>
              </a:rPr>
              <a:t>tuples to illustrate where the model is correct or wrong</a:t>
            </a: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Differential analysis</a:t>
            </a:r>
          </a:p>
          <a:p>
            <a:pPr lvl="1" hangingPunct="0"/>
            <a:r>
              <a:rPr lang="en-US" sz="1400" dirty="0">
                <a:solidFill>
                  <a:srgbClr val="000000"/>
                </a:solidFill>
                <a:latin typeface="IBM Plex Sans" panose="020B0503050203000203" pitchFamily="34" charset="0"/>
                <a:sym typeface="Calibri"/>
              </a:rPr>
              <a:t>Compare with another ER model (find disagreements, compare performance, etc.)</a:t>
            </a:r>
          </a:p>
        </p:txBody>
      </p:sp>
      <p:pic>
        <p:nvPicPr>
          <p:cNvPr id="13" name="Picture 12">
            <a:extLst>
              <a:ext uri="{FF2B5EF4-FFF2-40B4-BE49-F238E27FC236}">
                <a16:creationId xmlns:a16="http://schemas.microsoft.com/office/drawing/2014/main" id="{0BB04581-8DC3-4544-B00C-96F365F5524A}"/>
              </a:ext>
            </a:extLst>
          </p:cNvPr>
          <p:cNvPicPr>
            <a:picLocks noChangeAspect="1"/>
          </p:cNvPicPr>
          <p:nvPr/>
        </p:nvPicPr>
        <p:blipFill rotWithShape="1">
          <a:blip r:embed="rId2"/>
          <a:srcRect l="-594" r="4559"/>
          <a:stretch/>
        </p:blipFill>
        <p:spPr>
          <a:xfrm>
            <a:off x="8408023" y="3286831"/>
            <a:ext cx="3749040" cy="2013161"/>
          </a:xfrm>
          <a:prstGeom prst="rect">
            <a:avLst/>
          </a:prstGeom>
        </p:spPr>
      </p:pic>
      <p:sp>
        <p:nvSpPr>
          <p:cNvPr id="14" name="Right Arrow 13">
            <a:extLst>
              <a:ext uri="{FF2B5EF4-FFF2-40B4-BE49-F238E27FC236}">
                <a16:creationId xmlns:a16="http://schemas.microsoft.com/office/drawing/2014/main" id="{AC8D0207-52FC-984F-AAF8-A5639D1ACA69}"/>
              </a:ext>
            </a:extLst>
          </p:cNvPr>
          <p:cNvSpPr/>
          <p:nvPr/>
        </p:nvSpPr>
        <p:spPr>
          <a:xfrm>
            <a:off x="3127876" y="3375812"/>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ight Arrow 14">
            <a:extLst>
              <a:ext uri="{FF2B5EF4-FFF2-40B4-BE49-F238E27FC236}">
                <a16:creationId xmlns:a16="http://schemas.microsoft.com/office/drawing/2014/main" id="{17C1E7EB-9AC7-9E4D-8617-19269ADB7F02}"/>
              </a:ext>
            </a:extLst>
          </p:cNvPr>
          <p:cNvSpPr/>
          <p:nvPr/>
        </p:nvSpPr>
        <p:spPr>
          <a:xfrm>
            <a:off x="4737162" y="3356537"/>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05B72A28-0BF6-D842-A411-4C9BD15681A1}"/>
              </a:ext>
            </a:extLst>
          </p:cNvPr>
          <p:cNvSpPr txBox="1"/>
          <p:nvPr/>
        </p:nvSpPr>
        <p:spPr>
          <a:xfrm>
            <a:off x="6010254" y="1162358"/>
            <a:ext cx="850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Output</a:t>
            </a:r>
          </a:p>
        </p:txBody>
      </p:sp>
      <p:cxnSp>
        <p:nvCxnSpPr>
          <p:cNvPr id="18" name="Straight Arrow Connector 17">
            <a:extLst>
              <a:ext uri="{FF2B5EF4-FFF2-40B4-BE49-F238E27FC236}">
                <a16:creationId xmlns:a16="http://schemas.microsoft.com/office/drawing/2014/main" id="{75C93FD1-1B8A-3A43-96E0-7C737224F3F1}"/>
              </a:ext>
            </a:extLst>
          </p:cNvPr>
          <p:cNvCxnSpPr>
            <a:cxnSpLocks/>
          </p:cNvCxnSpPr>
          <p:nvPr/>
        </p:nvCxnSpPr>
        <p:spPr>
          <a:xfrm flipV="1">
            <a:off x="8144811" y="3286830"/>
            <a:ext cx="469429" cy="135330"/>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3A6F1949-B4D2-CF47-95FA-EB8A7108DB72}"/>
              </a:ext>
            </a:extLst>
          </p:cNvPr>
          <p:cNvSpPr/>
          <p:nvPr/>
        </p:nvSpPr>
        <p:spPr>
          <a:xfrm>
            <a:off x="2913313" y="320588"/>
            <a:ext cx="5395468" cy="276999"/>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Ebaid et al.  </a:t>
            </a:r>
            <a:r>
              <a:rPr lang="en-US" sz="1200" i="1" dirty="0">
                <a:solidFill>
                  <a:srgbClr val="0070C0"/>
                </a:solidFill>
                <a:latin typeface="IBM Plex Sans" panose="020B0503050203000203" pitchFamily="34" charset="0"/>
              </a:rPr>
              <a:t>ExplainER: Entity Resolution Explanations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ICDE Demo, 2019.</a:t>
            </a:r>
            <a:endParaRPr lang="en-US" sz="1200" dirty="0"/>
          </a:p>
        </p:txBody>
      </p:sp>
      <p:sp>
        <p:nvSpPr>
          <p:cNvPr id="25" name="Rectangle 24">
            <a:extLst>
              <a:ext uri="{FF2B5EF4-FFF2-40B4-BE49-F238E27FC236}">
                <a16:creationId xmlns:a16="http://schemas.microsoft.com/office/drawing/2014/main" id="{D219961C-6328-1945-B563-2CECC1381CFF}"/>
              </a:ext>
            </a:extLst>
          </p:cNvPr>
          <p:cNvSpPr/>
          <p:nvPr/>
        </p:nvSpPr>
        <p:spPr>
          <a:xfrm>
            <a:off x="8699330" y="1023857"/>
            <a:ext cx="3055655" cy="646331"/>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T. Ribeiro et al.  </a:t>
            </a:r>
            <a:r>
              <a:rPr lang="en-US" sz="1200" i="1" dirty="0">
                <a:solidFill>
                  <a:srgbClr val="0070C0"/>
                </a:solidFill>
                <a:latin typeface="IBM Plex Sans" panose="020B0503050203000203" pitchFamily="34" charset="0"/>
              </a:rPr>
              <a:t>Why should I trust you: Explaining predictions of any classifier</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SIGKDD, pp. 1135—1144, 2016.</a:t>
            </a:r>
            <a:endParaRPr lang="en-US" sz="1200" dirty="0"/>
          </a:p>
        </p:txBody>
      </p:sp>
      <p:sp>
        <p:nvSpPr>
          <p:cNvPr id="26" name="Rectangle 25">
            <a:extLst>
              <a:ext uri="{FF2B5EF4-FFF2-40B4-BE49-F238E27FC236}">
                <a16:creationId xmlns:a16="http://schemas.microsoft.com/office/drawing/2014/main" id="{BF200127-16BD-4B4F-BE13-CDEDBB205AA3}"/>
              </a:ext>
            </a:extLst>
          </p:cNvPr>
          <p:cNvSpPr/>
          <p:nvPr/>
        </p:nvSpPr>
        <p:spPr>
          <a:xfrm>
            <a:off x="8699330" y="2591163"/>
            <a:ext cx="3289790" cy="669655"/>
          </a:xfrm>
          <a:prstGeom prst="rect">
            <a:avLst/>
          </a:prstGeom>
          <a:solidFill>
            <a:schemeClr val="bg1">
              <a:lumMod val="95000"/>
              <a:alpha val="20000"/>
            </a:schemeClr>
          </a:solidFill>
          <a:ln>
            <a:solidFill>
              <a:schemeClr val="accent1"/>
            </a:solidFill>
          </a:ln>
        </p:spPr>
        <p:txBody>
          <a:bodyPr wrap="square">
            <a:noAutofit/>
          </a:bodyPr>
          <a:lstStyle/>
          <a:p>
            <a:r>
              <a:rPr lang="en-US" sz="1200" dirty="0">
                <a:latin typeface="IBM Plex Sans" panose="020B0503050203000203" pitchFamily="34" charset="0"/>
              </a:rPr>
              <a:t>B. Letham et al.  </a:t>
            </a:r>
            <a:r>
              <a:rPr lang="en-US" sz="1200" i="1" dirty="0">
                <a:solidFill>
                  <a:srgbClr val="0070C0"/>
                </a:solidFill>
                <a:latin typeface="IBM Plex Sans" panose="020B0503050203000203" pitchFamily="34" charset="0"/>
              </a:rPr>
              <a:t>Interpretable classifiers using rules and Bayesian analysis.</a:t>
            </a:r>
            <a:r>
              <a:rPr lang="en-US" sz="1200" dirty="0">
                <a:latin typeface="IBM Plex Sans" panose="020B0503050203000203" pitchFamily="34" charset="0"/>
              </a:rPr>
              <a:t> Annals of Applied Stat., 9(3), pp. 1350-1371, 2015.</a:t>
            </a:r>
            <a:endParaRPr lang="en-US" sz="1200" dirty="0"/>
          </a:p>
        </p:txBody>
      </p:sp>
      <p:cxnSp>
        <p:nvCxnSpPr>
          <p:cNvPr id="29" name="Straight Arrow Connector 28">
            <a:extLst>
              <a:ext uri="{FF2B5EF4-FFF2-40B4-BE49-F238E27FC236}">
                <a16:creationId xmlns:a16="http://schemas.microsoft.com/office/drawing/2014/main" id="{41DD0C52-5F62-7D4E-BE00-32AC36936C27}"/>
              </a:ext>
            </a:extLst>
          </p:cNvPr>
          <p:cNvCxnSpPr>
            <a:cxnSpLocks/>
          </p:cNvCxnSpPr>
          <p:nvPr/>
        </p:nvCxnSpPr>
        <p:spPr>
          <a:xfrm flipV="1">
            <a:off x="7996405" y="1528922"/>
            <a:ext cx="617835" cy="707234"/>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94454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1457A3-A574-DE4D-A20E-A6CADFFCDCE5}"/>
              </a:ext>
            </a:extLst>
          </p:cNvPr>
          <p:cNvSpPr>
            <a:spLocks noGrp="1"/>
          </p:cNvSpPr>
          <p:nvPr>
            <p:ph type="title"/>
          </p:nvPr>
        </p:nvSpPr>
        <p:spPr>
          <a:xfrm>
            <a:off x="420834" y="268224"/>
            <a:ext cx="7888279" cy="619672"/>
          </a:xfrm>
        </p:spPr>
        <p:txBody>
          <a:bodyPr>
            <a:normAutofit/>
          </a:bodyPr>
          <a:lstStyle/>
          <a:p>
            <a:r>
              <a:rPr lang="en-US" sz="2800" dirty="0"/>
              <a:t>Main Manifestations of ER</a:t>
            </a:r>
          </a:p>
        </p:txBody>
      </p:sp>
      <p:sp>
        <p:nvSpPr>
          <p:cNvPr id="2" name="Slide Number Placeholder 1">
            <a:extLst>
              <a:ext uri="{FF2B5EF4-FFF2-40B4-BE49-F238E27FC236}">
                <a16:creationId xmlns:a16="http://schemas.microsoft.com/office/drawing/2014/main" id="{6ECFE993-6732-ED4D-B115-137784D56171}"/>
              </a:ext>
            </a:extLst>
          </p:cNvPr>
          <p:cNvSpPr>
            <a:spLocks noGrp="1"/>
          </p:cNvSpPr>
          <p:nvPr>
            <p:ph type="sldNum" sz="quarter" idx="11"/>
          </p:nvPr>
        </p:nvSpPr>
        <p:spPr/>
        <p:txBody>
          <a:bodyPr/>
          <a:lstStyle/>
          <a:p>
            <a:pPr defTabSz="914621"/>
            <a:fld id="{86CB4B4D-7CA3-9044-876B-883B54F8677D}" type="slidenum">
              <a:rPr lang="en-US">
                <a:solidFill>
                  <a:srgbClr val="FFFFFF"/>
                </a:solidFill>
                <a:latin typeface="IBM Plex Sans Light"/>
              </a:rPr>
              <a:pPr defTabSz="914621"/>
              <a:t>3</a:t>
            </a:fld>
            <a:endParaRPr lang="en-US">
              <a:solidFill>
                <a:srgbClr val="FFFFFF"/>
              </a:solidFill>
              <a:latin typeface="IBM Plex Sans Light"/>
            </a:endParaRPr>
          </a:p>
        </p:txBody>
      </p:sp>
      <p:sp>
        <p:nvSpPr>
          <p:cNvPr id="6" name="TextBox 5">
            <a:extLst>
              <a:ext uri="{FF2B5EF4-FFF2-40B4-BE49-F238E27FC236}">
                <a16:creationId xmlns:a16="http://schemas.microsoft.com/office/drawing/2014/main" id="{ADDF09B2-12AA-D94C-9B9C-8E964C4464E0}"/>
              </a:ext>
            </a:extLst>
          </p:cNvPr>
          <p:cNvSpPr txBox="1"/>
          <p:nvPr/>
        </p:nvSpPr>
        <p:spPr>
          <a:xfrm>
            <a:off x="718193" y="1369991"/>
            <a:ext cx="5400393" cy="2785378"/>
          </a:xfrm>
          <a:prstGeom prst="rect">
            <a:avLst/>
          </a:prstGeom>
          <a:noFill/>
        </p:spPr>
        <p:txBody>
          <a:bodyPr wrap="square" rtlCol="0">
            <a:spAutoFit/>
          </a:bodyPr>
          <a:lstStyle/>
          <a:p>
            <a:pPr marL="342880" indent="-342891" defTabSz="914621">
              <a:lnSpc>
                <a:spcPts val="2093"/>
              </a:lnSpc>
              <a:buFont typeface="+mj-lt"/>
              <a:buAutoNum type="arabicPeriod"/>
            </a:pPr>
            <a:r>
              <a:rPr lang="en-US" dirty="0">
                <a:latin typeface="IBM Plex Sans" panose="020B0503050203000203" pitchFamily="34" charset="77"/>
              </a:rPr>
              <a:t>Entity name matching and normalization</a:t>
            </a:r>
          </a:p>
          <a:p>
            <a:pPr marL="742939" lvl="1" indent="-285750" defTabSz="914621">
              <a:lnSpc>
                <a:spcPts val="2093"/>
              </a:lnSpc>
              <a:buFont typeface="Courier New" panose="02070309020205020404" pitchFamily="49" charset="0"/>
              <a:buChar char="o"/>
            </a:pPr>
            <a:r>
              <a:rPr lang="en-US" sz="1600" dirty="0">
                <a:latin typeface="IBM Plex Sans" panose="020B0503050203000203" pitchFamily="34" charset="77"/>
              </a:rPr>
              <a:t>related to string similarity</a:t>
            </a:r>
          </a:p>
          <a:p>
            <a:pPr indent="-11" defTabSz="914621">
              <a:lnSpc>
                <a:spcPts val="2093"/>
              </a:lnSpc>
            </a:pPr>
            <a:endParaRPr lang="en-US" dirty="0">
              <a:latin typeface="IBM Plex Sans" panose="020B0503050203000203" pitchFamily="34" charset="77"/>
            </a:endParaRPr>
          </a:p>
          <a:p>
            <a:pPr marL="342900" indent="-342900" defTabSz="914621">
              <a:lnSpc>
                <a:spcPts val="2093"/>
              </a:lnSpc>
              <a:buFont typeface="+mj-lt"/>
              <a:buAutoNum type="arabicPeriod" startAt="2"/>
            </a:pPr>
            <a:r>
              <a:rPr lang="en-US" dirty="0">
                <a:latin typeface="IBM Plex Sans" panose="020B0503050203000203" pitchFamily="34" charset="77"/>
              </a:rPr>
              <a:t>Match/link/deduplicate entities</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multi-attribute records</a:t>
            </a:r>
          </a:p>
          <a:p>
            <a:pPr marL="457189" indent="-457200" defTabSz="914621">
              <a:lnSpc>
                <a:spcPts val="2093"/>
              </a:lnSpc>
              <a:buFont typeface="+mj-lt"/>
              <a:buAutoNum type="arabicPeriod" startAt="2"/>
            </a:pPr>
            <a:endParaRPr lang="en-US" dirty="0">
              <a:latin typeface="IBM Plex Sans" panose="020B0503050203000203" pitchFamily="34" charset="77"/>
            </a:endParaRPr>
          </a:p>
          <a:p>
            <a:pPr marL="342880" indent="-342891" defTabSz="914621">
              <a:lnSpc>
                <a:spcPts val="2093"/>
              </a:lnSpc>
              <a:buFont typeface="+mj-lt"/>
              <a:buAutoNum type="arabicPeriod" startAt="2"/>
            </a:pPr>
            <a:r>
              <a:rPr lang="en-US" dirty="0">
                <a:latin typeface="IBM Plex Sans" panose="020B0503050203000203" pitchFamily="34" charset="77"/>
              </a:rPr>
              <a:t>Build </a:t>
            </a:r>
            <a:r>
              <a:rPr lang="en-US" b="1" dirty="0">
                <a:latin typeface="IBM Plex Sans" panose="020B0503050203000203" pitchFamily="34" charset="77"/>
              </a:rPr>
              <a:t>curated knowledge (structured entities &amp; relationships) </a:t>
            </a:r>
            <a:r>
              <a:rPr lang="en-US" dirty="0">
                <a:latin typeface="IBM Plex Sans" panose="020B0503050203000203" pitchFamily="34" charset="77"/>
              </a:rPr>
              <a:t>from raw data</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Includes fusion, curation of attributes, relationship identification.</a:t>
            </a:r>
          </a:p>
        </p:txBody>
      </p:sp>
      <p:sp>
        <p:nvSpPr>
          <p:cNvPr id="7" name="Rectangle 6">
            <a:extLst>
              <a:ext uri="{FF2B5EF4-FFF2-40B4-BE49-F238E27FC236}">
                <a16:creationId xmlns:a16="http://schemas.microsoft.com/office/drawing/2014/main" id="{9F983DCD-B410-154A-9854-3E2C24BBD89D}"/>
              </a:ext>
            </a:extLst>
          </p:cNvPr>
          <p:cNvSpPr/>
          <p:nvPr/>
        </p:nvSpPr>
        <p:spPr>
          <a:xfrm>
            <a:off x="7608094" y="415850"/>
            <a:ext cx="4119003" cy="1577483"/>
          </a:xfrm>
          <a:prstGeom prst="rect">
            <a:avLst/>
          </a:prstGeom>
        </p:spPr>
        <p:txBody>
          <a:bodyPr wrap="square">
            <a:spAutoFit/>
          </a:bodyPr>
          <a:lstStyle/>
          <a:p>
            <a:pPr defTabSz="914621">
              <a:lnSpc>
                <a:spcPts val="2080"/>
              </a:lnSpc>
              <a:defRPr/>
            </a:pPr>
            <a:r>
              <a:rPr lang="en-US" sz="1600" i="1" dirty="0">
                <a:latin typeface="IBM Plex Sans" panose="020B0503050203000203" pitchFamily="34" charset="77"/>
              </a:rPr>
              <a:t>“General Electric Corporation” vs.  </a:t>
            </a:r>
          </a:p>
          <a:p>
            <a:pPr defTabSz="914621">
              <a:lnSpc>
                <a:spcPts val="2080"/>
              </a:lnSpc>
              <a:defRPr/>
            </a:pPr>
            <a:r>
              <a:rPr lang="en-US" sz="1600" i="1" dirty="0">
                <a:latin typeface="IBM Plex Sans" panose="020B0503050203000203" pitchFamily="34" charset="77"/>
              </a:rPr>
              <a:t>”General Electric” vs.  </a:t>
            </a:r>
          </a:p>
          <a:p>
            <a:pPr defTabSz="914621">
              <a:lnSpc>
                <a:spcPts val="2080"/>
              </a:lnSpc>
              <a:defRPr/>
            </a:pPr>
            <a:r>
              <a:rPr lang="en-US" sz="1600" i="1" dirty="0">
                <a:latin typeface="IBM Plex Sans" panose="020B0503050203000203" pitchFamily="34" charset="77"/>
              </a:rPr>
              <a:t>“GE Corporation” vs.  </a:t>
            </a:r>
          </a:p>
          <a:p>
            <a:pPr defTabSz="914621">
              <a:lnSpc>
                <a:spcPts val="2080"/>
              </a:lnSpc>
              <a:defRPr/>
            </a:pPr>
            <a:r>
              <a:rPr lang="en-US" sz="1600" i="1" dirty="0">
                <a:latin typeface="IBM Plex Sans" panose="020B0503050203000203" pitchFamily="34" charset="77"/>
              </a:rPr>
              <a:t>“GE” </a:t>
            </a:r>
          </a:p>
          <a:p>
            <a:pPr defTabSz="914621">
              <a:lnSpc>
                <a:spcPts val="1180"/>
              </a:lnSpc>
              <a:defRPr/>
            </a:pPr>
            <a:endParaRPr lang="en-US" sz="1050" i="1" dirty="0">
              <a:latin typeface="IBM Plex Sans" panose="020B0503050203000203" pitchFamily="34" charset="77"/>
            </a:endParaRPr>
          </a:p>
          <a:p>
            <a:pPr defTabSz="914621">
              <a:lnSpc>
                <a:spcPts val="2080"/>
              </a:lnSpc>
              <a:defRPr/>
            </a:pPr>
            <a:r>
              <a:rPr lang="en-US" sz="1400" b="1" dirty="0">
                <a:latin typeface="IBM Plex Sans" panose="020B0503050203000203" pitchFamily="34" charset="77"/>
              </a:rPr>
              <a:t>       </a:t>
            </a:r>
            <a:r>
              <a:rPr lang="en-US" sz="1600" dirty="0">
                <a:latin typeface="IBM Plex Sans" panose="020B0503050203000203" pitchFamily="34" charset="77"/>
              </a:rPr>
              <a:t>Name variations for the same entity</a:t>
            </a:r>
            <a:endParaRPr lang="en-US" sz="1400" dirty="0">
              <a:latin typeface="IBM Plex Sans" panose="020B0503050203000203" pitchFamily="34" charset="77"/>
            </a:endParaRPr>
          </a:p>
        </p:txBody>
      </p:sp>
      <p:pic>
        <p:nvPicPr>
          <p:cNvPr id="8" name="Picture 3">
            <a:extLst>
              <a:ext uri="{FF2B5EF4-FFF2-40B4-BE49-F238E27FC236}">
                <a16:creationId xmlns:a16="http://schemas.microsoft.com/office/drawing/2014/main" id="{B768C004-A122-C145-B26B-522A6AF8F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4" t="39885" r="37886" b="9458"/>
          <a:stretch/>
        </p:blipFill>
        <p:spPr bwMode="auto">
          <a:xfrm>
            <a:off x="7475283" y="3735068"/>
            <a:ext cx="4508701" cy="2899583"/>
          </a:xfrm>
          <a:prstGeom prst="rect">
            <a:avLst/>
          </a:prstGeom>
          <a:noFill/>
          <a:ln w="12065">
            <a:noFill/>
            <a:prstDash val="sysDot"/>
            <a:round/>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460D41-8CF0-0341-B5D8-E4424C3A0186}"/>
              </a:ext>
            </a:extLst>
          </p:cNvPr>
          <p:cNvSpPr txBox="1"/>
          <p:nvPr/>
        </p:nvSpPr>
        <p:spPr>
          <a:xfrm>
            <a:off x="4045905" y="5508908"/>
            <a:ext cx="3574358"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Financial knowledge base integrated from regulatory filings</a:t>
            </a:r>
          </a:p>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cxnSp>
        <p:nvCxnSpPr>
          <p:cNvPr id="19" name="Straight Arrow Connector 18">
            <a:extLst>
              <a:ext uri="{FF2B5EF4-FFF2-40B4-BE49-F238E27FC236}">
                <a16:creationId xmlns:a16="http://schemas.microsoft.com/office/drawing/2014/main" id="{84F9A399-241C-C540-BEC8-56E4924AB46A}"/>
              </a:ext>
            </a:extLst>
          </p:cNvPr>
          <p:cNvCxnSpPr>
            <a:cxnSpLocks/>
          </p:cNvCxnSpPr>
          <p:nvPr/>
        </p:nvCxnSpPr>
        <p:spPr bwMode="auto">
          <a:xfrm flipV="1">
            <a:off x="3883696" y="1480872"/>
            <a:ext cx="3757581" cy="1980338"/>
          </a:xfrm>
          <a:prstGeom prst="straightConnector1">
            <a:avLst/>
          </a:prstGeom>
          <a:ln w="12700">
            <a:solidFill>
              <a:schemeClr val="bg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7B36FDB-FAC3-E148-A5AF-32B487C677F5}"/>
              </a:ext>
            </a:extLst>
          </p:cNvPr>
          <p:cNvCxnSpPr>
            <a:cxnSpLocks/>
          </p:cNvCxnSpPr>
          <p:nvPr/>
        </p:nvCxnSpPr>
        <p:spPr bwMode="auto">
          <a:xfrm>
            <a:off x="5039833" y="3945410"/>
            <a:ext cx="2428207" cy="1115443"/>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C213A3E-3217-DA44-AA8D-026B8236EB08}"/>
              </a:ext>
            </a:extLst>
          </p:cNvPr>
          <p:cNvCxnSpPr>
            <a:cxnSpLocks/>
            <a:endCxn id="6" idx="3"/>
          </p:cNvCxnSpPr>
          <p:nvPr/>
        </p:nvCxnSpPr>
        <p:spPr bwMode="auto">
          <a:xfrm>
            <a:off x="5136998" y="2608046"/>
            <a:ext cx="981588" cy="154634"/>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pic>
        <p:nvPicPr>
          <p:cNvPr id="44" name="Picture 43">
            <a:extLst>
              <a:ext uri="{FF2B5EF4-FFF2-40B4-BE49-F238E27FC236}">
                <a16:creationId xmlns:a16="http://schemas.microsoft.com/office/drawing/2014/main" id="{739D26C7-8729-7A45-83A5-D08C1E9F79E9}"/>
              </a:ext>
            </a:extLst>
          </p:cNvPr>
          <p:cNvPicPr>
            <a:picLocks noChangeAspect="1"/>
          </p:cNvPicPr>
          <p:nvPr/>
        </p:nvPicPr>
        <p:blipFill>
          <a:blip r:embed="rId3"/>
          <a:stretch>
            <a:fillRect/>
          </a:stretch>
        </p:blipFill>
        <p:spPr>
          <a:xfrm>
            <a:off x="6562515" y="2414979"/>
            <a:ext cx="5560081" cy="842885"/>
          </a:xfrm>
          <a:prstGeom prst="rect">
            <a:avLst/>
          </a:prstGeom>
        </p:spPr>
      </p:pic>
      <p:sp>
        <p:nvSpPr>
          <p:cNvPr id="45" name="TextBox 44">
            <a:extLst>
              <a:ext uri="{FF2B5EF4-FFF2-40B4-BE49-F238E27FC236}">
                <a16:creationId xmlns:a16="http://schemas.microsoft.com/office/drawing/2014/main" id="{5DF29732-B8F4-2145-840F-823542149821}"/>
              </a:ext>
            </a:extLst>
          </p:cNvPr>
          <p:cNvSpPr txBox="1"/>
          <p:nvPr/>
        </p:nvSpPr>
        <p:spPr>
          <a:xfrm>
            <a:off x="7426587" y="3262907"/>
            <a:ext cx="45719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    Structured record matching across datasets</a:t>
            </a:r>
          </a:p>
        </p:txBody>
      </p:sp>
      <p:cxnSp>
        <p:nvCxnSpPr>
          <p:cNvPr id="13" name="Straight Arrow Connector 12">
            <a:extLst>
              <a:ext uri="{FF2B5EF4-FFF2-40B4-BE49-F238E27FC236}">
                <a16:creationId xmlns:a16="http://schemas.microsoft.com/office/drawing/2014/main" id="{00CCE57A-8876-B24B-BF1F-C0DFD3E27F49}"/>
              </a:ext>
            </a:extLst>
          </p:cNvPr>
          <p:cNvCxnSpPr>
            <a:cxnSpLocks/>
          </p:cNvCxnSpPr>
          <p:nvPr/>
        </p:nvCxnSpPr>
        <p:spPr bwMode="auto">
          <a:xfrm flipV="1">
            <a:off x="5781967" y="1237582"/>
            <a:ext cx="1686073" cy="487987"/>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63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500"/>
                                        <p:tgtEl>
                                          <p:spTgt spid="45"/>
                                        </p:tgtEl>
                                      </p:cBhvr>
                                    </p:animEffect>
                                  </p:childTnLst>
                                </p:cTn>
                              </p:par>
                              <p:par>
                                <p:cTn id="19" presetID="9"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24607" y="2660760"/>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369033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9450D-D2D4-A34B-9E6F-59E92AFC626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8FF4D93A-5E0A-EF40-93FB-1C166DB2D737}"/>
              </a:ext>
            </a:extLst>
          </p:cNvPr>
          <p:cNvSpPr>
            <a:spLocks noGrp="1"/>
          </p:cNvSpPr>
          <p:nvPr>
            <p:ph type="title"/>
          </p:nvPr>
        </p:nvSpPr>
        <p:spPr/>
        <p:txBody>
          <a:bodyPr/>
          <a:lstStyle/>
          <a:p>
            <a:r>
              <a:rPr lang="en-US" dirty="0"/>
              <a:t>ER Workflow with Crowdsourcing</a:t>
            </a:r>
          </a:p>
        </p:txBody>
      </p:sp>
      <p:grpSp>
        <p:nvGrpSpPr>
          <p:cNvPr id="30" name="Group 29">
            <a:extLst>
              <a:ext uri="{FF2B5EF4-FFF2-40B4-BE49-F238E27FC236}">
                <a16:creationId xmlns:a16="http://schemas.microsoft.com/office/drawing/2014/main" id="{2D1A2CE8-D39B-3644-9749-579DFD105ACD}"/>
              </a:ext>
            </a:extLst>
          </p:cNvPr>
          <p:cNvGrpSpPr/>
          <p:nvPr/>
        </p:nvGrpSpPr>
        <p:grpSpPr>
          <a:xfrm>
            <a:off x="1838244" y="2575017"/>
            <a:ext cx="1228725" cy="614362"/>
            <a:chOff x="2467192" y="2422351"/>
            <a:chExt cx="1228725" cy="614362"/>
          </a:xfrm>
        </p:grpSpPr>
        <p:sp>
          <p:nvSpPr>
            <p:cNvPr id="5" name="Rounded Rectangle 4">
              <a:extLst>
                <a:ext uri="{FF2B5EF4-FFF2-40B4-BE49-F238E27FC236}">
                  <a16:creationId xmlns:a16="http://schemas.microsoft.com/office/drawing/2014/main" id="{06AB8BE0-FC79-6644-AE1D-FC99D2D8279C}"/>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6" name="TextBox 5">
              <a:extLst>
                <a:ext uri="{FF2B5EF4-FFF2-40B4-BE49-F238E27FC236}">
                  <a16:creationId xmlns:a16="http://schemas.microsoft.com/office/drawing/2014/main" id="{7697AF44-4DC3-5544-9C74-A3C499D113C6}"/>
                </a:ext>
              </a:extLst>
            </p:cNvPr>
            <p:cNvSpPr txBox="1"/>
            <p:nvPr/>
          </p:nvSpPr>
          <p:spPr>
            <a:xfrm>
              <a:off x="2521144" y="2544866"/>
              <a:ext cx="1120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29" name="Group 28">
            <a:extLst>
              <a:ext uri="{FF2B5EF4-FFF2-40B4-BE49-F238E27FC236}">
                <a16:creationId xmlns:a16="http://schemas.microsoft.com/office/drawing/2014/main" id="{F2C679F1-A309-3A42-96FF-002B35E5115A}"/>
              </a:ext>
            </a:extLst>
          </p:cNvPr>
          <p:cNvGrpSpPr/>
          <p:nvPr/>
        </p:nvGrpSpPr>
        <p:grpSpPr>
          <a:xfrm>
            <a:off x="3066969" y="3397775"/>
            <a:ext cx="1228725" cy="614362"/>
            <a:chOff x="3417197" y="3404432"/>
            <a:chExt cx="1228725" cy="614362"/>
          </a:xfrm>
        </p:grpSpPr>
        <p:sp>
          <p:nvSpPr>
            <p:cNvPr id="7" name="Rounded Rectangle 6">
              <a:extLst>
                <a:ext uri="{FF2B5EF4-FFF2-40B4-BE49-F238E27FC236}">
                  <a16:creationId xmlns:a16="http://schemas.microsoft.com/office/drawing/2014/main" id="{C0FC9426-08F6-024E-80D5-216FEC3CE70C}"/>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DD2D3967-2C45-CE48-937C-2BE8BDD393CF}"/>
                </a:ext>
              </a:extLst>
            </p:cNvPr>
            <p:cNvSpPr txBox="1"/>
            <p:nvPr/>
          </p:nvSpPr>
          <p:spPr>
            <a:xfrm>
              <a:off x="3441493" y="3526947"/>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28" name="Group 27">
            <a:extLst>
              <a:ext uri="{FF2B5EF4-FFF2-40B4-BE49-F238E27FC236}">
                <a16:creationId xmlns:a16="http://schemas.microsoft.com/office/drawing/2014/main" id="{8D990C66-8297-794C-95B8-DEC7E6DF4AF9}"/>
              </a:ext>
            </a:extLst>
          </p:cNvPr>
          <p:cNvGrpSpPr/>
          <p:nvPr/>
        </p:nvGrpSpPr>
        <p:grpSpPr>
          <a:xfrm>
            <a:off x="4271396" y="4220533"/>
            <a:ext cx="1301959" cy="614362"/>
            <a:chOff x="7001866" y="3788814"/>
            <a:chExt cx="1301959" cy="614362"/>
          </a:xfrm>
        </p:grpSpPr>
        <p:sp>
          <p:nvSpPr>
            <p:cNvPr id="9" name="Rounded Rectangle 8">
              <a:extLst>
                <a:ext uri="{FF2B5EF4-FFF2-40B4-BE49-F238E27FC236}">
                  <a16:creationId xmlns:a16="http://schemas.microsoft.com/office/drawing/2014/main" id="{72FFDFE3-CF1C-8140-8C29-0197A32ADB3C}"/>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6879300F-C73F-7545-8BD4-F24ACDB5B872}"/>
                </a:ext>
              </a:extLst>
            </p:cNvPr>
            <p:cNvSpPr txBox="1"/>
            <p:nvPr/>
          </p:nvSpPr>
          <p:spPr>
            <a:xfrm>
              <a:off x="7001866" y="3911329"/>
              <a:ext cx="1301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31" name="Group 30">
            <a:extLst>
              <a:ext uri="{FF2B5EF4-FFF2-40B4-BE49-F238E27FC236}">
                <a16:creationId xmlns:a16="http://schemas.microsoft.com/office/drawing/2014/main" id="{3D232C9E-1390-BB4A-A1AA-7FD45D9D88A3}"/>
              </a:ext>
            </a:extLst>
          </p:cNvPr>
          <p:cNvGrpSpPr/>
          <p:nvPr/>
        </p:nvGrpSpPr>
        <p:grpSpPr>
          <a:xfrm>
            <a:off x="609519" y="1729177"/>
            <a:ext cx="1228725" cy="614362"/>
            <a:chOff x="1024026" y="1453221"/>
            <a:chExt cx="1228725" cy="614362"/>
          </a:xfrm>
        </p:grpSpPr>
        <p:sp>
          <p:nvSpPr>
            <p:cNvPr id="11" name="Rectangle 10">
              <a:extLst>
                <a:ext uri="{FF2B5EF4-FFF2-40B4-BE49-F238E27FC236}">
                  <a16:creationId xmlns:a16="http://schemas.microsoft.com/office/drawing/2014/main" id="{F782FA81-B14F-7D42-9B32-AE9A4B799020}"/>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2" name="TextBox 11">
              <a:extLst>
                <a:ext uri="{FF2B5EF4-FFF2-40B4-BE49-F238E27FC236}">
                  <a16:creationId xmlns:a16="http://schemas.microsoft.com/office/drawing/2014/main" id="{A547ED87-EA49-E949-B8B5-EEF540A23F9E}"/>
                </a:ext>
              </a:extLst>
            </p:cNvPr>
            <p:cNvSpPr txBox="1"/>
            <p:nvPr/>
          </p:nvSpPr>
          <p:spPr>
            <a:xfrm>
              <a:off x="1048322" y="1575736"/>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32" name="Group 31">
            <a:extLst>
              <a:ext uri="{FF2B5EF4-FFF2-40B4-BE49-F238E27FC236}">
                <a16:creationId xmlns:a16="http://schemas.microsoft.com/office/drawing/2014/main" id="{7618F302-94CA-CB43-B229-9757193FCB4F}"/>
              </a:ext>
            </a:extLst>
          </p:cNvPr>
          <p:cNvGrpSpPr/>
          <p:nvPr/>
        </p:nvGrpSpPr>
        <p:grpSpPr>
          <a:xfrm>
            <a:off x="5561037" y="5043291"/>
            <a:ext cx="1228725" cy="614362"/>
            <a:chOff x="8851519" y="3788814"/>
            <a:chExt cx="1228725" cy="614362"/>
          </a:xfrm>
        </p:grpSpPr>
        <p:sp>
          <p:nvSpPr>
            <p:cNvPr id="13" name="Rectangle 12">
              <a:extLst>
                <a:ext uri="{FF2B5EF4-FFF2-40B4-BE49-F238E27FC236}">
                  <a16:creationId xmlns:a16="http://schemas.microsoft.com/office/drawing/2014/main" id="{5F9F7BC5-4AF0-824E-8517-D424DA285F8F}"/>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45CA0B5B-9E79-3A4C-824F-A64204120BE3}"/>
                </a:ext>
              </a:extLst>
            </p:cNvPr>
            <p:cNvSpPr txBox="1"/>
            <p:nvPr/>
          </p:nvSpPr>
          <p:spPr>
            <a:xfrm>
              <a:off x="8936349" y="3834385"/>
              <a:ext cx="10590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4" name="Elbow Connector 33">
            <a:extLst>
              <a:ext uri="{FF2B5EF4-FFF2-40B4-BE49-F238E27FC236}">
                <a16:creationId xmlns:a16="http://schemas.microsoft.com/office/drawing/2014/main" id="{FDA739B8-E0AD-F547-9804-EE39BC853FB8}"/>
              </a:ext>
            </a:extLst>
          </p:cNvPr>
          <p:cNvCxnSpPr>
            <a:stCxn id="11" idx="2"/>
            <a:endCxn id="5" idx="1"/>
          </p:cNvCxnSpPr>
          <p:nvPr/>
        </p:nvCxnSpPr>
        <p:spPr>
          <a:xfrm rot="16200000" flipH="1">
            <a:off x="1261734" y="2305687"/>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22ABDF14-967D-1B43-8214-F32F2244C7E1}"/>
              </a:ext>
            </a:extLst>
          </p:cNvPr>
          <p:cNvCxnSpPr>
            <a:cxnSpLocks/>
            <a:stCxn id="5" idx="2"/>
            <a:endCxn id="7" idx="1"/>
          </p:cNvCxnSpPr>
          <p:nvPr/>
        </p:nvCxnSpPr>
        <p:spPr>
          <a:xfrm rot="16200000" flipH="1">
            <a:off x="2502000" y="3139986"/>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901D82BA-032A-6A4D-AC8C-CC9C16068308}"/>
              </a:ext>
            </a:extLst>
          </p:cNvPr>
          <p:cNvCxnSpPr>
            <a:cxnSpLocks/>
            <a:stCxn id="7" idx="2"/>
            <a:endCxn id="10" idx="1"/>
          </p:cNvCxnSpPr>
          <p:nvPr/>
        </p:nvCxnSpPr>
        <p:spPr>
          <a:xfrm rot="16200000" flipH="1">
            <a:off x="3718576" y="3974893"/>
            <a:ext cx="515577"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Elbow Connector 40">
            <a:extLst>
              <a:ext uri="{FF2B5EF4-FFF2-40B4-BE49-F238E27FC236}">
                <a16:creationId xmlns:a16="http://schemas.microsoft.com/office/drawing/2014/main" id="{65E7BA36-2F95-EB40-A83E-AB696A47CDAD}"/>
              </a:ext>
            </a:extLst>
          </p:cNvPr>
          <p:cNvCxnSpPr>
            <a:cxnSpLocks/>
            <a:stCxn id="9" idx="2"/>
            <a:endCxn id="13" idx="1"/>
          </p:cNvCxnSpPr>
          <p:nvPr/>
        </p:nvCxnSpPr>
        <p:spPr>
          <a:xfrm rot="16200000" flipH="1">
            <a:off x="4983919" y="4773353"/>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5" name="Graphic 44" descr="Group of people">
            <a:extLst>
              <a:ext uri="{FF2B5EF4-FFF2-40B4-BE49-F238E27FC236}">
                <a16:creationId xmlns:a16="http://schemas.microsoft.com/office/drawing/2014/main" id="{11C3CBE1-1911-A54C-B4F4-4B90E3C048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3889622"/>
            <a:ext cx="914400" cy="914400"/>
          </a:xfrm>
          <a:prstGeom prst="rect">
            <a:avLst/>
          </a:prstGeom>
        </p:spPr>
      </p:pic>
      <p:pic>
        <p:nvPicPr>
          <p:cNvPr id="47" name="Graphic 46" descr="Group of people">
            <a:extLst>
              <a:ext uri="{FF2B5EF4-FFF2-40B4-BE49-F238E27FC236}">
                <a16:creationId xmlns:a16="http://schemas.microsoft.com/office/drawing/2014/main" id="{DDCF63EE-692B-E443-838F-939D3D6F22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4747027"/>
            <a:ext cx="914400" cy="914400"/>
          </a:xfrm>
          <a:prstGeom prst="rect">
            <a:avLst/>
          </a:prstGeom>
        </p:spPr>
      </p:pic>
      <p:pic>
        <p:nvPicPr>
          <p:cNvPr id="48" name="Graphic 47" descr="Group of people">
            <a:extLst>
              <a:ext uri="{FF2B5EF4-FFF2-40B4-BE49-F238E27FC236}">
                <a16:creationId xmlns:a16="http://schemas.microsoft.com/office/drawing/2014/main" id="{9D49D957-D2D5-F949-9735-55D54D8B2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4996" y="4744852"/>
            <a:ext cx="914400" cy="914400"/>
          </a:xfrm>
          <a:prstGeom prst="rect">
            <a:avLst/>
          </a:prstGeom>
        </p:spPr>
      </p:pic>
      <p:sp>
        <p:nvSpPr>
          <p:cNvPr id="49" name="Down Arrow 48">
            <a:extLst>
              <a:ext uri="{FF2B5EF4-FFF2-40B4-BE49-F238E27FC236}">
                <a16:creationId xmlns:a16="http://schemas.microsoft.com/office/drawing/2014/main" id="{31340D66-C634-0049-BA29-3334CEC84EDE}"/>
              </a:ext>
            </a:extLst>
          </p:cNvPr>
          <p:cNvSpPr/>
          <p:nvPr/>
        </p:nvSpPr>
        <p:spPr>
          <a:xfrm rot="1360312">
            <a:off x="1597513" y="3663278"/>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1" name="Down Arrow 50">
            <a:extLst>
              <a:ext uri="{FF2B5EF4-FFF2-40B4-BE49-F238E27FC236}">
                <a16:creationId xmlns:a16="http://schemas.microsoft.com/office/drawing/2014/main" id="{8389E7EB-12D6-BD49-BFFD-AE08D4F9BB56}"/>
              </a:ext>
            </a:extLst>
          </p:cNvPr>
          <p:cNvSpPr/>
          <p:nvPr/>
        </p:nvSpPr>
        <p:spPr>
          <a:xfrm rot="15297746">
            <a:off x="2520609" y="4382482"/>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TextBox 51">
            <a:extLst>
              <a:ext uri="{FF2B5EF4-FFF2-40B4-BE49-F238E27FC236}">
                <a16:creationId xmlns:a16="http://schemas.microsoft.com/office/drawing/2014/main" id="{63384002-917D-3749-8E1B-E1BC0169EB5C}"/>
              </a:ext>
            </a:extLst>
          </p:cNvPr>
          <p:cNvSpPr txBox="1"/>
          <p:nvPr/>
        </p:nvSpPr>
        <p:spPr>
          <a:xfrm>
            <a:off x="2414209" y="4858626"/>
            <a:ext cx="654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Label</a:t>
            </a:r>
          </a:p>
        </p:txBody>
      </p:sp>
      <p:sp>
        <p:nvSpPr>
          <p:cNvPr id="53" name="TextBox 52">
            <a:extLst>
              <a:ext uri="{FF2B5EF4-FFF2-40B4-BE49-F238E27FC236}">
                <a16:creationId xmlns:a16="http://schemas.microsoft.com/office/drawing/2014/main" id="{8440FCE1-4025-4640-9CAF-731DECDB06E3}"/>
              </a:ext>
            </a:extLst>
          </p:cNvPr>
          <p:cNvSpPr txBox="1"/>
          <p:nvPr/>
        </p:nvSpPr>
        <p:spPr>
          <a:xfrm>
            <a:off x="1919632" y="3859944"/>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HIT</a:t>
            </a:r>
          </a:p>
        </p:txBody>
      </p:sp>
      <p:sp>
        <p:nvSpPr>
          <p:cNvPr id="56" name="Content Placeholder 2">
            <a:extLst>
              <a:ext uri="{FF2B5EF4-FFF2-40B4-BE49-F238E27FC236}">
                <a16:creationId xmlns:a16="http://schemas.microsoft.com/office/drawing/2014/main" id="{CDBD9FF2-C2AC-1E4F-A9C9-700A3F5B0FCE}"/>
              </a:ext>
            </a:extLst>
          </p:cNvPr>
          <p:cNvSpPr txBox="1">
            <a:spLocks/>
          </p:cNvSpPr>
          <p:nvPr/>
        </p:nvSpPr>
        <p:spPr>
          <a:xfrm>
            <a:off x="3210816" y="1181100"/>
            <a:ext cx="8787432"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Basic Idea</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Break ER into small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h</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uman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i</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ntelligence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t</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asks </a:t>
            </a: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(HIT)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Use crowd to solve HIT cheaply </a:t>
            </a:r>
          </a:p>
        </p:txBody>
      </p:sp>
      <p:sp>
        <p:nvSpPr>
          <p:cNvPr id="58" name="Content Placeholder 2">
            <a:extLst>
              <a:ext uri="{FF2B5EF4-FFF2-40B4-BE49-F238E27FC236}">
                <a16:creationId xmlns:a16="http://schemas.microsoft.com/office/drawing/2014/main" id="{1DE30B2D-98CD-E347-93B7-1732AE2A4102}"/>
              </a:ext>
            </a:extLst>
          </p:cNvPr>
          <p:cNvSpPr txBox="1">
            <a:spLocks/>
          </p:cNvSpPr>
          <p:nvPr/>
        </p:nvSpPr>
        <p:spPr>
          <a:xfrm>
            <a:off x="4828854" y="2601749"/>
            <a:ext cx="7169394"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Pros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Allows for many HITs since crowd can be large</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Enables novel ER paradigms (assuming costs are low)</a:t>
            </a:r>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B4814555-7298-3A49-BA0B-96E6D6E8E5F4}"/>
                  </a:ext>
                </a:extLst>
              </p:cNvPr>
              <p:cNvSpPr txBox="1">
                <a:spLocks/>
              </p:cNvSpPr>
              <p:nvPr/>
            </p:nvSpPr>
            <p:spPr>
              <a:xfrm>
                <a:off x="6618647" y="4048938"/>
                <a:ext cx="5379601"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Cons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Crowd worker </a:t>
                </a:r>
                <a14:m>
                  <m:oMath xmlns:m="http://schemas.openxmlformats.org/officeDocument/2006/math">
                    <m:r>
                      <a:rPr kumimoji="0" lang="en-US" sz="1800" b="0" i="1" u="none" strike="noStrike" kern="0" cap="none" spc="0" normalizeH="0" baseline="0" noProof="0" smtClean="0">
                        <a:ln>
                          <a:noFill/>
                        </a:ln>
                        <a:solidFill>
                          <a:schemeClr val="tx2">
                            <a:lumMod val="75000"/>
                          </a:schemeClr>
                        </a:solidFill>
                        <a:effectLst/>
                        <a:uLnTx/>
                        <a:uFillTx/>
                        <a:latin typeface="Cambria Math" panose="02040503050406030204" pitchFamily="18" charset="0"/>
                        <a:ea typeface="Cambria Math" panose="02040503050406030204" pitchFamily="18" charset="0"/>
                        <a:sym typeface="Century Gothic"/>
                      </a:rPr>
                      <m:t>≠</m:t>
                    </m:r>
                  </m:oMath>
                </a14:m>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 Expert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Need to handle incorrect labels</a:t>
                </a:r>
                <a:endParaRPr kumimoji="0" lang="en-US" sz="1800" b="0" i="0" u="none" strike="noStrike" kern="0" cap="none" spc="0" normalizeH="0" baseline="0" noProof="0" dirty="0">
                  <a:ln>
                    <a:noFill/>
                  </a:ln>
                  <a:solidFill>
                    <a:srgbClr val="000000"/>
                  </a:solidFill>
                  <a:effectLst/>
                  <a:uLnTx/>
                  <a:uFillTx/>
                  <a:latin typeface="IBM Plex Sans" charset="0"/>
                  <a:sym typeface="Century Gothic"/>
                </a:endParaRPr>
              </a:p>
            </p:txBody>
          </p:sp>
        </mc:Choice>
        <mc:Fallback xmlns="">
          <p:sp>
            <p:nvSpPr>
              <p:cNvPr id="59" name="Content Placeholder 2">
                <a:extLst>
                  <a:ext uri="{FF2B5EF4-FFF2-40B4-BE49-F238E27FC236}">
                    <a16:creationId xmlns:a16="http://schemas.microsoft.com/office/drawing/2014/main" id="{B4814555-7298-3A49-BA0B-96E6D6E8E5F4}"/>
                  </a:ext>
                </a:extLst>
              </p:cNvPr>
              <p:cNvSpPr txBox="1">
                <a:spLocks noRot="1" noChangeAspect="1" noMove="1" noResize="1" noEditPoints="1" noAdjustHandles="1" noChangeArrowheads="1" noChangeShapeType="1" noTextEdit="1"/>
              </p:cNvSpPr>
              <p:nvPr/>
            </p:nvSpPr>
            <p:spPr>
              <a:xfrm>
                <a:off x="6618647" y="4048938"/>
                <a:ext cx="5379601" cy="1039924"/>
              </a:xfrm>
              <a:prstGeom prst="rect">
                <a:avLst/>
              </a:prstGeom>
              <a:blipFill>
                <a:blip r:embed="rId4"/>
                <a:stretch>
                  <a:fillRect l="-2118" t="-3614" b="-481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9020518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982225-8BC4-8841-BD01-154912A08FE8}"/>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6383443F-39FF-5D41-950F-9CC06C33CF1E}"/>
              </a:ext>
            </a:extLst>
          </p:cNvPr>
          <p:cNvSpPr>
            <a:spLocks noGrp="1"/>
          </p:cNvSpPr>
          <p:nvPr>
            <p:ph type="title"/>
          </p:nvPr>
        </p:nvSpPr>
        <p:spPr/>
        <p:txBody>
          <a:bodyPr/>
          <a:lstStyle/>
          <a:p>
            <a:r>
              <a:rPr lang="en-US" dirty="0"/>
              <a:t>Towards Measuring Utility of a Label</a:t>
            </a:r>
          </a:p>
        </p:txBody>
      </p:sp>
      <p:sp>
        <p:nvSpPr>
          <p:cNvPr id="36" name="Text Placeholder 35">
            <a:extLst>
              <a:ext uri="{FF2B5EF4-FFF2-40B4-BE49-F238E27FC236}">
                <a16:creationId xmlns:a16="http://schemas.microsoft.com/office/drawing/2014/main" id="{118DE68B-9693-6449-84F4-444BFFBB9FB5}"/>
              </a:ext>
            </a:extLst>
          </p:cNvPr>
          <p:cNvSpPr>
            <a:spLocks noGrp="1"/>
          </p:cNvSpPr>
          <p:nvPr>
            <p:ph type="body" sz="half" idx="1"/>
          </p:nvPr>
        </p:nvSpPr>
        <p:spPr/>
        <p:txBody>
          <a:bodyPr/>
          <a:lstStyle/>
          <a:p>
            <a:r>
              <a:rPr lang="en-US" dirty="0"/>
              <a:t>Possible world given by choice of a (sub)set of edges</a:t>
            </a:r>
          </a:p>
          <a:p>
            <a:endParaRPr lang="en-US" dirty="0"/>
          </a:p>
          <a:p>
            <a:r>
              <a:rPr lang="en-US" dirty="0"/>
              <a:t>Probability of a world given by:</a:t>
            </a:r>
          </a:p>
          <a:p>
            <a:endParaRPr lang="en-US" dirty="0"/>
          </a:p>
          <a:p>
            <a:endParaRPr lang="en-US" dirty="0"/>
          </a:p>
          <a:p>
            <a:endParaRPr lang="en-US" dirty="0"/>
          </a:p>
          <a:p>
            <a:endParaRPr lang="en-US" dirty="0"/>
          </a:p>
          <a:p>
            <a:r>
              <a:rPr lang="en-US" dirty="0"/>
              <a:t>May be followed with triangulation</a:t>
            </a:r>
          </a:p>
          <a:p>
            <a:pPr lvl="1"/>
            <a:r>
              <a:rPr lang="en-US" dirty="0"/>
              <a:t>Produces coherent entity clusters</a:t>
            </a:r>
          </a:p>
        </p:txBody>
      </p:sp>
      <p:sp>
        <p:nvSpPr>
          <p:cNvPr id="5" name="Oval 4">
            <a:extLst>
              <a:ext uri="{FF2B5EF4-FFF2-40B4-BE49-F238E27FC236}">
                <a16:creationId xmlns:a16="http://schemas.microsoft.com/office/drawing/2014/main" id="{D99E6434-F5CC-8349-B0C1-99004CE62B4B}"/>
              </a:ext>
            </a:extLst>
          </p:cNvPr>
          <p:cNvSpPr/>
          <p:nvPr/>
        </p:nvSpPr>
        <p:spPr>
          <a:xfrm>
            <a:off x="8055140" y="25071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1C528867-A6F3-2C4E-8691-ACC2F1E2E9CA}"/>
              </a:ext>
            </a:extLst>
          </p:cNvPr>
          <p:cNvSpPr/>
          <p:nvPr/>
        </p:nvSpPr>
        <p:spPr>
          <a:xfrm>
            <a:off x="7496671" y="367393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4417288-D198-9441-A7BF-2D019262FC10}"/>
              </a:ext>
            </a:extLst>
          </p:cNvPr>
          <p:cNvSpPr/>
          <p:nvPr/>
        </p:nvSpPr>
        <p:spPr>
          <a:xfrm>
            <a:off x="8698016" y="367728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AF53B45C-B59B-B34A-94B1-242116505782}"/>
              </a:ext>
            </a:extLst>
          </p:cNvPr>
          <p:cNvSpPr/>
          <p:nvPr/>
        </p:nvSpPr>
        <p:spPr>
          <a:xfrm>
            <a:off x="9776584" y="368260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 name="Straight Connector 8">
            <a:extLst>
              <a:ext uri="{FF2B5EF4-FFF2-40B4-BE49-F238E27FC236}">
                <a16:creationId xmlns:a16="http://schemas.microsoft.com/office/drawing/2014/main" id="{00ADC175-703C-474D-9F11-81006042108B}"/>
              </a:ext>
            </a:extLst>
          </p:cNvPr>
          <p:cNvCxnSpPr>
            <a:stCxn id="5" idx="3"/>
            <a:endCxn id="6" idx="0"/>
          </p:cNvCxnSpPr>
          <p:nvPr/>
        </p:nvCxnSpPr>
        <p:spPr>
          <a:xfrm flipH="1">
            <a:off x="7603054" y="2688287"/>
            <a:ext cx="483245" cy="98564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0C07996A-B667-CA4A-A378-CD9FCEE4B51A}"/>
              </a:ext>
            </a:extLst>
          </p:cNvPr>
          <p:cNvCxnSpPr>
            <a:cxnSpLocks/>
            <a:stCxn id="5" idx="5"/>
            <a:endCxn id="7" idx="0"/>
          </p:cNvCxnSpPr>
          <p:nvPr/>
        </p:nvCxnSpPr>
        <p:spPr>
          <a:xfrm>
            <a:off x="8236747" y="2688287"/>
            <a:ext cx="567652" cy="9889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F22951C0-948F-4C49-9073-478C5F21BF03}"/>
              </a:ext>
            </a:extLst>
          </p:cNvPr>
          <p:cNvCxnSpPr>
            <a:cxnSpLocks/>
            <a:stCxn id="6" idx="6"/>
            <a:endCxn id="7" idx="2"/>
          </p:cNvCxnSpPr>
          <p:nvPr/>
        </p:nvCxnSpPr>
        <p:spPr>
          <a:xfrm>
            <a:off x="7709437" y="3780028"/>
            <a:ext cx="988579" cy="335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4831C94-4A98-D64D-9CC3-C3662AA7533A}"/>
              </a:ext>
            </a:extLst>
          </p:cNvPr>
          <p:cNvCxnSpPr>
            <a:cxnSpLocks/>
            <a:stCxn id="8" idx="2"/>
            <a:endCxn id="7" idx="6"/>
          </p:cNvCxnSpPr>
          <p:nvPr/>
        </p:nvCxnSpPr>
        <p:spPr>
          <a:xfrm flipH="1" flipV="1">
            <a:off x="8910782" y="3783378"/>
            <a:ext cx="865802" cy="53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Arc 12">
            <a:extLst>
              <a:ext uri="{FF2B5EF4-FFF2-40B4-BE49-F238E27FC236}">
                <a16:creationId xmlns:a16="http://schemas.microsoft.com/office/drawing/2014/main" id="{08D811CE-E34D-124A-B6B8-B707BD6985F8}"/>
              </a:ext>
            </a:extLst>
          </p:cNvPr>
          <p:cNvSpPr/>
          <p:nvPr/>
        </p:nvSpPr>
        <p:spPr>
          <a:xfrm>
            <a:off x="6558455" y="2507177"/>
            <a:ext cx="3324512" cy="2319348"/>
          </a:xfrm>
          <a:prstGeom prst="arc">
            <a:avLst>
              <a:gd name="adj1" fmla="val 16200000"/>
              <a:gd name="adj2" fmla="val 85579"/>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4" name="Freeform 13">
            <a:extLst>
              <a:ext uri="{FF2B5EF4-FFF2-40B4-BE49-F238E27FC236}">
                <a16:creationId xmlns:a16="http://schemas.microsoft.com/office/drawing/2014/main" id="{1AEE9E84-4FF1-1C48-967D-A89AB60E1DB6}"/>
              </a:ext>
            </a:extLst>
          </p:cNvPr>
          <p:cNvSpPr/>
          <p:nvPr/>
        </p:nvSpPr>
        <p:spPr>
          <a:xfrm>
            <a:off x="7603054" y="3904124"/>
            <a:ext cx="2173530" cy="545934"/>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TextBox 14">
            <a:extLst>
              <a:ext uri="{FF2B5EF4-FFF2-40B4-BE49-F238E27FC236}">
                <a16:creationId xmlns:a16="http://schemas.microsoft.com/office/drawing/2014/main" id="{52499E89-ABD4-1A49-8F01-1C1969CA59FB}"/>
              </a:ext>
            </a:extLst>
          </p:cNvPr>
          <p:cNvSpPr txBox="1"/>
          <p:nvPr/>
        </p:nvSpPr>
        <p:spPr>
          <a:xfrm>
            <a:off x="9190625" y="2454049"/>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6" name="TextBox 15">
            <a:extLst>
              <a:ext uri="{FF2B5EF4-FFF2-40B4-BE49-F238E27FC236}">
                <a16:creationId xmlns:a16="http://schemas.microsoft.com/office/drawing/2014/main" id="{A0D2B559-866F-2649-884F-A6AEE6417B47}"/>
              </a:ext>
            </a:extLst>
          </p:cNvPr>
          <p:cNvSpPr txBox="1"/>
          <p:nvPr/>
        </p:nvSpPr>
        <p:spPr>
          <a:xfrm>
            <a:off x="8589952" y="4513900"/>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B0A82B76-6051-AC48-88D8-2E630A29343A}"/>
              </a:ext>
            </a:extLst>
          </p:cNvPr>
          <p:cNvSpPr txBox="1"/>
          <p:nvPr/>
        </p:nvSpPr>
        <p:spPr>
          <a:xfrm>
            <a:off x="7452606" y="2965635"/>
            <a:ext cx="4448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7DB34AF-64A9-184A-98EF-D2E026B06224}"/>
              </a:ext>
            </a:extLst>
          </p:cNvPr>
          <p:cNvSpPr txBox="1"/>
          <p:nvPr/>
        </p:nvSpPr>
        <p:spPr>
          <a:xfrm>
            <a:off x="9112879" y="3472253"/>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4CF233C7-210E-1740-980F-99F52ADEE8C4}"/>
              </a:ext>
            </a:extLst>
          </p:cNvPr>
          <p:cNvSpPr txBox="1"/>
          <p:nvPr/>
        </p:nvSpPr>
        <p:spPr>
          <a:xfrm>
            <a:off x="8512206" y="2965635"/>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0" name="TextBox 19">
            <a:extLst>
              <a:ext uri="{FF2B5EF4-FFF2-40B4-BE49-F238E27FC236}">
                <a16:creationId xmlns:a16="http://schemas.microsoft.com/office/drawing/2014/main" id="{C4B5D709-EAEF-CC46-A235-CD219AADDD4B}"/>
              </a:ext>
            </a:extLst>
          </p:cNvPr>
          <p:cNvSpPr txBox="1"/>
          <p:nvPr/>
        </p:nvSpPr>
        <p:spPr>
          <a:xfrm>
            <a:off x="8024225" y="3480919"/>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7C2752-4CC8-AA4F-B958-FA4003E03184}"/>
                  </a:ext>
                </a:extLst>
              </p:cNvPr>
              <p:cNvSpPr txBox="1"/>
              <p:nvPr/>
            </p:nvSpPr>
            <p:spPr>
              <a:xfrm>
                <a:off x="1570258" y="3364831"/>
                <a:ext cx="3567836" cy="7612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20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22" name="TextBox 21">
                <a:extLst>
                  <a:ext uri="{FF2B5EF4-FFF2-40B4-BE49-F238E27FC236}">
                    <a16:creationId xmlns:a16="http://schemas.microsoft.com/office/drawing/2014/main" id="{C77C2752-4CC8-AA4F-B958-FA4003E03184}"/>
                  </a:ext>
                </a:extLst>
              </p:cNvPr>
              <p:cNvSpPr txBox="1">
                <a:spLocks noRot="1" noChangeAspect="1" noMove="1" noResize="1" noEditPoints="1" noAdjustHandles="1" noChangeArrowheads="1" noChangeShapeType="1" noTextEdit="1"/>
              </p:cNvSpPr>
              <p:nvPr/>
            </p:nvSpPr>
            <p:spPr>
              <a:xfrm>
                <a:off x="1570258" y="3364831"/>
                <a:ext cx="3567836" cy="761299"/>
              </a:xfrm>
              <a:prstGeom prst="rect">
                <a:avLst/>
              </a:prstGeom>
              <a:blipFill>
                <a:blip r:embed="rId2"/>
                <a:stretch>
                  <a:fillRect l="-1773" t="-142623" b="-19508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634364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4F3CE-9A59-4341-8888-9EB797640784}"/>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DA359B20-A69C-274D-B2D6-22969A119FE5}"/>
              </a:ext>
            </a:extLst>
          </p:cNvPr>
          <p:cNvSpPr>
            <a:spLocks noGrp="1"/>
          </p:cNvSpPr>
          <p:nvPr>
            <p:ph type="title"/>
          </p:nvPr>
        </p:nvSpPr>
        <p:spPr/>
        <p:txBody>
          <a:bodyPr/>
          <a:lstStyle/>
          <a:p>
            <a:r>
              <a:rPr lang="en-US" dirty="0"/>
              <a:t>Possible Worlds</a:t>
            </a:r>
          </a:p>
        </p:txBody>
      </p:sp>
      <p:sp>
        <p:nvSpPr>
          <p:cNvPr id="6" name="Oval 5">
            <a:extLst>
              <a:ext uri="{FF2B5EF4-FFF2-40B4-BE49-F238E27FC236}">
                <a16:creationId xmlns:a16="http://schemas.microsoft.com/office/drawing/2014/main" id="{648F87F3-DB6B-3244-9C60-61342646A993}"/>
              </a:ext>
            </a:extLst>
          </p:cNvPr>
          <p:cNvSpPr/>
          <p:nvPr/>
        </p:nvSpPr>
        <p:spPr>
          <a:xfrm>
            <a:off x="1680986" y="240379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C68B4492-041A-0944-B8DC-8EF3C30748B9}"/>
              </a:ext>
            </a:extLst>
          </p:cNvPr>
          <p:cNvSpPr/>
          <p:nvPr/>
        </p:nvSpPr>
        <p:spPr>
          <a:xfrm>
            <a:off x="1329953"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28EE4B45-0D4A-B34E-9113-DAA4AEA366BA}"/>
              </a:ext>
            </a:extLst>
          </p:cNvPr>
          <p:cNvSpPr/>
          <p:nvPr/>
        </p:nvSpPr>
        <p:spPr>
          <a:xfrm>
            <a:off x="2033891"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84646944-1EAE-6543-9560-3AB3F5861226}"/>
              </a:ext>
            </a:extLst>
          </p:cNvPr>
          <p:cNvSpPr/>
          <p:nvPr/>
        </p:nvSpPr>
        <p:spPr>
          <a:xfrm>
            <a:off x="2737829"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48956D11-307A-204E-9780-F01B73590FC9}"/>
              </a:ext>
            </a:extLst>
          </p:cNvPr>
          <p:cNvCxnSpPr>
            <a:stCxn id="6" idx="3"/>
            <a:endCxn id="7" idx="0"/>
          </p:cNvCxnSpPr>
          <p:nvPr/>
        </p:nvCxnSpPr>
        <p:spPr>
          <a:xfrm flipH="1">
            <a:off x="1436336" y="258490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319EF37F-401E-1541-9892-4E5B4B3FB7B5}"/>
              </a:ext>
            </a:extLst>
          </p:cNvPr>
          <p:cNvCxnSpPr>
            <a:cxnSpLocks/>
            <a:stCxn id="6" idx="5"/>
            <a:endCxn id="8" idx="0"/>
          </p:cNvCxnSpPr>
          <p:nvPr/>
        </p:nvCxnSpPr>
        <p:spPr>
          <a:xfrm>
            <a:off x="1862593" y="258490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4A81AA62-1D92-D644-971F-ADA386595D74}"/>
              </a:ext>
            </a:extLst>
          </p:cNvPr>
          <p:cNvCxnSpPr>
            <a:cxnSpLocks/>
            <a:stCxn id="7" idx="6"/>
            <a:endCxn id="8" idx="2"/>
          </p:cNvCxnSpPr>
          <p:nvPr/>
        </p:nvCxnSpPr>
        <p:spPr>
          <a:xfrm>
            <a:off x="1542719"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BC4DB9C8-98FB-5A48-91F5-84F274BA0031}"/>
              </a:ext>
            </a:extLst>
          </p:cNvPr>
          <p:cNvCxnSpPr>
            <a:cxnSpLocks/>
            <a:stCxn id="9" idx="2"/>
            <a:endCxn id="8" idx="6"/>
          </p:cNvCxnSpPr>
          <p:nvPr/>
        </p:nvCxnSpPr>
        <p:spPr>
          <a:xfrm flipH="1">
            <a:off x="2246657"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Arc 13">
            <a:extLst>
              <a:ext uri="{FF2B5EF4-FFF2-40B4-BE49-F238E27FC236}">
                <a16:creationId xmlns:a16="http://schemas.microsoft.com/office/drawing/2014/main" id="{49767ABF-0AE2-D940-90DE-55A9EDD93F63}"/>
              </a:ext>
            </a:extLst>
          </p:cNvPr>
          <p:cNvSpPr/>
          <p:nvPr/>
        </p:nvSpPr>
        <p:spPr>
          <a:xfrm>
            <a:off x="969078" y="2492684"/>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Freeform 14">
            <a:extLst>
              <a:ext uri="{FF2B5EF4-FFF2-40B4-BE49-F238E27FC236}">
                <a16:creationId xmlns:a16="http://schemas.microsoft.com/office/drawing/2014/main" id="{807260E8-56A2-B549-B6D7-15C76D4A6316}"/>
              </a:ext>
            </a:extLst>
          </p:cNvPr>
          <p:cNvSpPr/>
          <p:nvPr/>
        </p:nvSpPr>
        <p:spPr>
          <a:xfrm>
            <a:off x="1431414" y="3191326"/>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6" name="TextBox 15">
            <a:extLst>
              <a:ext uri="{FF2B5EF4-FFF2-40B4-BE49-F238E27FC236}">
                <a16:creationId xmlns:a16="http://schemas.microsoft.com/office/drawing/2014/main" id="{EE94A0B1-1F08-F541-A1B5-C1830ED6D70A}"/>
              </a:ext>
            </a:extLst>
          </p:cNvPr>
          <p:cNvSpPr txBox="1"/>
          <p:nvPr/>
        </p:nvSpPr>
        <p:spPr>
          <a:xfrm>
            <a:off x="2354414" y="2352529"/>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0AE4E6E7-7AF4-CE4F-87DD-71497FD9B315}"/>
              </a:ext>
            </a:extLst>
          </p:cNvPr>
          <p:cNvSpPr txBox="1"/>
          <p:nvPr/>
        </p:nvSpPr>
        <p:spPr>
          <a:xfrm>
            <a:off x="2055636" y="349948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8" name="TextBox 17">
            <a:extLst>
              <a:ext uri="{FF2B5EF4-FFF2-40B4-BE49-F238E27FC236}">
                <a16:creationId xmlns:a16="http://schemas.microsoft.com/office/drawing/2014/main" id="{66F926F8-5018-1047-BA4F-9B2EDC859AB3}"/>
              </a:ext>
            </a:extLst>
          </p:cNvPr>
          <p:cNvSpPr txBox="1"/>
          <p:nvPr/>
        </p:nvSpPr>
        <p:spPr>
          <a:xfrm>
            <a:off x="1324715" y="255496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C5133594-B683-9149-8C30-FAA054469433}"/>
              </a:ext>
            </a:extLst>
          </p:cNvPr>
          <p:cNvSpPr txBox="1"/>
          <p:nvPr/>
        </p:nvSpPr>
        <p:spPr>
          <a:xfrm>
            <a:off x="2369240" y="28750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0" name="TextBox 19">
            <a:extLst>
              <a:ext uri="{FF2B5EF4-FFF2-40B4-BE49-F238E27FC236}">
                <a16:creationId xmlns:a16="http://schemas.microsoft.com/office/drawing/2014/main" id="{4A2BF050-FE79-6940-9C3D-823030C069F6}"/>
              </a:ext>
            </a:extLst>
          </p:cNvPr>
          <p:cNvSpPr txBox="1"/>
          <p:nvPr/>
        </p:nvSpPr>
        <p:spPr>
          <a:xfrm>
            <a:off x="1992772" y="2614771"/>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1" name="TextBox 20">
            <a:extLst>
              <a:ext uri="{FF2B5EF4-FFF2-40B4-BE49-F238E27FC236}">
                <a16:creationId xmlns:a16="http://schemas.microsoft.com/office/drawing/2014/main" id="{ACAE493E-0A22-0B49-8F36-1D520BBEF82B}"/>
              </a:ext>
            </a:extLst>
          </p:cNvPr>
          <p:cNvSpPr txBox="1"/>
          <p:nvPr/>
        </p:nvSpPr>
        <p:spPr>
          <a:xfrm>
            <a:off x="1654340" y="285904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2" name="Oval 21">
            <a:extLst>
              <a:ext uri="{FF2B5EF4-FFF2-40B4-BE49-F238E27FC236}">
                <a16:creationId xmlns:a16="http://schemas.microsoft.com/office/drawing/2014/main" id="{B9710C8C-EDAD-AD45-BCA3-E0BFF8F0030D}"/>
              </a:ext>
            </a:extLst>
          </p:cNvPr>
          <p:cNvSpPr/>
          <p:nvPr/>
        </p:nvSpPr>
        <p:spPr>
          <a:xfrm>
            <a:off x="4042650" y="186657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0578E9C6-2E8F-E446-BC34-E93AB818D3BF}"/>
              </a:ext>
            </a:extLst>
          </p:cNvPr>
          <p:cNvSpPr/>
          <p:nvPr/>
        </p:nvSpPr>
        <p:spPr>
          <a:xfrm>
            <a:off x="4256053" y="21448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38160625-C725-4F41-84DC-741118F94E34}"/>
              </a:ext>
            </a:extLst>
          </p:cNvPr>
          <p:cNvSpPr/>
          <p:nvPr/>
        </p:nvSpPr>
        <p:spPr>
          <a:xfrm>
            <a:off x="3848721" y="21448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DC7380A3-0D0F-BF4C-BE6B-794CEC88B8D2}"/>
              </a:ext>
            </a:extLst>
          </p:cNvPr>
          <p:cNvSpPr/>
          <p:nvPr/>
        </p:nvSpPr>
        <p:spPr>
          <a:xfrm>
            <a:off x="4663385" y="21420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id="{A5E0DD3A-C967-CB47-8695-D06C8ACDD101}"/>
              </a:ext>
            </a:extLst>
          </p:cNvPr>
          <p:cNvSpPr/>
          <p:nvPr/>
        </p:nvSpPr>
        <p:spPr>
          <a:xfrm>
            <a:off x="4042650" y="24963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id="{00EDDD67-6F9F-1147-924D-A46BE4A332C5}"/>
              </a:ext>
            </a:extLst>
          </p:cNvPr>
          <p:cNvSpPr/>
          <p:nvPr/>
        </p:nvSpPr>
        <p:spPr>
          <a:xfrm>
            <a:off x="4256053" y="27746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id="{DC9928BF-EF7F-B844-824D-291F9995D534}"/>
              </a:ext>
            </a:extLst>
          </p:cNvPr>
          <p:cNvSpPr/>
          <p:nvPr/>
        </p:nvSpPr>
        <p:spPr>
          <a:xfrm>
            <a:off x="3848721"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46584E1F-A029-464B-ADF2-8F1AB4190A75}"/>
              </a:ext>
            </a:extLst>
          </p:cNvPr>
          <p:cNvSpPr/>
          <p:nvPr/>
        </p:nvSpPr>
        <p:spPr>
          <a:xfrm>
            <a:off x="4663385" y="27718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0" name="Straight Connector 29">
            <a:extLst>
              <a:ext uri="{FF2B5EF4-FFF2-40B4-BE49-F238E27FC236}">
                <a16:creationId xmlns:a16="http://schemas.microsoft.com/office/drawing/2014/main" id="{35049CA7-99B3-874F-9437-C482648BAD2A}"/>
              </a:ext>
            </a:extLst>
          </p:cNvPr>
          <p:cNvCxnSpPr>
            <a:cxnSpLocks/>
            <a:stCxn id="26" idx="3"/>
            <a:endCxn id="28" idx="7"/>
          </p:cNvCxnSpPr>
          <p:nvPr/>
        </p:nvCxnSpPr>
        <p:spPr>
          <a:xfrm flipH="1">
            <a:off x="3935323" y="25820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90682C43-1FD8-1443-A701-048D58E7981B}"/>
              </a:ext>
            </a:extLst>
          </p:cNvPr>
          <p:cNvSpPr/>
          <p:nvPr/>
        </p:nvSpPr>
        <p:spPr>
          <a:xfrm>
            <a:off x="5409833" y="24963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id="{11275557-9448-6C44-87EA-25E76DF6645C}"/>
              </a:ext>
            </a:extLst>
          </p:cNvPr>
          <p:cNvSpPr/>
          <p:nvPr/>
        </p:nvSpPr>
        <p:spPr>
          <a:xfrm>
            <a:off x="5623236"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id="{7E275F8A-8A0F-4440-AA4C-EDDA24EAED7D}"/>
              </a:ext>
            </a:extLst>
          </p:cNvPr>
          <p:cNvSpPr/>
          <p:nvPr/>
        </p:nvSpPr>
        <p:spPr>
          <a:xfrm>
            <a:off x="5215904" y="27746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id="{CB712BAF-0991-544C-90D2-865C887738D2}"/>
              </a:ext>
            </a:extLst>
          </p:cNvPr>
          <p:cNvSpPr/>
          <p:nvPr/>
        </p:nvSpPr>
        <p:spPr>
          <a:xfrm>
            <a:off x="6030568" y="27718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5" name="Straight Connector 34">
            <a:extLst>
              <a:ext uri="{FF2B5EF4-FFF2-40B4-BE49-F238E27FC236}">
                <a16:creationId xmlns:a16="http://schemas.microsoft.com/office/drawing/2014/main" id="{108FFF84-3E4D-914E-8B50-13784C108FB7}"/>
              </a:ext>
            </a:extLst>
          </p:cNvPr>
          <p:cNvCxnSpPr>
            <a:cxnSpLocks/>
            <a:stCxn id="31" idx="5"/>
            <a:endCxn id="32" idx="1"/>
          </p:cNvCxnSpPr>
          <p:nvPr/>
        </p:nvCxnSpPr>
        <p:spPr>
          <a:xfrm>
            <a:off x="5496435" y="258205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E7A2D180-49E3-DB4F-9428-38EBE40578B3}"/>
              </a:ext>
            </a:extLst>
          </p:cNvPr>
          <p:cNvSpPr/>
          <p:nvPr/>
        </p:nvSpPr>
        <p:spPr>
          <a:xfrm>
            <a:off x="6777016" y="249416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Oval 36">
            <a:extLst>
              <a:ext uri="{FF2B5EF4-FFF2-40B4-BE49-F238E27FC236}">
                <a16:creationId xmlns:a16="http://schemas.microsoft.com/office/drawing/2014/main" id="{29F12CFA-BF28-1442-B74F-A5ACE7D95ECD}"/>
              </a:ext>
            </a:extLst>
          </p:cNvPr>
          <p:cNvSpPr/>
          <p:nvPr/>
        </p:nvSpPr>
        <p:spPr>
          <a:xfrm>
            <a:off x="699041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8DF96AD3-2073-D944-904A-7A543A33F915}"/>
              </a:ext>
            </a:extLst>
          </p:cNvPr>
          <p:cNvSpPr/>
          <p:nvPr/>
        </p:nvSpPr>
        <p:spPr>
          <a:xfrm>
            <a:off x="6583087" y="27724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F82BFF18-0F1E-D94C-86F2-198081BEBC98}"/>
              </a:ext>
            </a:extLst>
          </p:cNvPr>
          <p:cNvSpPr/>
          <p:nvPr/>
        </p:nvSpPr>
        <p:spPr>
          <a:xfrm>
            <a:off x="7397751" y="27696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CF0D6E1B-3997-1542-AAEB-7C8BD4DDEB50}"/>
              </a:ext>
            </a:extLst>
          </p:cNvPr>
          <p:cNvCxnSpPr>
            <a:cxnSpLocks/>
            <a:stCxn id="38" idx="6"/>
            <a:endCxn id="37" idx="2"/>
          </p:cNvCxnSpPr>
          <p:nvPr/>
        </p:nvCxnSpPr>
        <p:spPr>
          <a:xfrm flipV="1">
            <a:off x="6684548" y="2822648"/>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D29F3439-7A5E-2746-A1E3-199CCA7EE44F}"/>
              </a:ext>
            </a:extLst>
          </p:cNvPr>
          <p:cNvSpPr/>
          <p:nvPr/>
        </p:nvSpPr>
        <p:spPr>
          <a:xfrm>
            <a:off x="8297134" y="2496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553C1A59-E404-D64B-8F23-C2C37E7D9DA1}"/>
              </a:ext>
            </a:extLst>
          </p:cNvPr>
          <p:cNvSpPr/>
          <p:nvPr/>
        </p:nvSpPr>
        <p:spPr>
          <a:xfrm>
            <a:off x="8510537" y="27752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369C2723-A5D8-A541-A9F1-6A428DC94E96}"/>
              </a:ext>
            </a:extLst>
          </p:cNvPr>
          <p:cNvSpPr/>
          <p:nvPr/>
        </p:nvSpPr>
        <p:spPr>
          <a:xfrm>
            <a:off x="8103205" y="27752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4" name="Oval 43">
            <a:extLst>
              <a:ext uri="{FF2B5EF4-FFF2-40B4-BE49-F238E27FC236}">
                <a16:creationId xmlns:a16="http://schemas.microsoft.com/office/drawing/2014/main" id="{E44E6DCA-885C-774F-BA2A-CB08ABD86B7C}"/>
              </a:ext>
            </a:extLst>
          </p:cNvPr>
          <p:cNvSpPr/>
          <p:nvPr/>
        </p:nvSpPr>
        <p:spPr>
          <a:xfrm>
            <a:off x="891786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5" name="Straight Connector 44">
            <a:extLst>
              <a:ext uri="{FF2B5EF4-FFF2-40B4-BE49-F238E27FC236}">
                <a16:creationId xmlns:a16="http://schemas.microsoft.com/office/drawing/2014/main" id="{9E93D4B1-3479-3B41-AC02-1EDAF80844F2}"/>
              </a:ext>
            </a:extLst>
          </p:cNvPr>
          <p:cNvCxnSpPr>
            <a:cxnSpLocks/>
            <a:stCxn id="42" idx="6"/>
            <a:endCxn id="44" idx="2"/>
          </p:cNvCxnSpPr>
          <p:nvPr/>
        </p:nvCxnSpPr>
        <p:spPr>
          <a:xfrm flipV="1">
            <a:off x="8611998" y="28226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902DD256-D154-2648-B8FF-442F43775814}"/>
              </a:ext>
            </a:extLst>
          </p:cNvPr>
          <p:cNvSpPr/>
          <p:nvPr/>
        </p:nvSpPr>
        <p:spPr>
          <a:xfrm>
            <a:off x="4042650" y="31752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7" name="Oval 46">
            <a:extLst>
              <a:ext uri="{FF2B5EF4-FFF2-40B4-BE49-F238E27FC236}">
                <a16:creationId xmlns:a16="http://schemas.microsoft.com/office/drawing/2014/main" id="{591F2987-D465-6941-9640-82DB15327830}"/>
              </a:ext>
            </a:extLst>
          </p:cNvPr>
          <p:cNvSpPr/>
          <p:nvPr/>
        </p:nvSpPr>
        <p:spPr>
          <a:xfrm>
            <a:off x="4256053" y="34534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8" name="Oval 47">
            <a:extLst>
              <a:ext uri="{FF2B5EF4-FFF2-40B4-BE49-F238E27FC236}">
                <a16:creationId xmlns:a16="http://schemas.microsoft.com/office/drawing/2014/main" id="{6D2147B8-C936-0243-9D9D-96A65DF5C00F}"/>
              </a:ext>
            </a:extLst>
          </p:cNvPr>
          <p:cNvSpPr/>
          <p:nvPr/>
        </p:nvSpPr>
        <p:spPr>
          <a:xfrm>
            <a:off x="3848721" y="34534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9" name="Oval 48">
            <a:extLst>
              <a:ext uri="{FF2B5EF4-FFF2-40B4-BE49-F238E27FC236}">
                <a16:creationId xmlns:a16="http://schemas.microsoft.com/office/drawing/2014/main" id="{B8E51711-5A22-0740-B17D-25A2D8A4C23A}"/>
              </a:ext>
            </a:extLst>
          </p:cNvPr>
          <p:cNvSpPr/>
          <p:nvPr/>
        </p:nvSpPr>
        <p:spPr>
          <a:xfrm>
            <a:off x="4663385" y="34506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0" name="Straight Connector 49">
            <a:extLst>
              <a:ext uri="{FF2B5EF4-FFF2-40B4-BE49-F238E27FC236}">
                <a16:creationId xmlns:a16="http://schemas.microsoft.com/office/drawing/2014/main" id="{F5639094-08E3-2F44-9340-DA4678BC09A8}"/>
              </a:ext>
            </a:extLst>
          </p:cNvPr>
          <p:cNvCxnSpPr>
            <a:cxnSpLocks/>
            <a:stCxn id="46" idx="3"/>
            <a:endCxn id="48" idx="7"/>
          </p:cNvCxnSpPr>
          <p:nvPr/>
        </p:nvCxnSpPr>
        <p:spPr>
          <a:xfrm flipH="1">
            <a:off x="3935323" y="32609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23661ABB-4379-EC4D-B0DE-CD4290C9DB0E}"/>
              </a:ext>
            </a:extLst>
          </p:cNvPr>
          <p:cNvCxnSpPr>
            <a:cxnSpLocks/>
            <a:stCxn id="48" idx="6"/>
            <a:endCxn id="47" idx="2"/>
          </p:cNvCxnSpPr>
          <p:nvPr/>
        </p:nvCxnSpPr>
        <p:spPr>
          <a:xfrm flipV="1">
            <a:off x="3950182" y="35036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3E7730D2-4D62-AD48-A915-86E6F9FD8D9A}"/>
              </a:ext>
            </a:extLst>
          </p:cNvPr>
          <p:cNvSpPr/>
          <p:nvPr/>
        </p:nvSpPr>
        <p:spPr>
          <a:xfrm>
            <a:off x="5409833" y="31701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5EA10537-93A3-8742-A76D-15D60A89A445}"/>
              </a:ext>
            </a:extLst>
          </p:cNvPr>
          <p:cNvSpPr/>
          <p:nvPr/>
        </p:nvSpPr>
        <p:spPr>
          <a:xfrm>
            <a:off x="5623236" y="34484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56687E63-FC78-944D-B8DB-D6EBAE605FEF}"/>
              </a:ext>
            </a:extLst>
          </p:cNvPr>
          <p:cNvSpPr/>
          <p:nvPr/>
        </p:nvSpPr>
        <p:spPr>
          <a:xfrm>
            <a:off x="5215904" y="34484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C919CEA2-BB41-BB45-B808-A131A104C0A8}"/>
              </a:ext>
            </a:extLst>
          </p:cNvPr>
          <p:cNvSpPr/>
          <p:nvPr/>
        </p:nvSpPr>
        <p:spPr>
          <a:xfrm>
            <a:off x="6030568" y="34456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6" name="Straight Connector 55">
            <a:extLst>
              <a:ext uri="{FF2B5EF4-FFF2-40B4-BE49-F238E27FC236}">
                <a16:creationId xmlns:a16="http://schemas.microsoft.com/office/drawing/2014/main" id="{85E318DE-AAEC-DF4E-B436-C0732114931A}"/>
              </a:ext>
            </a:extLst>
          </p:cNvPr>
          <p:cNvCxnSpPr>
            <a:cxnSpLocks/>
            <a:stCxn id="52" idx="5"/>
            <a:endCxn id="53" idx="1"/>
          </p:cNvCxnSpPr>
          <p:nvPr/>
        </p:nvCxnSpPr>
        <p:spPr>
          <a:xfrm>
            <a:off x="5496435" y="32558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2DB25E15-AFC1-FD4C-AF22-8F56A5ABCB69}"/>
              </a:ext>
            </a:extLst>
          </p:cNvPr>
          <p:cNvCxnSpPr>
            <a:cxnSpLocks/>
            <a:stCxn id="52" idx="3"/>
            <a:endCxn id="54" idx="7"/>
          </p:cNvCxnSpPr>
          <p:nvPr/>
        </p:nvCxnSpPr>
        <p:spPr>
          <a:xfrm flipH="1">
            <a:off x="5302506" y="32558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B74CAACF-18DB-B64C-94F4-0DF7F5E11212}"/>
              </a:ext>
            </a:extLst>
          </p:cNvPr>
          <p:cNvSpPr/>
          <p:nvPr/>
        </p:nvSpPr>
        <p:spPr>
          <a:xfrm>
            <a:off x="8294414" y="31827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9" name="Oval 58">
            <a:extLst>
              <a:ext uri="{FF2B5EF4-FFF2-40B4-BE49-F238E27FC236}">
                <a16:creationId xmlns:a16="http://schemas.microsoft.com/office/drawing/2014/main" id="{5091CDFE-1BA5-BB4B-BB83-CA874A6F8070}"/>
              </a:ext>
            </a:extLst>
          </p:cNvPr>
          <p:cNvSpPr/>
          <p:nvPr/>
        </p:nvSpPr>
        <p:spPr>
          <a:xfrm>
            <a:off x="8507817" y="34610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0" name="Oval 59">
            <a:extLst>
              <a:ext uri="{FF2B5EF4-FFF2-40B4-BE49-F238E27FC236}">
                <a16:creationId xmlns:a16="http://schemas.microsoft.com/office/drawing/2014/main" id="{780856D3-B682-F843-9F71-5FE9236E4200}"/>
              </a:ext>
            </a:extLst>
          </p:cNvPr>
          <p:cNvSpPr/>
          <p:nvPr/>
        </p:nvSpPr>
        <p:spPr>
          <a:xfrm>
            <a:off x="8100485" y="34610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1" name="Oval 60">
            <a:extLst>
              <a:ext uri="{FF2B5EF4-FFF2-40B4-BE49-F238E27FC236}">
                <a16:creationId xmlns:a16="http://schemas.microsoft.com/office/drawing/2014/main" id="{D9639404-C954-584B-8333-FD91519BE0A7}"/>
              </a:ext>
            </a:extLst>
          </p:cNvPr>
          <p:cNvSpPr/>
          <p:nvPr/>
        </p:nvSpPr>
        <p:spPr>
          <a:xfrm>
            <a:off x="8915149" y="34582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2" name="Straight Connector 61">
            <a:extLst>
              <a:ext uri="{FF2B5EF4-FFF2-40B4-BE49-F238E27FC236}">
                <a16:creationId xmlns:a16="http://schemas.microsoft.com/office/drawing/2014/main" id="{9756683A-240C-4445-9C0D-0A2310FBFA55}"/>
              </a:ext>
            </a:extLst>
          </p:cNvPr>
          <p:cNvCxnSpPr>
            <a:cxnSpLocks/>
            <a:stCxn id="58" idx="3"/>
            <a:endCxn id="60" idx="7"/>
          </p:cNvCxnSpPr>
          <p:nvPr/>
        </p:nvCxnSpPr>
        <p:spPr>
          <a:xfrm flipH="1">
            <a:off x="8187087" y="326849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AA63494F-D054-F640-B024-10F2281C9153}"/>
              </a:ext>
            </a:extLst>
          </p:cNvPr>
          <p:cNvCxnSpPr>
            <a:cxnSpLocks/>
            <a:stCxn id="59" idx="6"/>
            <a:endCxn id="61" idx="2"/>
          </p:cNvCxnSpPr>
          <p:nvPr/>
        </p:nvCxnSpPr>
        <p:spPr>
          <a:xfrm flipV="1">
            <a:off x="8609278" y="35084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4" name="Oval 63">
            <a:extLst>
              <a:ext uri="{FF2B5EF4-FFF2-40B4-BE49-F238E27FC236}">
                <a16:creationId xmlns:a16="http://schemas.microsoft.com/office/drawing/2014/main" id="{7D94F0B1-45C9-A941-A81F-31617814247F}"/>
              </a:ext>
            </a:extLst>
          </p:cNvPr>
          <p:cNvSpPr/>
          <p:nvPr/>
        </p:nvSpPr>
        <p:spPr>
          <a:xfrm>
            <a:off x="6775878" y="31708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5" name="Oval 64">
            <a:extLst>
              <a:ext uri="{FF2B5EF4-FFF2-40B4-BE49-F238E27FC236}">
                <a16:creationId xmlns:a16="http://schemas.microsoft.com/office/drawing/2014/main" id="{61346506-81F7-8046-A708-D52C915615F0}"/>
              </a:ext>
            </a:extLst>
          </p:cNvPr>
          <p:cNvSpPr/>
          <p:nvPr/>
        </p:nvSpPr>
        <p:spPr>
          <a:xfrm>
            <a:off x="6989281" y="34491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6" name="Oval 65">
            <a:extLst>
              <a:ext uri="{FF2B5EF4-FFF2-40B4-BE49-F238E27FC236}">
                <a16:creationId xmlns:a16="http://schemas.microsoft.com/office/drawing/2014/main" id="{A2E92D2E-CE04-9447-90F6-21B15CE8ADD3}"/>
              </a:ext>
            </a:extLst>
          </p:cNvPr>
          <p:cNvSpPr/>
          <p:nvPr/>
        </p:nvSpPr>
        <p:spPr>
          <a:xfrm>
            <a:off x="6581949" y="34491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7" name="Oval 66">
            <a:extLst>
              <a:ext uri="{FF2B5EF4-FFF2-40B4-BE49-F238E27FC236}">
                <a16:creationId xmlns:a16="http://schemas.microsoft.com/office/drawing/2014/main" id="{A7C27509-58E4-5F43-843E-E9AD4CB08E2E}"/>
              </a:ext>
            </a:extLst>
          </p:cNvPr>
          <p:cNvSpPr/>
          <p:nvPr/>
        </p:nvSpPr>
        <p:spPr>
          <a:xfrm>
            <a:off x="7396613" y="34463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8" name="Straight Connector 67">
            <a:extLst>
              <a:ext uri="{FF2B5EF4-FFF2-40B4-BE49-F238E27FC236}">
                <a16:creationId xmlns:a16="http://schemas.microsoft.com/office/drawing/2014/main" id="{7FF6FB78-45BB-7248-A503-51C2BA381FEC}"/>
              </a:ext>
            </a:extLst>
          </p:cNvPr>
          <p:cNvCxnSpPr>
            <a:cxnSpLocks/>
            <a:stCxn id="64" idx="5"/>
            <a:endCxn id="65" idx="1"/>
          </p:cNvCxnSpPr>
          <p:nvPr/>
        </p:nvCxnSpPr>
        <p:spPr>
          <a:xfrm>
            <a:off x="6862480" y="32565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F889072C-3B56-3D47-AF25-79873F6A8A5B}"/>
              </a:ext>
            </a:extLst>
          </p:cNvPr>
          <p:cNvCxnSpPr>
            <a:cxnSpLocks/>
            <a:stCxn id="66" idx="6"/>
            <a:endCxn id="65" idx="2"/>
          </p:cNvCxnSpPr>
          <p:nvPr/>
        </p:nvCxnSpPr>
        <p:spPr>
          <a:xfrm flipV="1">
            <a:off x="6683410" y="34993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30F1697-BE2F-FB44-9669-C762E3577C70}"/>
              </a:ext>
            </a:extLst>
          </p:cNvPr>
          <p:cNvSpPr/>
          <p:nvPr/>
        </p:nvSpPr>
        <p:spPr>
          <a:xfrm>
            <a:off x="9814532" y="31236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1" name="Oval 70">
            <a:extLst>
              <a:ext uri="{FF2B5EF4-FFF2-40B4-BE49-F238E27FC236}">
                <a16:creationId xmlns:a16="http://schemas.microsoft.com/office/drawing/2014/main" id="{77D1DA91-4380-FC4D-8CDE-24792B730BBF}"/>
              </a:ext>
            </a:extLst>
          </p:cNvPr>
          <p:cNvSpPr/>
          <p:nvPr/>
        </p:nvSpPr>
        <p:spPr>
          <a:xfrm>
            <a:off x="10027935" y="340196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2" name="Oval 71">
            <a:extLst>
              <a:ext uri="{FF2B5EF4-FFF2-40B4-BE49-F238E27FC236}">
                <a16:creationId xmlns:a16="http://schemas.microsoft.com/office/drawing/2014/main" id="{E9B16FFA-44A3-A945-8BC6-9CB203D749B3}"/>
              </a:ext>
            </a:extLst>
          </p:cNvPr>
          <p:cNvSpPr/>
          <p:nvPr/>
        </p:nvSpPr>
        <p:spPr>
          <a:xfrm>
            <a:off x="9620603" y="3401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3" name="Oval 72">
            <a:extLst>
              <a:ext uri="{FF2B5EF4-FFF2-40B4-BE49-F238E27FC236}">
                <a16:creationId xmlns:a16="http://schemas.microsoft.com/office/drawing/2014/main" id="{36E28399-5070-D54D-9B84-3D66FA35FA50}"/>
              </a:ext>
            </a:extLst>
          </p:cNvPr>
          <p:cNvSpPr/>
          <p:nvPr/>
        </p:nvSpPr>
        <p:spPr>
          <a:xfrm>
            <a:off x="10435267" y="33991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4" name="Straight Connector 73">
            <a:extLst>
              <a:ext uri="{FF2B5EF4-FFF2-40B4-BE49-F238E27FC236}">
                <a16:creationId xmlns:a16="http://schemas.microsoft.com/office/drawing/2014/main" id="{DFB75201-F430-594B-8BB0-76A52E856C0F}"/>
              </a:ext>
            </a:extLst>
          </p:cNvPr>
          <p:cNvCxnSpPr>
            <a:cxnSpLocks/>
            <a:stCxn id="70" idx="5"/>
            <a:endCxn id="71" idx="1"/>
          </p:cNvCxnSpPr>
          <p:nvPr/>
        </p:nvCxnSpPr>
        <p:spPr>
          <a:xfrm>
            <a:off x="9901134" y="3209398"/>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AEA58ECF-A092-754C-89D6-3AC257EDEB65}"/>
              </a:ext>
            </a:extLst>
          </p:cNvPr>
          <p:cNvCxnSpPr>
            <a:cxnSpLocks/>
            <a:stCxn id="71" idx="6"/>
            <a:endCxn id="73" idx="2"/>
          </p:cNvCxnSpPr>
          <p:nvPr/>
        </p:nvCxnSpPr>
        <p:spPr>
          <a:xfrm flipV="1">
            <a:off x="10129396" y="3449355"/>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BC9385FB-5685-9440-8502-32776CC33329}"/>
              </a:ext>
            </a:extLst>
          </p:cNvPr>
          <p:cNvSpPr/>
          <p:nvPr/>
        </p:nvSpPr>
        <p:spPr>
          <a:xfrm>
            <a:off x="4041564" y="3854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7" name="Oval 76">
            <a:extLst>
              <a:ext uri="{FF2B5EF4-FFF2-40B4-BE49-F238E27FC236}">
                <a16:creationId xmlns:a16="http://schemas.microsoft.com/office/drawing/2014/main" id="{4417EE23-FEB4-B748-9463-F8A27DA17EC9}"/>
              </a:ext>
            </a:extLst>
          </p:cNvPr>
          <p:cNvSpPr/>
          <p:nvPr/>
        </p:nvSpPr>
        <p:spPr>
          <a:xfrm>
            <a:off x="4254967" y="4132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8" name="Oval 77">
            <a:extLst>
              <a:ext uri="{FF2B5EF4-FFF2-40B4-BE49-F238E27FC236}">
                <a16:creationId xmlns:a16="http://schemas.microsoft.com/office/drawing/2014/main" id="{AC1B1A90-F032-1147-9431-1FC26BD99A9D}"/>
              </a:ext>
            </a:extLst>
          </p:cNvPr>
          <p:cNvSpPr/>
          <p:nvPr/>
        </p:nvSpPr>
        <p:spPr>
          <a:xfrm>
            <a:off x="3847635" y="4132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9" name="Oval 78">
            <a:extLst>
              <a:ext uri="{FF2B5EF4-FFF2-40B4-BE49-F238E27FC236}">
                <a16:creationId xmlns:a16="http://schemas.microsoft.com/office/drawing/2014/main" id="{0F9D6993-1448-644E-A5C4-EB3D1F6F0EC0}"/>
              </a:ext>
            </a:extLst>
          </p:cNvPr>
          <p:cNvSpPr/>
          <p:nvPr/>
        </p:nvSpPr>
        <p:spPr>
          <a:xfrm>
            <a:off x="4662299" y="4129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0" name="Straight Connector 79">
            <a:extLst>
              <a:ext uri="{FF2B5EF4-FFF2-40B4-BE49-F238E27FC236}">
                <a16:creationId xmlns:a16="http://schemas.microsoft.com/office/drawing/2014/main" id="{E479DD60-5A89-0344-8A42-DB040A4A99B6}"/>
              </a:ext>
            </a:extLst>
          </p:cNvPr>
          <p:cNvCxnSpPr>
            <a:cxnSpLocks/>
            <a:stCxn id="76" idx="5"/>
            <a:endCxn id="77" idx="1"/>
          </p:cNvCxnSpPr>
          <p:nvPr/>
        </p:nvCxnSpPr>
        <p:spPr>
          <a:xfrm>
            <a:off x="4128166" y="393978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5925D71-2A46-0A46-8EE6-675CB008ED2A}"/>
              </a:ext>
            </a:extLst>
          </p:cNvPr>
          <p:cNvCxnSpPr>
            <a:cxnSpLocks/>
            <a:stCxn id="76" idx="3"/>
            <a:endCxn id="78" idx="7"/>
          </p:cNvCxnSpPr>
          <p:nvPr/>
        </p:nvCxnSpPr>
        <p:spPr>
          <a:xfrm flipH="1">
            <a:off x="3934237" y="393978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B9BC4A03-BCA8-0745-86C1-C83ABC439A85}"/>
              </a:ext>
            </a:extLst>
          </p:cNvPr>
          <p:cNvCxnSpPr>
            <a:cxnSpLocks/>
            <a:stCxn id="78" idx="6"/>
            <a:endCxn id="77" idx="2"/>
          </p:cNvCxnSpPr>
          <p:nvPr/>
        </p:nvCxnSpPr>
        <p:spPr>
          <a:xfrm flipV="1">
            <a:off x="3949096" y="4182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Oval 82">
            <a:extLst>
              <a:ext uri="{FF2B5EF4-FFF2-40B4-BE49-F238E27FC236}">
                <a16:creationId xmlns:a16="http://schemas.microsoft.com/office/drawing/2014/main" id="{0F4ADE90-88D1-F947-A764-A8502DE588C4}"/>
              </a:ext>
            </a:extLst>
          </p:cNvPr>
          <p:cNvSpPr/>
          <p:nvPr/>
        </p:nvSpPr>
        <p:spPr>
          <a:xfrm>
            <a:off x="5409833" y="38528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A948485E-6CCF-3E4B-B1E4-91748B711E5E}"/>
              </a:ext>
            </a:extLst>
          </p:cNvPr>
          <p:cNvSpPr/>
          <p:nvPr/>
        </p:nvSpPr>
        <p:spPr>
          <a:xfrm>
            <a:off x="5623236" y="41311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5" name="Oval 84">
            <a:extLst>
              <a:ext uri="{FF2B5EF4-FFF2-40B4-BE49-F238E27FC236}">
                <a16:creationId xmlns:a16="http://schemas.microsoft.com/office/drawing/2014/main" id="{7AF130AB-DD67-A140-A12C-66F14E5DB312}"/>
              </a:ext>
            </a:extLst>
          </p:cNvPr>
          <p:cNvSpPr/>
          <p:nvPr/>
        </p:nvSpPr>
        <p:spPr>
          <a:xfrm>
            <a:off x="5215904" y="41311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6" name="Oval 85">
            <a:extLst>
              <a:ext uri="{FF2B5EF4-FFF2-40B4-BE49-F238E27FC236}">
                <a16:creationId xmlns:a16="http://schemas.microsoft.com/office/drawing/2014/main" id="{F409BE02-AD63-B445-A16C-D75D16F2EC6C}"/>
              </a:ext>
            </a:extLst>
          </p:cNvPr>
          <p:cNvSpPr/>
          <p:nvPr/>
        </p:nvSpPr>
        <p:spPr>
          <a:xfrm>
            <a:off x="6030568" y="41283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7" name="Straight Connector 86">
            <a:extLst>
              <a:ext uri="{FF2B5EF4-FFF2-40B4-BE49-F238E27FC236}">
                <a16:creationId xmlns:a16="http://schemas.microsoft.com/office/drawing/2014/main" id="{69B3E859-0598-B04F-9900-823AC2045A52}"/>
              </a:ext>
            </a:extLst>
          </p:cNvPr>
          <p:cNvCxnSpPr>
            <a:cxnSpLocks/>
            <a:stCxn id="83" idx="5"/>
            <a:endCxn id="84" idx="1"/>
          </p:cNvCxnSpPr>
          <p:nvPr/>
        </p:nvCxnSpPr>
        <p:spPr>
          <a:xfrm>
            <a:off x="5496435" y="3938564"/>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D7277717-CDAA-F542-9240-4BB3C37B3FDE}"/>
              </a:ext>
            </a:extLst>
          </p:cNvPr>
          <p:cNvCxnSpPr>
            <a:cxnSpLocks/>
            <a:stCxn id="85" idx="6"/>
            <a:endCxn id="84" idx="2"/>
          </p:cNvCxnSpPr>
          <p:nvPr/>
        </p:nvCxnSpPr>
        <p:spPr>
          <a:xfrm flipV="1">
            <a:off x="5317365" y="418133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D3CC64C5-4532-4D4F-B4DE-499838DC90C2}"/>
              </a:ext>
            </a:extLst>
          </p:cNvPr>
          <p:cNvCxnSpPr>
            <a:cxnSpLocks/>
            <a:stCxn id="84" idx="6"/>
            <a:endCxn id="86" idx="2"/>
          </p:cNvCxnSpPr>
          <p:nvPr/>
        </p:nvCxnSpPr>
        <p:spPr>
          <a:xfrm flipV="1">
            <a:off x="5724697" y="417852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FC3EC0C5-7DBD-2245-9833-78E2BB33D21F}"/>
              </a:ext>
            </a:extLst>
          </p:cNvPr>
          <p:cNvSpPr/>
          <p:nvPr/>
        </p:nvSpPr>
        <p:spPr>
          <a:xfrm>
            <a:off x="6777016" y="38468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AD763F59-20BC-104E-A31D-A57C79829570}"/>
              </a:ext>
            </a:extLst>
          </p:cNvPr>
          <p:cNvSpPr/>
          <p:nvPr/>
        </p:nvSpPr>
        <p:spPr>
          <a:xfrm>
            <a:off x="6990419" y="41251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DF31091D-6682-1C42-99A6-63AE79A63074}"/>
              </a:ext>
            </a:extLst>
          </p:cNvPr>
          <p:cNvSpPr/>
          <p:nvPr/>
        </p:nvSpPr>
        <p:spPr>
          <a:xfrm>
            <a:off x="6583087" y="412510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7B9B38FC-EF5A-E742-AD2C-AB4B2C61CF50}"/>
              </a:ext>
            </a:extLst>
          </p:cNvPr>
          <p:cNvSpPr/>
          <p:nvPr/>
        </p:nvSpPr>
        <p:spPr>
          <a:xfrm>
            <a:off x="7397751" y="412229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8339A3B9-83EC-FA4C-A59C-A14F575D82D4}"/>
              </a:ext>
            </a:extLst>
          </p:cNvPr>
          <p:cNvCxnSpPr>
            <a:cxnSpLocks/>
            <a:stCxn id="90" idx="3"/>
            <a:endCxn id="92" idx="7"/>
          </p:cNvCxnSpPr>
          <p:nvPr/>
        </p:nvCxnSpPr>
        <p:spPr>
          <a:xfrm flipH="1">
            <a:off x="6669689" y="3932544"/>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5ECD3D50-010F-9145-9985-069A4C3DA675}"/>
              </a:ext>
            </a:extLst>
          </p:cNvPr>
          <p:cNvCxnSpPr>
            <a:cxnSpLocks/>
            <a:stCxn id="92" idx="6"/>
            <a:endCxn id="91" idx="2"/>
          </p:cNvCxnSpPr>
          <p:nvPr/>
        </p:nvCxnSpPr>
        <p:spPr>
          <a:xfrm flipV="1">
            <a:off x="6684548" y="417531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9FC0DA15-3DB3-9A4F-A560-1BFFC344CFC2}"/>
              </a:ext>
            </a:extLst>
          </p:cNvPr>
          <p:cNvCxnSpPr>
            <a:cxnSpLocks/>
            <a:stCxn id="91" idx="6"/>
            <a:endCxn id="93" idx="2"/>
          </p:cNvCxnSpPr>
          <p:nvPr/>
        </p:nvCxnSpPr>
        <p:spPr>
          <a:xfrm flipV="1">
            <a:off x="7091880" y="417250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573929A7-2626-494D-B4F9-286EF440EA37}"/>
              </a:ext>
            </a:extLst>
          </p:cNvPr>
          <p:cNvSpPr/>
          <p:nvPr/>
        </p:nvSpPr>
        <p:spPr>
          <a:xfrm>
            <a:off x="8294414" y="38534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8" name="Oval 97">
            <a:extLst>
              <a:ext uri="{FF2B5EF4-FFF2-40B4-BE49-F238E27FC236}">
                <a16:creationId xmlns:a16="http://schemas.microsoft.com/office/drawing/2014/main" id="{CC620A72-5058-6342-9A21-633868F7DAD7}"/>
              </a:ext>
            </a:extLst>
          </p:cNvPr>
          <p:cNvSpPr/>
          <p:nvPr/>
        </p:nvSpPr>
        <p:spPr>
          <a:xfrm>
            <a:off x="8507817" y="4131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110EB58-8262-0849-8744-DBF371CD5BF9}"/>
              </a:ext>
            </a:extLst>
          </p:cNvPr>
          <p:cNvSpPr/>
          <p:nvPr/>
        </p:nvSpPr>
        <p:spPr>
          <a:xfrm>
            <a:off x="8100485" y="41316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276763C5-9B98-C648-8CC2-D78DFCF5CA04}"/>
              </a:ext>
            </a:extLst>
          </p:cNvPr>
          <p:cNvSpPr/>
          <p:nvPr/>
        </p:nvSpPr>
        <p:spPr>
          <a:xfrm>
            <a:off x="8915149" y="41288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1" name="Straight Connector 100">
            <a:extLst>
              <a:ext uri="{FF2B5EF4-FFF2-40B4-BE49-F238E27FC236}">
                <a16:creationId xmlns:a16="http://schemas.microsoft.com/office/drawing/2014/main" id="{EE720CFF-E558-B048-8E0B-2A7E1A7F52F8}"/>
              </a:ext>
            </a:extLst>
          </p:cNvPr>
          <p:cNvCxnSpPr>
            <a:cxnSpLocks/>
            <a:stCxn id="97" idx="5"/>
            <a:endCxn id="98" idx="1"/>
          </p:cNvCxnSpPr>
          <p:nvPr/>
        </p:nvCxnSpPr>
        <p:spPr>
          <a:xfrm>
            <a:off x="8381016" y="39391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7400B948-27A8-7443-A288-ABE5074AEB03}"/>
              </a:ext>
            </a:extLst>
          </p:cNvPr>
          <p:cNvCxnSpPr>
            <a:cxnSpLocks/>
            <a:stCxn id="97" idx="3"/>
            <a:endCxn id="99" idx="7"/>
          </p:cNvCxnSpPr>
          <p:nvPr/>
        </p:nvCxnSpPr>
        <p:spPr>
          <a:xfrm flipH="1">
            <a:off x="8187087" y="393912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3" name="Straight Connector 102">
            <a:extLst>
              <a:ext uri="{FF2B5EF4-FFF2-40B4-BE49-F238E27FC236}">
                <a16:creationId xmlns:a16="http://schemas.microsoft.com/office/drawing/2014/main" id="{CFBBE7C0-CB61-7E43-BDB8-684F600175B8}"/>
              </a:ext>
            </a:extLst>
          </p:cNvPr>
          <p:cNvCxnSpPr>
            <a:cxnSpLocks/>
            <a:stCxn id="98" idx="6"/>
            <a:endCxn id="100" idx="2"/>
          </p:cNvCxnSpPr>
          <p:nvPr/>
        </p:nvCxnSpPr>
        <p:spPr>
          <a:xfrm flipV="1">
            <a:off x="8609278" y="41790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 name="Oval 103">
            <a:extLst>
              <a:ext uri="{FF2B5EF4-FFF2-40B4-BE49-F238E27FC236}">
                <a16:creationId xmlns:a16="http://schemas.microsoft.com/office/drawing/2014/main" id="{E48185C4-798D-A249-B53F-81B6E45C75B3}"/>
              </a:ext>
            </a:extLst>
          </p:cNvPr>
          <p:cNvSpPr/>
          <p:nvPr/>
        </p:nvSpPr>
        <p:spPr>
          <a:xfrm>
            <a:off x="4041564" y="45014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52A278B9-6CB4-8C42-9CBF-472E5116FD13}"/>
              </a:ext>
            </a:extLst>
          </p:cNvPr>
          <p:cNvSpPr/>
          <p:nvPr/>
        </p:nvSpPr>
        <p:spPr>
          <a:xfrm>
            <a:off x="4254967" y="47797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3DD159C9-BCDC-084F-BE4B-36C315C40417}"/>
              </a:ext>
            </a:extLst>
          </p:cNvPr>
          <p:cNvSpPr/>
          <p:nvPr/>
        </p:nvSpPr>
        <p:spPr>
          <a:xfrm>
            <a:off x="3847635" y="47797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3956A665-A8AE-DE4B-A684-AC8A1FDFB8FA}"/>
              </a:ext>
            </a:extLst>
          </p:cNvPr>
          <p:cNvSpPr/>
          <p:nvPr/>
        </p:nvSpPr>
        <p:spPr>
          <a:xfrm>
            <a:off x="4662299" y="477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8" name="Straight Connector 107">
            <a:extLst>
              <a:ext uri="{FF2B5EF4-FFF2-40B4-BE49-F238E27FC236}">
                <a16:creationId xmlns:a16="http://schemas.microsoft.com/office/drawing/2014/main" id="{155282FA-E2DE-AE42-A8D7-CD9EF32074B8}"/>
              </a:ext>
            </a:extLst>
          </p:cNvPr>
          <p:cNvCxnSpPr>
            <a:cxnSpLocks/>
            <a:stCxn id="104" idx="5"/>
            <a:endCxn id="105" idx="1"/>
          </p:cNvCxnSpPr>
          <p:nvPr/>
        </p:nvCxnSpPr>
        <p:spPr>
          <a:xfrm>
            <a:off x="4128166" y="458717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8A1BDCA9-6912-114E-A599-29217E0B968D}"/>
              </a:ext>
            </a:extLst>
          </p:cNvPr>
          <p:cNvCxnSpPr>
            <a:cxnSpLocks/>
            <a:stCxn id="104" idx="3"/>
            <a:endCxn id="106" idx="7"/>
          </p:cNvCxnSpPr>
          <p:nvPr/>
        </p:nvCxnSpPr>
        <p:spPr>
          <a:xfrm flipH="1">
            <a:off x="3934237" y="458717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BBBB5EC9-FACB-5642-95D4-7FFAAC60448E}"/>
              </a:ext>
            </a:extLst>
          </p:cNvPr>
          <p:cNvCxnSpPr>
            <a:cxnSpLocks/>
            <a:stCxn id="106" idx="6"/>
            <a:endCxn id="105" idx="2"/>
          </p:cNvCxnSpPr>
          <p:nvPr/>
        </p:nvCxnSpPr>
        <p:spPr>
          <a:xfrm flipV="1">
            <a:off x="3949096" y="482994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45D49C9C-905B-A04E-B134-7280E2C30D76}"/>
              </a:ext>
            </a:extLst>
          </p:cNvPr>
          <p:cNvCxnSpPr>
            <a:cxnSpLocks/>
            <a:stCxn id="105" idx="6"/>
            <a:endCxn id="107" idx="2"/>
          </p:cNvCxnSpPr>
          <p:nvPr/>
        </p:nvCxnSpPr>
        <p:spPr>
          <a:xfrm flipV="1">
            <a:off x="4356428" y="482713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5674BC-EAB5-9644-BC0E-B5F181AD474B}"/>
                  </a:ext>
                </a:extLst>
              </p:cNvPr>
              <p:cNvSpPr txBox="1"/>
              <p:nvPr/>
            </p:nvSpPr>
            <p:spPr>
              <a:xfrm>
                <a:off x="4251442" y="1866575"/>
                <a:ext cx="287354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12" name="TextBox 111">
                <a:extLst>
                  <a:ext uri="{FF2B5EF4-FFF2-40B4-BE49-F238E27FC236}">
                    <a16:creationId xmlns:a16="http://schemas.microsoft.com/office/drawing/2014/main" id="{E85674BC-EAB5-9644-BC0E-B5F181AD474B}"/>
                  </a:ext>
                </a:extLst>
              </p:cNvPr>
              <p:cNvSpPr txBox="1">
                <a:spLocks noRot="1" noChangeAspect="1" noMove="1" noResize="1" noEditPoints="1" noAdjustHandles="1" noChangeArrowheads="1" noChangeShapeType="1" noTextEdit="1"/>
              </p:cNvSpPr>
              <p:nvPr/>
            </p:nvSpPr>
            <p:spPr>
              <a:xfrm>
                <a:off x="4251442" y="1866575"/>
                <a:ext cx="2873542" cy="246219"/>
              </a:xfrm>
              <a:prstGeom prst="rect">
                <a:avLst/>
              </a:prstGeom>
              <a:blipFill>
                <a:blip r:embed="rId2"/>
                <a:stretch>
                  <a:fillRect l="-881" b="-10000"/>
                </a:stretch>
              </a:blipFill>
              <a:ln w="12700" cap="flat">
                <a:noFill/>
                <a:miter lim="400000"/>
              </a:ln>
              <a:effectLst/>
            </p:spPr>
            <p:txBody>
              <a:bodyPr/>
              <a:lstStyle/>
              <a:p>
                <a:r>
                  <a:rPr lang="en-US">
                    <a:noFill/>
                  </a:rPr>
                  <a:t> </a:t>
                </a:r>
              </a:p>
            </p:txBody>
          </p:sp>
        </mc:Fallback>
      </mc:AlternateContent>
      <p:sp>
        <p:nvSpPr>
          <p:cNvPr id="113" name="TextBox 112">
            <a:extLst>
              <a:ext uri="{FF2B5EF4-FFF2-40B4-BE49-F238E27FC236}">
                <a16:creationId xmlns:a16="http://schemas.microsoft.com/office/drawing/2014/main" id="{E51EEA61-AB2F-6340-9913-831C48896E7B}"/>
              </a:ext>
            </a:extLst>
          </p:cNvPr>
          <p:cNvSpPr txBox="1"/>
          <p:nvPr/>
        </p:nvSpPr>
        <p:spPr>
          <a:xfrm>
            <a:off x="4251438" y="249268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4" name="TextBox 113">
            <a:extLst>
              <a:ext uri="{FF2B5EF4-FFF2-40B4-BE49-F238E27FC236}">
                <a16:creationId xmlns:a16="http://schemas.microsoft.com/office/drawing/2014/main" id="{21D413E3-4413-004C-B0D5-2DD0947A0559}"/>
              </a:ext>
            </a:extLst>
          </p:cNvPr>
          <p:cNvSpPr txBox="1"/>
          <p:nvPr/>
        </p:nvSpPr>
        <p:spPr>
          <a:xfrm>
            <a:off x="5617060" y="250047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115" name="TextBox 114">
            <a:extLst>
              <a:ext uri="{FF2B5EF4-FFF2-40B4-BE49-F238E27FC236}">
                <a16:creationId xmlns:a16="http://schemas.microsoft.com/office/drawing/2014/main" id="{5A5C0816-C8DA-8A48-837E-945E4B06B4BF}"/>
              </a:ext>
            </a:extLst>
          </p:cNvPr>
          <p:cNvSpPr txBox="1"/>
          <p:nvPr/>
        </p:nvSpPr>
        <p:spPr>
          <a:xfrm>
            <a:off x="6985372" y="248862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16" name="TextBox 115">
            <a:extLst>
              <a:ext uri="{FF2B5EF4-FFF2-40B4-BE49-F238E27FC236}">
                <a16:creationId xmlns:a16="http://schemas.microsoft.com/office/drawing/2014/main" id="{61C8B651-C33B-2B44-B785-8B5EBAA7DF6D}"/>
              </a:ext>
            </a:extLst>
          </p:cNvPr>
          <p:cNvSpPr txBox="1"/>
          <p:nvPr/>
        </p:nvSpPr>
        <p:spPr>
          <a:xfrm>
            <a:off x="8504292" y="248596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7" name="TextBox 116">
            <a:extLst>
              <a:ext uri="{FF2B5EF4-FFF2-40B4-BE49-F238E27FC236}">
                <a16:creationId xmlns:a16="http://schemas.microsoft.com/office/drawing/2014/main" id="{E7445CD4-DA09-814F-8248-DCF8C3BFFA9A}"/>
              </a:ext>
            </a:extLst>
          </p:cNvPr>
          <p:cNvSpPr txBox="1"/>
          <p:nvPr/>
        </p:nvSpPr>
        <p:spPr>
          <a:xfrm>
            <a:off x="4249196" y="31689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18" name="TextBox 117">
            <a:extLst>
              <a:ext uri="{FF2B5EF4-FFF2-40B4-BE49-F238E27FC236}">
                <a16:creationId xmlns:a16="http://schemas.microsoft.com/office/drawing/2014/main" id="{DE31612E-F700-954F-AF8B-20275A2EAE8B}"/>
              </a:ext>
            </a:extLst>
          </p:cNvPr>
          <p:cNvSpPr txBox="1"/>
          <p:nvPr/>
        </p:nvSpPr>
        <p:spPr>
          <a:xfrm>
            <a:off x="5617060" y="31686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19" name="TextBox 118">
            <a:extLst>
              <a:ext uri="{FF2B5EF4-FFF2-40B4-BE49-F238E27FC236}">
                <a16:creationId xmlns:a16="http://schemas.microsoft.com/office/drawing/2014/main" id="{4AC35FA2-FD09-344E-B241-05B54F4E5CE4}"/>
              </a:ext>
            </a:extLst>
          </p:cNvPr>
          <p:cNvSpPr txBox="1"/>
          <p:nvPr/>
        </p:nvSpPr>
        <p:spPr>
          <a:xfrm>
            <a:off x="8501199" y="317084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120" name="TextBox 119">
            <a:extLst>
              <a:ext uri="{FF2B5EF4-FFF2-40B4-BE49-F238E27FC236}">
                <a16:creationId xmlns:a16="http://schemas.microsoft.com/office/drawing/2014/main" id="{A81B2E2B-1758-4E40-963E-A3D9615AED76}"/>
              </a:ext>
            </a:extLst>
          </p:cNvPr>
          <p:cNvSpPr txBox="1"/>
          <p:nvPr/>
        </p:nvSpPr>
        <p:spPr>
          <a:xfrm>
            <a:off x="6985756" y="318278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21" name="TextBox 120">
            <a:extLst>
              <a:ext uri="{FF2B5EF4-FFF2-40B4-BE49-F238E27FC236}">
                <a16:creationId xmlns:a16="http://schemas.microsoft.com/office/drawing/2014/main" id="{3820669A-84CB-514E-944F-6C15DE5631D6}"/>
              </a:ext>
            </a:extLst>
          </p:cNvPr>
          <p:cNvSpPr txBox="1"/>
          <p:nvPr/>
        </p:nvSpPr>
        <p:spPr>
          <a:xfrm>
            <a:off x="10028709" y="311815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60BFB5D-F507-4545-97C1-11D56418BC95}"/>
                  </a:ext>
                </a:extLst>
              </p:cNvPr>
              <p:cNvSpPr txBox="1"/>
              <p:nvPr/>
            </p:nvSpPr>
            <p:spPr>
              <a:xfrm>
                <a:off x="4249196" y="4505605"/>
                <a:ext cx="20239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a:t>
                </a: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14:m>
                  <m:oMath xmlns:m="http://schemas.openxmlformats.org/officeDocument/2006/math">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22" name="TextBox 121">
                <a:extLst>
                  <a:ext uri="{FF2B5EF4-FFF2-40B4-BE49-F238E27FC236}">
                    <a16:creationId xmlns:a16="http://schemas.microsoft.com/office/drawing/2014/main" id="{260BFB5D-F507-4545-97C1-11D56418BC95}"/>
                  </a:ext>
                </a:extLst>
              </p:cNvPr>
              <p:cNvSpPr txBox="1">
                <a:spLocks noRot="1" noChangeAspect="1" noMove="1" noResize="1" noEditPoints="1" noAdjustHandles="1" noChangeArrowheads="1" noChangeShapeType="1" noTextEdit="1"/>
              </p:cNvSpPr>
              <p:nvPr/>
            </p:nvSpPr>
            <p:spPr>
              <a:xfrm>
                <a:off x="4249196" y="4505605"/>
                <a:ext cx="2023950" cy="246219"/>
              </a:xfrm>
              <a:prstGeom prst="rect">
                <a:avLst/>
              </a:prstGeom>
              <a:blipFill>
                <a:blip r:embed="rId3"/>
                <a:stretch>
                  <a:fillRect l="-1250" b="-10000"/>
                </a:stretch>
              </a:blipFill>
              <a:ln w="12700" cap="flat">
                <a:noFill/>
                <a:miter lim="400000"/>
              </a:ln>
              <a:effectLst/>
            </p:spPr>
            <p:txBody>
              <a:bodyPr/>
              <a:lstStyle/>
              <a:p>
                <a:r>
                  <a:rPr lang="en-US">
                    <a:noFill/>
                  </a:rPr>
                  <a:t> </a:t>
                </a:r>
              </a:p>
            </p:txBody>
          </p:sp>
        </mc:Fallback>
      </mc:AlternateContent>
      <p:sp>
        <p:nvSpPr>
          <p:cNvPr id="123" name="TextBox 122">
            <a:extLst>
              <a:ext uri="{FF2B5EF4-FFF2-40B4-BE49-F238E27FC236}">
                <a16:creationId xmlns:a16="http://schemas.microsoft.com/office/drawing/2014/main" id="{EDB055E2-BB9B-194A-B7F8-DD91859135F4}"/>
              </a:ext>
            </a:extLst>
          </p:cNvPr>
          <p:cNvSpPr txBox="1"/>
          <p:nvPr/>
        </p:nvSpPr>
        <p:spPr>
          <a:xfrm>
            <a:off x="4249196" y="384779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4" name="TextBox 123">
            <a:extLst>
              <a:ext uri="{FF2B5EF4-FFF2-40B4-BE49-F238E27FC236}">
                <a16:creationId xmlns:a16="http://schemas.microsoft.com/office/drawing/2014/main" id="{3912CD0F-F415-C24B-86AD-093BAB23EA80}"/>
              </a:ext>
            </a:extLst>
          </p:cNvPr>
          <p:cNvSpPr txBox="1"/>
          <p:nvPr/>
        </p:nvSpPr>
        <p:spPr>
          <a:xfrm>
            <a:off x="5617060" y="38569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5" name="TextBox 124">
            <a:extLst>
              <a:ext uri="{FF2B5EF4-FFF2-40B4-BE49-F238E27FC236}">
                <a16:creationId xmlns:a16="http://schemas.microsoft.com/office/drawing/2014/main" id="{0E7A26BF-8096-014D-ACC6-9EFAA0C65530}"/>
              </a:ext>
            </a:extLst>
          </p:cNvPr>
          <p:cNvSpPr txBox="1"/>
          <p:nvPr/>
        </p:nvSpPr>
        <p:spPr>
          <a:xfrm>
            <a:off x="6983130" y="3867032"/>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126" name="TextBox 125">
            <a:extLst>
              <a:ext uri="{FF2B5EF4-FFF2-40B4-BE49-F238E27FC236}">
                <a16:creationId xmlns:a16="http://schemas.microsoft.com/office/drawing/2014/main" id="{772E0565-AAD5-104B-91E0-61B559FC2361}"/>
              </a:ext>
            </a:extLst>
          </p:cNvPr>
          <p:cNvSpPr txBox="1"/>
          <p:nvPr/>
        </p:nvSpPr>
        <p:spPr>
          <a:xfrm>
            <a:off x="8503202" y="3866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27" name="Oval 126">
            <a:extLst>
              <a:ext uri="{FF2B5EF4-FFF2-40B4-BE49-F238E27FC236}">
                <a16:creationId xmlns:a16="http://schemas.microsoft.com/office/drawing/2014/main" id="{91CCB5C1-ACCF-3040-AA45-5CD02F776952}"/>
              </a:ext>
            </a:extLst>
          </p:cNvPr>
          <p:cNvSpPr/>
          <p:nvPr/>
        </p:nvSpPr>
        <p:spPr>
          <a:xfrm>
            <a:off x="11118527" y="31249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7D6297EC-2C38-EE41-936C-FA2935CF8996}"/>
              </a:ext>
            </a:extLst>
          </p:cNvPr>
          <p:cNvSpPr/>
          <p:nvPr/>
        </p:nvSpPr>
        <p:spPr>
          <a:xfrm>
            <a:off x="11331930" y="34031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9" name="Oval 128">
            <a:extLst>
              <a:ext uri="{FF2B5EF4-FFF2-40B4-BE49-F238E27FC236}">
                <a16:creationId xmlns:a16="http://schemas.microsoft.com/office/drawing/2014/main" id="{90BCFA82-D45B-D54B-B8A1-B395169850A8}"/>
              </a:ext>
            </a:extLst>
          </p:cNvPr>
          <p:cNvSpPr/>
          <p:nvPr/>
        </p:nvSpPr>
        <p:spPr>
          <a:xfrm>
            <a:off x="10924598" y="34031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0" name="Oval 129">
            <a:extLst>
              <a:ext uri="{FF2B5EF4-FFF2-40B4-BE49-F238E27FC236}">
                <a16:creationId xmlns:a16="http://schemas.microsoft.com/office/drawing/2014/main" id="{7F685449-57B4-5E4E-BF5F-D9B00D688ACF}"/>
              </a:ext>
            </a:extLst>
          </p:cNvPr>
          <p:cNvSpPr/>
          <p:nvPr/>
        </p:nvSpPr>
        <p:spPr>
          <a:xfrm>
            <a:off x="11739262" y="34003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1" name="Straight Connector 130">
            <a:extLst>
              <a:ext uri="{FF2B5EF4-FFF2-40B4-BE49-F238E27FC236}">
                <a16:creationId xmlns:a16="http://schemas.microsoft.com/office/drawing/2014/main" id="{710386E4-5634-544F-AF9E-F6697944BC48}"/>
              </a:ext>
            </a:extLst>
          </p:cNvPr>
          <p:cNvCxnSpPr>
            <a:cxnSpLocks/>
            <a:stCxn id="129" idx="6"/>
            <a:endCxn id="128" idx="2"/>
          </p:cNvCxnSpPr>
          <p:nvPr/>
        </p:nvCxnSpPr>
        <p:spPr>
          <a:xfrm flipV="1">
            <a:off x="11026059" y="34534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a:extLst>
              <a:ext uri="{FF2B5EF4-FFF2-40B4-BE49-F238E27FC236}">
                <a16:creationId xmlns:a16="http://schemas.microsoft.com/office/drawing/2014/main" id="{CE6265C0-ADD6-5540-8273-3107C80F7DA4}"/>
              </a:ext>
            </a:extLst>
          </p:cNvPr>
          <p:cNvCxnSpPr>
            <a:cxnSpLocks/>
            <a:stCxn id="128" idx="6"/>
            <a:endCxn id="130" idx="2"/>
          </p:cNvCxnSpPr>
          <p:nvPr/>
        </p:nvCxnSpPr>
        <p:spPr>
          <a:xfrm flipV="1">
            <a:off x="11433391" y="3450589"/>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3" name="TextBox 132">
            <a:extLst>
              <a:ext uri="{FF2B5EF4-FFF2-40B4-BE49-F238E27FC236}">
                <a16:creationId xmlns:a16="http://schemas.microsoft.com/office/drawing/2014/main" id="{CF7E32AD-6285-6548-99D0-6EF8DD1D6DAC}"/>
              </a:ext>
            </a:extLst>
          </p:cNvPr>
          <p:cNvSpPr txBox="1"/>
          <p:nvPr/>
        </p:nvSpPr>
        <p:spPr>
          <a:xfrm>
            <a:off x="11326159" y="312905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34" name="Right Arrow 133">
            <a:extLst>
              <a:ext uri="{FF2B5EF4-FFF2-40B4-BE49-F238E27FC236}">
                <a16:creationId xmlns:a16="http://schemas.microsoft.com/office/drawing/2014/main" id="{ACC61E1C-09B6-E94B-B090-132FD70A4ED2}"/>
              </a:ext>
            </a:extLst>
          </p:cNvPr>
          <p:cNvSpPr/>
          <p:nvPr/>
        </p:nvSpPr>
        <p:spPr>
          <a:xfrm>
            <a:off x="3188295" y="3105266"/>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F1C193C-3249-D647-B7CB-0B2CE63F8874}"/>
                  </a:ext>
                </a:extLst>
              </p:cNvPr>
              <p:cNvSpPr txBox="1"/>
              <p:nvPr/>
            </p:nvSpPr>
            <p:spPr>
              <a:xfrm>
                <a:off x="890064" y="3757287"/>
                <a:ext cx="2498184" cy="532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136" name="TextBox 135">
                <a:extLst>
                  <a:ext uri="{FF2B5EF4-FFF2-40B4-BE49-F238E27FC236}">
                    <a16:creationId xmlns:a16="http://schemas.microsoft.com/office/drawing/2014/main" id="{EF1C193C-3249-D647-B7CB-0B2CE63F8874}"/>
                  </a:ext>
                </a:extLst>
              </p:cNvPr>
              <p:cNvSpPr txBox="1">
                <a:spLocks noRot="1" noChangeAspect="1" noMove="1" noResize="1" noEditPoints="1" noAdjustHandles="1" noChangeArrowheads="1" noChangeShapeType="1" noTextEdit="1"/>
              </p:cNvSpPr>
              <p:nvPr/>
            </p:nvSpPr>
            <p:spPr>
              <a:xfrm>
                <a:off x="890064" y="3757287"/>
                <a:ext cx="2498184" cy="532966"/>
              </a:xfrm>
              <a:prstGeom prst="rect">
                <a:avLst/>
              </a:prstGeom>
              <a:blipFill>
                <a:blip r:embed="rId4"/>
                <a:stretch>
                  <a:fillRect l="-2020" t="-141860" b="-20000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88570994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052D8-8D3D-7347-B722-D5C3686647D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3937C89-5F16-0240-B9A1-6DB1262BB3E7}"/>
              </a:ext>
            </a:extLst>
          </p:cNvPr>
          <p:cNvSpPr>
            <a:spLocks noGrp="1"/>
          </p:cNvSpPr>
          <p:nvPr>
            <p:ph type="title"/>
          </p:nvPr>
        </p:nvSpPr>
        <p:spPr/>
        <p:txBody>
          <a:bodyPr/>
          <a:lstStyle/>
          <a:p>
            <a:r>
              <a:rPr lang="en-US" dirty="0"/>
              <a:t>Triangulated Possible Worlds</a:t>
            </a:r>
          </a:p>
        </p:txBody>
      </p:sp>
      <p:sp>
        <p:nvSpPr>
          <p:cNvPr id="6" name="Oval 5">
            <a:extLst>
              <a:ext uri="{FF2B5EF4-FFF2-40B4-BE49-F238E27FC236}">
                <a16:creationId xmlns:a16="http://schemas.microsoft.com/office/drawing/2014/main" id="{4B5524C0-56CB-AE4C-B814-FE40C93B2ADC}"/>
              </a:ext>
            </a:extLst>
          </p:cNvPr>
          <p:cNvSpPr/>
          <p:nvPr/>
        </p:nvSpPr>
        <p:spPr>
          <a:xfrm>
            <a:off x="1365178" y="230629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3EC556BD-8CBA-B248-981A-21799E6DDFFE}"/>
              </a:ext>
            </a:extLst>
          </p:cNvPr>
          <p:cNvSpPr/>
          <p:nvPr/>
        </p:nvSpPr>
        <p:spPr>
          <a:xfrm>
            <a:off x="1014145"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0B3F91C3-B37A-5145-B1FE-17D31785812E}"/>
              </a:ext>
            </a:extLst>
          </p:cNvPr>
          <p:cNvSpPr/>
          <p:nvPr/>
        </p:nvSpPr>
        <p:spPr>
          <a:xfrm>
            <a:off x="1718083"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6E3DB5EE-EC5A-3C43-B18B-F910056ACB54}"/>
              </a:ext>
            </a:extLst>
          </p:cNvPr>
          <p:cNvSpPr/>
          <p:nvPr/>
        </p:nvSpPr>
        <p:spPr>
          <a:xfrm>
            <a:off x="2422021"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06B54231-AC57-924A-8A1C-9D866231525C}"/>
              </a:ext>
            </a:extLst>
          </p:cNvPr>
          <p:cNvCxnSpPr>
            <a:stCxn id="6" idx="3"/>
            <a:endCxn id="8" idx="0"/>
          </p:cNvCxnSpPr>
          <p:nvPr/>
        </p:nvCxnSpPr>
        <p:spPr>
          <a:xfrm flipH="1">
            <a:off x="1120528" y="248740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B5017CE2-7F67-6041-BCD3-0BDC4D4DF661}"/>
              </a:ext>
            </a:extLst>
          </p:cNvPr>
          <p:cNvCxnSpPr>
            <a:cxnSpLocks/>
            <a:stCxn id="6" idx="5"/>
            <a:endCxn id="9" idx="0"/>
          </p:cNvCxnSpPr>
          <p:nvPr/>
        </p:nvCxnSpPr>
        <p:spPr>
          <a:xfrm>
            <a:off x="1546785" y="2487407"/>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B06294A-5F65-3847-8448-FE092C9DD05D}"/>
              </a:ext>
            </a:extLst>
          </p:cNvPr>
          <p:cNvCxnSpPr>
            <a:cxnSpLocks/>
            <a:stCxn id="8" idx="6"/>
            <a:endCxn id="9" idx="2"/>
          </p:cNvCxnSpPr>
          <p:nvPr/>
        </p:nvCxnSpPr>
        <p:spPr>
          <a:xfrm>
            <a:off x="1226911"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A9F94775-37D7-BE43-B899-00BB0DB9B398}"/>
              </a:ext>
            </a:extLst>
          </p:cNvPr>
          <p:cNvCxnSpPr>
            <a:cxnSpLocks/>
            <a:stCxn id="10" idx="2"/>
            <a:endCxn id="9" idx="6"/>
          </p:cNvCxnSpPr>
          <p:nvPr/>
        </p:nvCxnSpPr>
        <p:spPr>
          <a:xfrm flipH="1">
            <a:off x="1930849"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Arc 26">
            <a:extLst>
              <a:ext uri="{FF2B5EF4-FFF2-40B4-BE49-F238E27FC236}">
                <a16:creationId xmlns:a16="http://schemas.microsoft.com/office/drawing/2014/main" id="{02A714AA-B0F1-0648-A2FE-5E8DB346B743}"/>
              </a:ext>
            </a:extLst>
          </p:cNvPr>
          <p:cNvSpPr/>
          <p:nvPr/>
        </p:nvSpPr>
        <p:spPr>
          <a:xfrm>
            <a:off x="653270" y="2395191"/>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9" name="Freeform 28">
            <a:extLst>
              <a:ext uri="{FF2B5EF4-FFF2-40B4-BE49-F238E27FC236}">
                <a16:creationId xmlns:a16="http://schemas.microsoft.com/office/drawing/2014/main" id="{B247B666-AD2D-D24F-9973-5994ADD24371}"/>
              </a:ext>
            </a:extLst>
          </p:cNvPr>
          <p:cNvSpPr/>
          <p:nvPr/>
        </p:nvSpPr>
        <p:spPr>
          <a:xfrm>
            <a:off x="1115606" y="3093833"/>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30" name="TextBox 29">
            <a:extLst>
              <a:ext uri="{FF2B5EF4-FFF2-40B4-BE49-F238E27FC236}">
                <a16:creationId xmlns:a16="http://schemas.microsoft.com/office/drawing/2014/main" id="{FBCB1F61-8CC9-BC4E-8912-426B2EC348B1}"/>
              </a:ext>
            </a:extLst>
          </p:cNvPr>
          <p:cNvSpPr txBox="1"/>
          <p:nvPr/>
        </p:nvSpPr>
        <p:spPr>
          <a:xfrm>
            <a:off x="2038606" y="2255036"/>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1" name="TextBox 30">
            <a:extLst>
              <a:ext uri="{FF2B5EF4-FFF2-40B4-BE49-F238E27FC236}">
                <a16:creationId xmlns:a16="http://schemas.microsoft.com/office/drawing/2014/main" id="{F0D08A67-8DF4-AF4E-8E85-38C4B31BBF03}"/>
              </a:ext>
            </a:extLst>
          </p:cNvPr>
          <p:cNvSpPr txBox="1"/>
          <p:nvPr/>
        </p:nvSpPr>
        <p:spPr>
          <a:xfrm>
            <a:off x="1739828" y="340198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2" name="TextBox 31">
            <a:extLst>
              <a:ext uri="{FF2B5EF4-FFF2-40B4-BE49-F238E27FC236}">
                <a16:creationId xmlns:a16="http://schemas.microsoft.com/office/drawing/2014/main" id="{A97078A2-8973-DB46-B162-431BA9755E37}"/>
              </a:ext>
            </a:extLst>
          </p:cNvPr>
          <p:cNvSpPr txBox="1"/>
          <p:nvPr/>
        </p:nvSpPr>
        <p:spPr>
          <a:xfrm>
            <a:off x="1008907" y="245747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84A606E-3ACD-784B-8911-993C899580A2}"/>
              </a:ext>
            </a:extLst>
          </p:cNvPr>
          <p:cNvSpPr txBox="1"/>
          <p:nvPr/>
        </p:nvSpPr>
        <p:spPr>
          <a:xfrm>
            <a:off x="2053432" y="277753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9C98A16C-5688-4E42-8237-95C45F1EDA2B}"/>
              </a:ext>
            </a:extLst>
          </p:cNvPr>
          <p:cNvSpPr txBox="1"/>
          <p:nvPr/>
        </p:nvSpPr>
        <p:spPr>
          <a:xfrm>
            <a:off x="1676964" y="251727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089255BB-E488-BD4C-94C6-A9090477171C}"/>
              </a:ext>
            </a:extLst>
          </p:cNvPr>
          <p:cNvSpPr txBox="1"/>
          <p:nvPr/>
        </p:nvSpPr>
        <p:spPr>
          <a:xfrm>
            <a:off x="1338532" y="276155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98" name="Oval 97">
            <a:extLst>
              <a:ext uri="{FF2B5EF4-FFF2-40B4-BE49-F238E27FC236}">
                <a16:creationId xmlns:a16="http://schemas.microsoft.com/office/drawing/2014/main" id="{FF6618A1-5592-F84B-A960-DC90CAACE9F8}"/>
              </a:ext>
            </a:extLst>
          </p:cNvPr>
          <p:cNvSpPr/>
          <p:nvPr/>
        </p:nvSpPr>
        <p:spPr>
          <a:xfrm>
            <a:off x="3822560" y="49595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EB00BDD-C67E-664B-B157-2A8D86D7EB05}"/>
              </a:ext>
            </a:extLst>
          </p:cNvPr>
          <p:cNvSpPr/>
          <p:nvPr/>
        </p:nvSpPr>
        <p:spPr>
          <a:xfrm>
            <a:off x="4035963" y="52377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C4C644B5-F1E6-A14C-B907-7E3B7D96DEA7}"/>
              </a:ext>
            </a:extLst>
          </p:cNvPr>
          <p:cNvSpPr/>
          <p:nvPr/>
        </p:nvSpPr>
        <p:spPr>
          <a:xfrm>
            <a:off x="3628631" y="52377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1" name="Oval 100">
            <a:extLst>
              <a:ext uri="{FF2B5EF4-FFF2-40B4-BE49-F238E27FC236}">
                <a16:creationId xmlns:a16="http://schemas.microsoft.com/office/drawing/2014/main" id="{66D85DBD-D549-5445-9D81-D888F8002CEC}"/>
              </a:ext>
            </a:extLst>
          </p:cNvPr>
          <p:cNvSpPr/>
          <p:nvPr/>
        </p:nvSpPr>
        <p:spPr>
          <a:xfrm>
            <a:off x="4443295" y="52349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3" name="Straight Connector 102">
            <a:extLst>
              <a:ext uri="{FF2B5EF4-FFF2-40B4-BE49-F238E27FC236}">
                <a16:creationId xmlns:a16="http://schemas.microsoft.com/office/drawing/2014/main" id="{B8A79253-DF26-4940-A437-350EAA642179}"/>
              </a:ext>
            </a:extLst>
          </p:cNvPr>
          <p:cNvCxnSpPr>
            <a:cxnSpLocks/>
            <a:stCxn id="98" idx="3"/>
            <a:endCxn id="100" idx="7"/>
          </p:cNvCxnSpPr>
          <p:nvPr/>
        </p:nvCxnSpPr>
        <p:spPr>
          <a:xfrm flipH="1">
            <a:off x="3715233" y="50452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4" name="Straight Connector 103">
            <a:extLst>
              <a:ext uri="{FF2B5EF4-FFF2-40B4-BE49-F238E27FC236}">
                <a16:creationId xmlns:a16="http://schemas.microsoft.com/office/drawing/2014/main" id="{107E851B-6463-5A47-A5A0-4987571D0C29}"/>
              </a:ext>
            </a:extLst>
          </p:cNvPr>
          <p:cNvCxnSpPr>
            <a:cxnSpLocks/>
            <a:stCxn id="100" idx="6"/>
            <a:endCxn id="99" idx="2"/>
          </p:cNvCxnSpPr>
          <p:nvPr/>
        </p:nvCxnSpPr>
        <p:spPr>
          <a:xfrm flipV="1">
            <a:off x="3730092" y="52879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6" name="Oval 105">
            <a:extLst>
              <a:ext uri="{FF2B5EF4-FFF2-40B4-BE49-F238E27FC236}">
                <a16:creationId xmlns:a16="http://schemas.microsoft.com/office/drawing/2014/main" id="{25475A82-C8BD-B845-A66C-B2AB2CC0B423}"/>
              </a:ext>
            </a:extLst>
          </p:cNvPr>
          <p:cNvSpPr/>
          <p:nvPr/>
        </p:nvSpPr>
        <p:spPr>
          <a:xfrm>
            <a:off x="5189743" y="4954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EC9C6480-C356-404F-9960-5BB6DBB7780E}"/>
              </a:ext>
            </a:extLst>
          </p:cNvPr>
          <p:cNvSpPr/>
          <p:nvPr/>
        </p:nvSpPr>
        <p:spPr>
          <a:xfrm>
            <a:off x="5403146" y="52327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8" name="Oval 107">
            <a:extLst>
              <a:ext uri="{FF2B5EF4-FFF2-40B4-BE49-F238E27FC236}">
                <a16:creationId xmlns:a16="http://schemas.microsoft.com/office/drawing/2014/main" id="{C3B4F2E5-9A49-844D-9E57-EEB741EF0C86}"/>
              </a:ext>
            </a:extLst>
          </p:cNvPr>
          <p:cNvSpPr/>
          <p:nvPr/>
        </p:nvSpPr>
        <p:spPr>
          <a:xfrm>
            <a:off x="4995814" y="52327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9" name="Oval 108">
            <a:extLst>
              <a:ext uri="{FF2B5EF4-FFF2-40B4-BE49-F238E27FC236}">
                <a16:creationId xmlns:a16="http://schemas.microsoft.com/office/drawing/2014/main" id="{C8F6DF62-AFFB-504F-AB74-8AB4017064F8}"/>
              </a:ext>
            </a:extLst>
          </p:cNvPr>
          <p:cNvSpPr/>
          <p:nvPr/>
        </p:nvSpPr>
        <p:spPr>
          <a:xfrm>
            <a:off x="5810478" y="52299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0" name="Straight Connector 109">
            <a:extLst>
              <a:ext uri="{FF2B5EF4-FFF2-40B4-BE49-F238E27FC236}">
                <a16:creationId xmlns:a16="http://schemas.microsoft.com/office/drawing/2014/main" id="{E77A4512-3310-AB46-BF19-761A2D3ABD28}"/>
              </a:ext>
            </a:extLst>
          </p:cNvPr>
          <p:cNvCxnSpPr>
            <a:cxnSpLocks/>
            <a:stCxn id="106" idx="5"/>
            <a:endCxn id="107" idx="1"/>
          </p:cNvCxnSpPr>
          <p:nvPr/>
        </p:nvCxnSpPr>
        <p:spPr>
          <a:xfrm>
            <a:off x="5276345" y="50401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1A62BDC4-2D04-2A42-977E-A8E823A6AB75}"/>
              </a:ext>
            </a:extLst>
          </p:cNvPr>
          <p:cNvCxnSpPr>
            <a:cxnSpLocks/>
            <a:stCxn id="106" idx="3"/>
            <a:endCxn id="108" idx="7"/>
          </p:cNvCxnSpPr>
          <p:nvPr/>
        </p:nvCxnSpPr>
        <p:spPr>
          <a:xfrm flipH="1">
            <a:off x="5082416" y="50401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Oval 121">
            <a:extLst>
              <a:ext uri="{FF2B5EF4-FFF2-40B4-BE49-F238E27FC236}">
                <a16:creationId xmlns:a16="http://schemas.microsoft.com/office/drawing/2014/main" id="{AF5F5BE1-FCBC-8C41-9289-B76FC0E48C09}"/>
              </a:ext>
            </a:extLst>
          </p:cNvPr>
          <p:cNvSpPr/>
          <p:nvPr/>
        </p:nvSpPr>
        <p:spPr>
          <a:xfrm>
            <a:off x="3835170" y="5553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322E171F-E699-5348-A078-85DA93CF9329}"/>
              </a:ext>
            </a:extLst>
          </p:cNvPr>
          <p:cNvSpPr/>
          <p:nvPr/>
        </p:nvSpPr>
        <p:spPr>
          <a:xfrm>
            <a:off x="4048573" y="58315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9AFF913-066F-1741-8BEF-43A35680151E}"/>
              </a:ext>
            </a:extLst>
          </p:cNvPr>
          <p:cNvSpPr/>
          <p:nvPr/>
        </p:nvSpPr>
        <p:spPr>
          <a:xfrm>
            <a:off x="3641241" y="58315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F2FFAE52-E97E-464E-8B86-D12AAFFBDD5C}"/>
              </a:ext>
            </a:extLst>
          </p:cNvPr>
          <p:cNvSpPr/>
          <p:nvPr/>
        </p:nvSpPr>
        <p:spPr>
          <a:xfrm>
            <a:off x="4455905" y="58287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6" name="Straight Connector 125">
            <a:extLst>
              <a:ext uri="{FF2B5EF4-FFF2-40B4-BE49-F238E27FC236}">
                <a16:creationId xmlns:a16="http://schemas.microsoft.com/office/drawing/2014/main" id="{FA149546-F99C-F641-B29A-B00811947F03}"/>
              </a:ext>
            </a:extLst>
          </p:cNvPr>
          <p:cNvCxnSpPr>
            <a:cxnSpLocks/>
            <a:stCxn id="122" idx="5"/>
            <a:endCxn id="123" idx="1"/>
          </p:cNvCxnSpPr>
          <p:nvPr/>
        </p:nvCxnSpPr>
        <p:spPr>
          <a:xfrm>
            <a:off x="3921772" y="56389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73CC20B2-18EC-604E-8900-3FAA4E2BF9E1}"/>
              </a:ext>
            </a:extLst>
          </p:cNvPr>
          <p:cNvCxnSpPr>
            <a:cxnSpLocks/>
            <a:stCxn id="124" idx="6"/>
            <a:endCxn id="123" idx="2"/>
          </p:cNvCxnSpPr>
          <p:nvPr/>
        </p:nvCxnSpPr>
        <p:spPr>
          <a:xfrm flipV="1">
            <a:off x="3742702" y="58817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6" name="Oval 145">
            <a:extLst>
              <a:ext uri="{FF2B5EF4-FFF2-40B4-BE49-F238E27FC236}">
                <a16:creationId xmlns:a16="http://schemas.microsoft.com/office/drawing/2014/main" id="{A29664B2-DF4C-7045-99CD-4A1C281E5D3D}"/>
              </a:ext>
            </a:extLst>
          </p:cNvPr>
          <p:cNvSpPr/>
          <p:nvPr/>
        </p:nvSpPr>
        <p:spPr>
          <a:xfrm>
            <a:off x="5116884" y="5550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7" name="Oval 146">
            <a:extLst>
              <a:ext uri="{FF2B5EF4-FFF2-40B4-BE49-F238E27FC236}">
                <a16:creationId xmlns:a16="http://schemas.microsoft.com/office/drawing/2014/main" id="{EB2900DA-8CA3-A946-B54F-C273E4D82E73}"/>
              </a:ext>
            </a:extLst>
          </p:cNvPr>
          <p:cNvSpPr/>
          <p:nvPr/>
        </p:nvSpPr>
        <p:spPr>
          <a:xfrm>
            <a:off x="5330287" y="5828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8" name="Oval 147">
            <a:extLst>
              <a:ext uri="{FF2B5EF4-FFF2-40B4-BE49-F238E27FC236}">
                <a16:creationId xmlns:a16="http://schemas.microsoft.com/office/drawing/2014/main" id="{AF62CA79-9658-BE49-AE17-EE0A4BAD14E8}"/>
              </a:ext>
            </a:extLst>
          </p:cNvPr>
          <p:cNvSpPr/>
          <p:nvPr/>
        </p:nvSpPr>
        <p:spPr>
          <a:xfrm>
            <a:off x="4922955" y="58289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9" name="Oval 148">
            <a:extLst>
              <a:ext uri="{FF2B5EF4-FFF2-40B4-BE49-F238E27FC236}">
                <a16:creationId xmlns:a16="http://schemas.microsoft.com/office/drawing/2014/main" id="{BCA5F64B-FF54-2C40-BA6A-1F5F9092F4A2}"/>
              </a:ext>
            </a:extLst>
          </p:cNvPr>
          <p:cNvSpPr/>
          <p:nvPr/>
        </p:nvSpPr>
        <p:spPr>
          <a:xfrm>
            <a:off x="5737619" y="58261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0" name="Straight Connector 149">
            <a:extLst>
              <a:ext uri="{FF2B5EF4-FFF2-40B4-BE49-F238E27FC236}">
                <a16:creationId xmlns:a16="http://schemas.microsoft.com/office/drawing/2014/main" id="{C37FE3AA-F4D0-1A49-8FC3-324F4FB161CA}"/>
              </a:ext>
            </a:extLst>
          </p:cNvPr>
          <p:cNvCxnSpPr>
            <a:cxnSpLocks/>
            <a:stCxn id="146" idx="5"/>
            <a:endCxn id="147" idx="1"/>
          </p:cNvCxnSpPr>
          <p:nvPr/>
        </p:nvCxnSpPr>
        <p:spPr>
          <a:xfrm>
            <a:off x="5203486" y="56363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D799F0C-8DF6-E640-869A-56C8E4B47320}"/>
              </a:ext>
            </a:extLst>
          </p:cNvPr>
          <p:cNvCxnSpPr>
            <a:cxnSpLocks/>
            <a:stCxn id="146" idx="3"/>
            <a:endCxn id="148" idx="7"/>
          </p:cNvCxnSpPr>
          <p:nvPr/>
        </p:nvCxnSpPr>
        <p:spPr>
          <a:xfrm flipH="1">
            <a:off x="5009557" y="56363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973CED48-3C87-CA40-B032-3EDE04C88E0E}"/>
              </a:ext>
            </a:extLst>
          </p:cNvPr>
          <p:cNvCxnSpPr>
            <a:cxnSpLocks/>
            <a:stCxn id="148" idx="6"/>
            <a:endCxn id="147" idx="2"/>
          </p:cNvCxnSpPr>
          <p:nvPr/>
        </p:nvCxnSpPr>
        <p:spPr>
          <a:xfrm flipV="1">
            <a:off x="5024416" y="58791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4" name="Oval 153">
            <a:extLst>
              <a:ext uri="{FF2B5EF4-FFF2-40B4-BE49-F238E27FC236}">
                <a16:creationId xmlns:a16="http://schemas.microsoft.com/office/drawing/2014/main" id="{AE20E370-C68C-DA42-A646-3E8A22039FE4}"/>
              </a:ext>
            </a:extLst>
          </p:cNvPr>
          <p:cNvSpPr/>
          <p:nvPr/>
        </p:nvSpPr>
        <p:spPr>
          <a:xfrm>
            <a:off x="7031218" y="48870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5" name="Oval 154">
            <a:extLst>
              <a:ext uri="{FF2B5EF4-FFF2-40B4-BE49-F238E27FC236}">
                <a16:creationId xmlns:a16="http://schemas.microsoft.com/office/drawing/2014/main" id="{E02ED4E4-509E-4F46-B383-0ECC5E5F4F86}"/>
              </a:ext>
            </a:extLst>
          </p:cNvPr>
          <p:cNvSpPr/>
          <p:nvPr/>
        </p:nvSpPr>
        <p:spPr>
          <a:xfrm>
            <a:off x="7244621" y="516535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6" name="Oval 155">
            <a:extLst>
              <a:ext uri="{FF2B5EF4-FFF2-40B4-BE49-F238E27FC236}">
                <a16:creationId xmlns:a16="http://schemas.microsoft.com/office/drawing/2014/main" id="{D144E173-11BB-6149-8BFD-B3D107B316A6}"/>
              </a:ext>
            </a:extLst>
          </p:cNvPr>
          <p:cNvSpPr/>
          <p:nvPr/>
        </p:nvSpPr>
        <p:spPr>
          <a:xfrm>
            <a:off x="6837289" y="51653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7" name="Oval 156">
            <a:extLst>
              <a:ext uri="{FF2B5EF4-FFF2-40B4-BE49-F238E27FC236}">
                <a16:creationId xmlns:a16="http://schemas.microsoft.com/office/drawing/2014/main" id="{B479439D-6F6F-784E-AC0B-958D5FCCDFE3}"/>
              </a:ext>
            </a:extLst>
          </p:cNvPr>
          <p:cNvSpPr/>
          <p:nvPr/>
        </p:nvSpPr>
        <p:spPr>
          <a:xfrm>
            <a:off x="7651953" y="5162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8" name="Straight Connector 157">
            <a:extLst>
              <a:ext uri="{FF2B5EF4-FFF2-40B4-BE49-F238E27FC236}">
                <a16:creationId xmlns:a16="http://schemas.microsoft.com/office/drawing/2014/main" id="{9A41BF6C-4448-9C44-B3C9-01DDC0BFCAB8}"/>
              </a:ext>
            </a:extLst>
          </p:cNvPr>
          <p:cNvCxnSpPr>
            <a:cxnSpLocks/>
            <a:stCxn id="154" idx="5"/>
            <a:endCxn id="155" idx="1"/>
          </p:cNvCxnSpPr>
          <p:nvPr/>
        </p:nvCxnSpPr>
        <p:spPr>
          <a:xfrm>
            <a:off x="7117820" y="4972793"/>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2383C77E-1319-714A-98F1-ACDCB7B313E6}"/>
              </a:ext>
            </a:extLst>
          </p:cNvPr>
          <p:cNvCxnSpPr>
            <a:cxnSpLocks/>
            <a:stCxn id="156" idx="6"/>
            <a:endCxn id="155" idx="2"/>
          </p:cNvCxnSpPr>
          <p:nvPr/>
        </p:nvCxnSpPr>
        <p:spPr>
          <a:xfrm flipV="1">
            <a:off x="6938750" y="521556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a:extLst>
              <a:ext uri="{FF2B5EF4-FFF2-40B4-BE49-F238E27FC236}">
                <a16:creationId xmlns:a16="http://schemas.microsoft.com/office/drawing/2014/main" id="{06D9CDF3-BD01-D049-9C40-BB19AEB7D432}"/>
              </a:ext>
            </a:extLst>
          </p:cNvPr>
          <p:cNvCxnSpPr>
            <a:cxnSpLocks/>
            <a:stCxn id="155" idx="6"/>
            <a:endCxn id="157" idx="2"/>
          </p:cNvCxnSpPr>
          <p:nvPr/>
        </p:nvCxnSpPr>
        <p:spPr>
          <a:xfrm flipV="1">
            <a:off x="7346082" y="521275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2" name="Oval 161">
            <a:extLst>
              <a:ext uri="{FF2B5EF4-FFF2-40B4-BE49-F238E27FC236}">
                <a16:creationId xmlns:a16="http://schemas.microsoft.com/office/drawing/2014/main" id="{8D0CA02D-688C-6E48-A2CE-11EE4F95EE73}"/>
              </a:ext>
            </a:extLst>
          </p:cNvPr>
          <p:cNvSpPr/>
          <p:nvPr/>
        </p:nvSpPr>
        <p:spPr>
          <a:xfrm>
            <a:off x="8398401" y="488106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3" name="Oval 162">
            <a:extLst>
              <a:ext uri="{FF2B5EF4-FFF2-40B4-BE49-F238E27FC236}">
                <a16:creationId xmlns:a16="http://schemas.microsoft.com/office/drawing/2014/main" id="{DE587FB6-802C-D245-9F41-F9A67145A9F8}"/>
              </a:ext>
            </a:extLst>
          </p:cNvPr>
          <p:cNvSpPr/>
          <p:nvPr/>
        </p:nvSpPr>
        <p:spPr>
          <a:xfrm>
            <a:off x="8611804" y="51593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4" name="Oval 163">
            <a:extLst>
              <a:ext uri="{FF2B5EF4-FFF2-40B4-BE49-F238E27FC236}">
                <a16:creationId xmlns:a16="http://schemas.microsoft.com/office/drawing/2014/main" id="{8F047732-F9E5-5E48-885A-E48980A8CD7A}"/>
              </a:ext>
            </a:extLst>
          </p:cNvPr>
          <p:cNvSpPr/>
          <p:nvPr/>
        </p:nvSpPr>
        <p:spPr>
          <a:xfrm>
            <a:off x="8204472" y="51593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5" name="Oval 164">
            <a:extLst>
              <a:ext uri="{FF2B5EF4-FFF2-40B4-BE49-F238E27FC236}">
                <a16:creationId xmlns:a16="http://schemas.microsoft.com/office/drawing/2014/main" id="{0F8AABBC-C63D-0049-9A1C-4F0501F70CC9}"/>
              </a:ext>
            </a:extLst>
          </p:cNvPr>
          <p:cNvSpPr/>
          <p:nvPr/>
        </p:nvSpPr>
        <p:spPr>
          <a:xfrm>
            <a:off x="9019136" y="515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67" name="Straight Connector 166">
            <a:extLst>
              <a:ext uri="{FF2B5EF4-FFF2-40B4-BE49-F238E27FC236}">
                <a16:creationId xmlns:a16="http://schemas.microsoft.com/office/drawing/2014/main" id="{8D4F8B2B-829C-344C-8566-6826F517173A}"/>
              </a:ext>
            </a:extLst>
          </p:cNvPr>
          <p:cNvCxnSpPr>
            <a:cxnSpLocks/>
            <a:stCxn id="162" idx="3"/>
            <a:endCxn id="164" idx="7"/>
          </p:cNvCxnSpPr>
          <p:nvPr/>
        </p:nvCxnSpPr>
        <p:spPr>
          <a:xfrm flipH="1">
            <a:off x="8291074" y="4966773"/>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a:extLst>
              <a:ext uri="{FF2B5EF4-FFF2-40B4-BE49-F238E27FC236}">
                <a16:creationId xmlns:a16="http://schemas.microsoft.com/office/drawing/2014/main" id="{29542599-A992-A44C-9095-A2A621E6381A}"/>
              </a:ext>
            </a:extLst>
          </p:cNvPr>
          <p:cNvCxnSpPr>
            <a:cxnSpLocks/>
            <a:stCxn id="164" idx="6"/>
            <a:endCxn id="163" idx="2"/>
          </p:cNvCxnSpPr>
          <p:nvPr/>
        </p:nvCxnSpPr>
        <p:spPr>
          <a:xfrm flipV="1">
            <a:off x="8305933" y="520954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a:extLst>
              <a:ext uri="{FF2B5EF4-FFF2-40B4-BE49-F238E27FC236}">
                <a16:creationId xmlns:a16="http://schemas.microsoft.com/office/drawing/2014/main" id="{DE6D7BEF-44A9-5748-8254-7BFE4B6EDCF6}"/>
              </a:ext>
            </a:extLst>
          </p:cNvPr>
          <p:cNvCxnSpPr>
            <a:cxnSpLocks/>
            <a:stCxn id="163" idx="6"/>
            <a:endCxn id="165" idx="2"/>
          </p:cNvCxnSpPr>
          <p:nvPr/>
        </p:nvCxnSpPr>
        <p:spPr>
          <a:xfrm flipV="1">
            <a:off x="8713265" y="520673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0" name="Oval 169">
            <a:extLst>
              <a:ext uri="{FF2B5EF4-FFF2-40B4-BE49-F238E27FC236}">
                <a16:creationId xmlns:a16="http://schemas.microsoft.com/office/drawing/2014/main" id="{9F7162EF-5263-FB47-B21E-E8FF0AF485AA}"/>
              </a:ext>
            </a:extLst>
          </p:cNvPr>
          <p:cNvSpPr/>
          <p:nvPr/>
        </p:nvSpPr>
        <p:spPr>
          <a:xfrm>
            <a:off x="7029657" y="55535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1" name="Oval 170">
            <a:extLst>
              <a:ext uri="{FF2B5EF4-FFF2-40B4-BE49-F238E27FC236}">
                <a16:creationId xmlns:a16="http://schemas.microsoft.com/office/drawing/2014/main" id="{CB7D84FA-A9AF-564E-AF9F-1902F8511161}"/>
              </a:ext>
            </a:extLst>
          </p:cNvPr>
          <p:cNvSpPr/>
          <p:nvPr/>
        </p:nvSpPr>
        <p:spPr>
          <a:xfrm>
            <a:off x="7243060" y="583178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2" name="Oval 171">
            <a:extLst>
              <a:ext uri="{FF2B5EF4-FFF2-40B4-BE49-F238E27FC236}">
                <a16:creationId xmlns:a16="http://schemas.microsoft.com/office/drawing/2014/main" id="{8B0D2943-944B-AC46-9CD9-1D8B5DB4C43B}"/>
              </a:ext>
            </a:extLst>
          </p:cNvPr>
          <p:cNvSpPr/>
          <p:nvPr/>
        </p:nvSpPr>
        <p:spPr>
          <a:xfrm>
            <a:off x="6835728" y="58317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3" name="Oval 172">
            <a:extLst>
              <a:ext uri="{FF2B5EF4-FFF2-40B4-BE49-F238E27FC236}">
                <a16:creationId xmlns:a16="http://schemas.microsoft.com/office/drawing/2014/main" id="{CEC01C40-E303-2C49-8AE9-E03FAE1D8270}"/>
              </a:ext>
            </a:extLst>
          </p:cNvPr>
          <p:cNvSpPr/>
          <p:nvPr/>
        </p:nvSpPr>
        <p:spPr>
          <a:xfrm>
            <a:off x="7650392" y="582897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74" name="Straight Connector 173">
            <a:extLst>
              <a:ext uri="{FF2B5EF4-FFF2-40B4-BE49-F238E27FC236}">
                <a16:creationId xmlns:a16="http://schemas.microsoft.com/office/drawing/2014/main" id="{5B8273A7-A81F-E046-995F-FE299A8AF01E}"/>
              </a:ext>
            </a:extLst>
          </p:cNvPr>
          <p:cNvCxnSpPr>
            <a:cxnSpLocks/>
            <a:stCxn id="170" idx="5"/>
            <a:endCxn id="171" idx="1"/>
          </p:cNvCxnSpPr>
          <p:nvPr/>
        </p:nvCxnSpPr>
        <p:spPr>
          <a:xfrm>
            <a:off x="7116259" y="5639225"/>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C97B7A31-D895-544E-92FD-466D8A04C6D4}"/>
              </a:ext>
            </a:extLst>
          </p:cNvPr>
          <p:cNvCxnSpPr>
            <a:cxnSpLocks/>
            <a:stCxn id="170" idx="3"/>
            <a:endCxn id="172" idx="7"/>
          </p:cNvCxnSpPr>
          <p:nvPr/>
        </p:nvCxnSpPr>
        <p:spPr>
          <a:xfrm flipH="1">
            <a:off x="6922330" y="5639225"/>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7" name="Straight Connector 176">
            <a:extLst>
              <a:ext uri="{FF2B5EF4-FFF2-40B4-BE49-F238E27FC236}">
                <a16:creationId xmlns:a16="http://schemas.microsoft.com/office/drawing/2014/main" id="{083527F2-9382-F24B-B133-C313592151D3}"/>
              </a:ext>
            </a:extLst>
          </p:cNvPr>
          <p:cNvCxnSpPr>
            <a:cxnSpLocks/>
            <a:stCxn id="171" idx="6"/>
            <a:endCxn id="173" idx="2"/>
          </p:cNvCxnSpPr>
          <p:nvPr/>
        </p:nvCxnSpPr>
        <p:spPr>
          <a:xfrm flipV="1">
            <a:off x="7344521" y="5879182"/>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8" name="Oval 177">
            <a:extLst>
              <a:ext uri="{FF2B5EF4-FFF2-40B4-BE49-F238E27FC236}">
                <a16:creationId xmlns:a16="http://schemas.microsoft.com/office/drawing/2014/main" id="{42A42182-B518-AE49-B5B6-97D08A3C467D}"/>
              </a:ext>
            </a:extLst>
          </p:cNvPr>
          <p:cNvSpPr/>
          <p:nvPr/>
        </p:nvSpPr>
        <p:spPr>
          <a:xfrm>
            <a:off x="8396883" y="55493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9" name="Oval 178">
            <a:extLst>
              <a:ext uri="{FF2B5EF4-FFF2-40B4-BE49-F238E27FC236}">
                <a16:creationId xmlns:a16="http://schemas.microsoft.com/office/drawing/2014/main" id="{90CCB368-E60B-3745-8568-33691B763D40}"/>
              </a:ext>
            </a:extLst>
          </p:cNvPr>
          <p:cNvSpPr/>
          <p:nvPr/>
        </p:nvSpPr>
        <p:spPr>
          <a:xfrm>
            <a:off x="8610286" y="582765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0" name="Oval 179">
            <a:extLst>
              <a:ext uri="{FF2B5EF4-FFF2-40B4-BE49-F238E27FC236}">
                <a16:creationId xmlns:a16="http://schemas.microsoft.com/office/drawing/2014/main" id="{D38FB5F4-A46C-8E4E-B76C-42C164614310}"/>
              </a:ext>
            </a:extLst>
          </p:cNvPr>
          <p:cNvSpPr/>
          <p:nvPr/>
        </p:nvSpPr>
        <p:spPr>
          <a:xfrm>
            <a:off x="8202954" y="58276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1" name="Oval 180">
            <a:extLst>
              <a:ext uri="{FF2B5EF4-FFF2-40B4-BE49-F238E27FC236}">
                <a16:creationId xmlns:a16="http://schemas.microsoft.com/office/drawing/2014/main" id="{189A2A33-3E7B-454B-ADAB-563DCC39C9E1}"/>
              </a:ext>
            </a:extLst>
          </p:cNvPr>
          <p:cNvSpPr/>
          <p:nvPr/>
        </p:nvSpPr>
        <p:spPr>
          <a:xfrm>
            <a:off x="9017618" y="582483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82" name="Straight Connector 181">
            <a:extLst>
              <a:ext uri="{FF2B5EF4-FFF2-40B4-BE49-F238E27FC236}">
                <a16:creationId xmlns:a16="http://schemas.microsoft.com/office/drawing/2014/main" id="{C3CF6AA6-44DB-FE4B-9FD1-A3C11492C229}"/>
              </a:ext>
            </a:extLst>
          </p:cNvPr>
          <p:cNvCxnSpPr>
            <a:cxnSpLocks/>
            <a:stCxn id="178" idx="5"/>
            <a:endCxn id="179" idx="1"/>
          </p:cNvCxnSpPr>
          <p:nvPr/>
        </p:nvCxnSpPr>
        <p:spPr>
          <a:xfrm>
            <a:off x="8483485" y="563508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a:extLst>
              <a:ext uri="{FF2B5EF4-FFF2-40B4-BE49-F238E27FC236}">
                <a16:creationId xmlns:a16="http://schemas.microsoft.com/office/drawing/2014/main" id="{F2B828CB-7871-B144-9597-9897194B7896}"/>
              </a:ext>
            </a:extLst>
          </p:cNvPr>
          <p:cNvCxnSpPr>
            <a:cxnSpLocks/>
            <a:stCxn id="178" idx="3"/>
            <a:endCxn id="180" idx="7"/>
          </p:cNvCxnSpPr>
          <p:nvPr/>
        </p:nvCxnSpPr>
        <p:spPr>
          <a:xfrm flipH="1">
            <a:off x="8289556" y="563508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a:extLst>
              <a:ext uri="{FF2B5EF4-FFF2-40B4-BE49-F238E27FC236}">
                <a16:creationId xmlns:a16="http://schemas.microsoft.com/office/drawing/2014/main" id="{3A39FC07-59AF-6343-B4D3-D868FB047FEB}"/>
              </a:ext>
            </a:extLst>
          </p:cNvPr>
          <p:cNvCxnSpPr>
            <a:cxnSpLocks/>
            <a:stCxn id="180" idx="6"/>
            <a:endCxn id="179" idx="2"/>
          </p:cNvCxnSpPr>
          <p:nvPr/>
        </p:nvCxnSpPr>
        <p:spPr>
          <a:xfrm flipV="1">
            <a:off x="8304415" y="587785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a:extLst>
              <a:ext uri="{FF2B5EF4-FFF2-40B4-BE49-F238E27FC236}">
                <a16:creationId xmlns:a16="http://schemas.microsoft.com/office/drawing/2014/main" id="{1F990EF8-AEB0-6840-BED9-6AFCFBFE8341}"/>
              </a:ext>
            </a:extLst>
          </p:cNvPr>
          <p:cNvCxnSpPr>
            <a:cxnSpLocks/>
            <a:stCxn id="179" idx="6"/>
            <a:endCxn id="181" idx="2"/>
          </p:cNvCxnSpPr>
          <p:nvPr/>
        </p:nvCxnSpPr>
        <p:spPr>
          <a:xfrm flipV="1">
            <a:off x="8711747" y="587504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4" name="TextBox 193">
            <a:extLst>
              <a:ext uri="{FF2B5EF4-FFF2-40B4-BE49-F238E27FC236}">
                <a16:creationId xmlns:a16="http://schemas.microsoft.com/office/drawing/2014/main" id="{54903EB1-53A5-A04B-8756-50E962F63EA7}"/>
              </a:ext>
            </a:extLst>
          </p:cNvPr>
          <p:cNvSpPr txBox="1"/>
          <p:nvPr/>
        </p:nvSpPr>
        <p:spPr>
          <a:xfrm>
            <a:off x="4029106" y="49532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95" name="TextBox 194">
            <a:extLst>
              <a:ext uri="{FF2B5EF4-FFF2-40B4-BE49-F238E27FC236}">
                <a16:creationId xmlns:a16="http://schemas.microsoft.com/office/drawing/2014/main" id="{8EC16942-1A5D-4346-873C-B8AEDB2ADC36}"/>
              </a:ext>
            </a:extLst>
          </p:cNvPr>
          <p:cNvSpPr txBox="1"/>
          <p:nvPr/>
        </p:nvSpPr>
        <p:spPr>
          <a:xfrm>
            <a:off x="5396970" y="4952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97" name="TextBox 196">
            <a:extLst>
              <a:ext uri="{FF2B5EF4-FFF2-40B4-BE49-F238E27FC236}">
                <a16:creationId xmlns:a16="http://schemas.microsoft.com/office/drawing/2014/main" id="{C1E55983-92EA-054D-AD1C-FD1DB57020AB}"/>
              </a:ext>
            </a:extLst>
          </p:cNvPr>
          <p:cNvSpPr txBox="1"/>
          <p:nvPr/>
        </p:nvSpPr>
        <p:spPr>
          <a:xfrm>
            <a:off x="4045048" y="5565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99" name="TextBox 198">
            <a:extLst>
              <a:ext uri="{FF2B5EF4-FFF2-40B4-BE49-F238E27FC236}">
                <a16:creationId xmlns:a16="http://schemas.microsoft.com/office/drawing/2014/main" id="{9BD27286-170E-C840-ACF6-18D25573C122}"/>
              </a:ext>
            </a:extLst>
          </p:cNvPr>
          <p:cNvSpPr txBox="1"/>
          <p:nvPr/>
        </p:nvSpPr>
        <p:spPr>
          <a:xfrm>
            <a:off x="8604515" y="555351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p:sp>
        <p:nvSpPr>
          <p:cNvPr id="200" name="TextBox 199">
            <a:extLst>
              <a:ext uri="{FF2B5EF4-FFF2-40B4-BE49-F238E27FC236}">
                <a16:creationId xmlns:a16="http://schemas.microsoft.com/office/drawing/2014/main" id="{AC65AC9F-8B54-4C43-8E38-A964FC601034}"/>
              </a:ext>
            </a:extLst>
          </p:cNvPr>
          <p:cNvSpPr txBox="1"/>
          <p:nvPr/>
        </p:nvSpPr>
        <p:spPr>
          <a:xfrm>
            <a:off x="5324516" y="554441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1" name="TextBox 200">
            <a:extLst>
              <a:ext uri="{FF2B5EF4-FFF2-40B4-BE49-F238E27FC236}">
                <a16:creationId xmlns:a16="http://schemas.microsoft.com/office/drawing/2014/main" id="{EBB2AC9D-8D0F-6345-94A4-ED6FB4933D83}"/>
              </a:ext>
            </a:extLst>
          </p:cNvPr>
          <p:cNvSpPr txBox="1"/>
          <p:nvPr/>
        </p:nvSpPr>
        <p:spPr>
          <a:xfrm>
            <a:off x="7238445" y="489121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2" name="TextBox 201">
            <a:extLst>
              <a:ext uri="{FF2B5EF4-FFF2-40B4-BE49-F238E27FC236}">
                <a16:creationId xmlns:a16="http://schemas.microsoft.com/office/drawing/2014/main" id="{1FFAEDCD-D8AD-7540-A588-FA61C85F2749}"/>
              </a:ext>
            </a:extLst>
          </p:cNvPr>
          <p:cNvSpPr txBox="1"/>
          <p:nvPr/>
        </p:nvSpPr>
        <p:spPr>
          <a:xfrm>
            <a:off x="8604515" y="490126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203" name="TextBox 202">
            <a:extLst>
              <a:ext uri="{FF2B5EF4-FFF2-40B4-BE49-F238E27FC236}">
                <a16:creationId xmlns:a16="http://schemas.microsoft.com/office/drawing/2014/main" id="{1F766D4B-1053-6345-8C57-C0521BDC46D7}"/>
              </a:ext>
            </a:extLst>
          </p:cNvPr>
          <p:cNvSpPr txBox="1"/>
          <p:nvPr/>
        </p:nvSpPr>
        <p:spPr>
          <a:xfrm>
            <a:off x="7238445" y="556700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34" name="Oval 233">
            <a:extLst>
              <a:ext uri="{FF2B5EF4-FFF2-40B4-BE49-F238E27FC236}">
                <a16:creationId xmlns:a16="http://schemas.microsoft.com/office/drawing/2014/main" id="{416AA39D-B0CB-3945-9675-A6D8AD9DBD43}"/>
              </a:ext>
            </a:extLst>
          </p:cNvPr>
          <p:cNvSpPr/>
          <p:nvPr/>
        </p:nvSpPr>
        <p:spPr>
          <a:xfrm>
            <a:off x="8804191" y="19170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5" name="Oval 234">
            <a:extLst>
              <a:ext uri="{FF2B5EF4-FFF2-40B4-BE49-F238E27FC236}">
                <a16:creationId xmlns:a16="http://schemas.microsoft.com/office/drawing/2014/main" id="{1FEDB294-D86B-9740-8077-06F4582F80E7}"/>
              </a:ext>
            </a:extLst>
          </p:cNvPr>
          <p:cNvSpPr/>
          <p:nvPr/>
        </p:nvSpPr>
        <p:spPr>
          <a:xfrm>
            <a:off x="9017594" y="219528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6" name="Oval 235">
            <a:extLst>
              <a:ext uri="{FF2B5EF4-FFF2-40B4-BE49-F238E27FC236}">
                <a16:creationId xmlns:a16="http://schemas.microsoft.com/office/drawing/2014/main" id="{13F5711C-B97E-9B4A-AD70-15B0CD6EF171}"/>
              </a:ext>
            </a:extLst>
          </p:cNvPr>
          <p:cNvSpPr/>
          <p:nvPr/>
        </p:nvSpPr>
        <p:spPr>
          <a:xfrm>
            <a:off x="8610262" y="219528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7" name="Oval 236">
            <a:extLst>
              <a:ext uri="{FF2B5EF4-FFF2-40B4-BE49-F238E27FC236}">
                <a16:creationId xmlns:a16="http://schemas.microsoft.com/office/drawing/2014/main" id="{B4A808AA-C59C-594D-8FF3-61D02DEFCC21}"/>
              </a:ext>
            </a:extLst>
          </p:cNvPr>
          <p:cNvSpPr/>
          <p:nvPr/>
        </p:nvSpPr>
        <p:spPr>
          <a:xfrm>
            <a:off x="9424926" y="219247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38" name="Straight Connector 237">
            <a:extLst>
              <a:ext uri="{FF2B5EF4-FFF2-40B4-BE49-F238E27FC236}">
                <a16:creationId xmlns:a16="http://schemas.microsoft.com/office/drawing/2014/main" id="{526E6924-C4E3-7C40-8CE5-F5272751C81D}"/>
              </a:ext>
            </a:extLst>
          </p:cNvPr>
          <p:cNvCxnSpPr>
            <a:cxnSpLocks/>
            <a:stCxn id="236" idx="6"/>
            <a:endCxn id="235" idx="2"/>
          </p:cNvCxnSpPr>
          <p:nvPr/>
        </p:nvCxnSpPr>
        <p:spPr>
          <a:xfrm flipV="1">
            <a:off x="8711723" y="224549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9" name="Oval 238">
            <a:extLst>
              <a:ext uri="{FF2B5EF4-FFF2-40B4-BE49-F238E27FC236}">
                <a16:creationId xmlns:a16="http://schemas.microsoft.com/office/drawing/2014/main" id="{9EDE4132-408B-F64F-878B-FEE3CA617102}"/>
              </a:ext>
            </a:extLst>
          </p:cNvPr>
          <p:cNvSpPr/>
          <p:nvPr/>
        </p:nvSpPr>
        <p:spPr>
          <a:xfrm>
            <a:off x="10148768" y="19012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0" name="Oval 239">
            <a:extLst>
              <a:ext uri="{FF2B5EF4-FFF2-40B4-BE49-F238E27FC236}">
                <a16:creationId xmlns:a16="http://schemas.microsoft.com/office/drawing/2014/main" id="{92D85380-82E5-374A-97A3-52491FA50414}"/>
              </a:ext>
            </a:extLst>
          </p:cNvPr>
          <p:cNvSpPr/>
          <p:nvPr/>
        </p:nvSpPr>
        <p:spPr>
          <a:xfrm>
            <a:off x="10362171" y="21794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1" name="Oval 240">
            <a:extLst>
              <a:ext uri="{FF2B5EF4-FFF2-40B4-BE49-F238E27FC236}">
                <a16:creationId xmlns:a16="http://schemas.microsoft.com/office/drawing/2014/main" id="{29F63E38-4B03-9648-9744-7D2B0976C981}"/>
              </a:ext>
            </a:extLst>
          </p:cNvPr>
          <p:cNvSpPr/>
          <p:nvPr/>
        </p:nvSpPr>
        <p:spPr>
          <a:xfrm>
            <a:off x="9954839" y="21794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2" name="Oval 241">
            <a:extLst>
              <a:ext uri="{FF2B5EF4-FFF2-40B4-BE49-F238E27FC236}">
                <a16:creationId xmlns:a16="http://schemas.microsoft.com/office/drawing/2014/main" id="{E9FBE1F3-56EB-0C41-AF88-591AEC9194B9}"/>
              </a:ext>
            </a:extLst>
          </p:cNvPr>
          <p:cNvSpPr/>
          <p:nvPr/>
        </p:nvSpPr>
        <p:spPr>
          <a:xfrm>
            <a:off x="10769503" y="21766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43" name="Straight Connector 242">
            <a:extLst>
              <a:ext uri="{FF2B5EF4-FFF2-40B4-BE49-F238E27FC236}">
                <a16:creationId xmlns:a16="http://schemas.microsoft.com/office/drawing/2014/main" id="{6EBC8CA5-7C71-174E-98C4-9ABF5C9E5418}"/>
              </a:ext>
            </a:extLst>
          </p:cNvPr>
          <p:cNvCxnSpPr>
            <a:cxnSpLocks/>
            <a:stCxn id="240" idx="6"/>
            <a:endCxn id="242" idx="2"/>
          </p:cNvCxnSpPr>
          <p:nvPr/>
        </p:nvCxnSpPr>
        <p:spPr>
          <a:xfrm flipV="1">
            <a:off x="10463632" y="22268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6" name="TextBox 245">
            <a:extLst>
              <a:ext uri="{FF2B5EF4-FFF2-40B4-BE49-F238E27FC236}">
                <a16:creationId xmlns:a16="http://schemas.microsoft.com/office/drawing/2014/main" id="{B0C5AC4D-B6EF-4B44-AA02-7567FBF9B252}"/>
              </a:ext>
            </a:extLst>
          </p:cNvPr>
          <p:cNvSpPr txBox="1"/>
          <p:nvPr/>
        </p:nvSpPr>
        <p:spPr>
          <a:xfrm>
            <a:off x="9012547" y="1911466"/>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47" name="TextBox 246">
            <a:extLst>
              <a:ext uri="{FF2B5EF4-FFF2-40B4-BE49-F238E27FC236}">
                <a16:creationId xmlns:a16="http://schemas.microsoft.com/office/drawing/2014/main" id="{E0A4B14F-6CE2-8549-81B2-94B7E0D9379D}"/>
              </a:ext>
            </a:extLst>
          </p:cNvPr>
          <p:cNvSpPr txBox="1"/>
          <p:nvPr/>
        </p:nvSpPr>
        <p:spPr>
          <a:xfrm>
            <a:off x="10355926" y="18901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48" name="Oval 247">
            <a:extLst>
              <a:ext uri="{FF2B5EF4-FFF2-40B4-BE49-F238E27FC236}">
                <a16:creationId xmlns:a16="http://schemas.microsoft.com/office/drawing/2014/main" id="{4961966A-269C-E94B-A204-1458B465E844}"/>
              </a:ext>
            </a:extLst>
          </p:cNvPr>
          <p:cNvSpPr/>
          <p:nvPr/>
        </p:nvSpPr>
        <p:spPr>
          <a:xfrm>
            <a:off x="4632355" y="294557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9" name="Oval 248">
            <a:extLst>
              <a:ext uri="{FF2B5EF4-FFF2-40B4-BE49-F238E27FC236}">
                <a16:creationId xmlns:a16="http://schemas.microsoft.com/office/drawing/2014/main" id="{5086AFBC-C5DB-9E4D-9F00-619424780E98}"/>
              </a:ext>
            </a:extLst>
          </p:cNvPr>
          <p:cNvSpPr/>
          <p:nvPr/>
        </p:nvSpPr>
        <p:spPr>
          <a:xfrm>
            <a:off x="4845758" y="32238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0" name="Oval 249">
            <a:extLst>
              <a:ext uri="{FF2B5EF4-FFF2-40B4-BE49-F238E27FC236}">
                <a16:creationId xmlns:a16="http://schemas.microsoft.com/office/drawing/2014/main" id="{11E1AA71-21D5-004F-9AB6-720CEF85CADF}"/>
              </a:ext>
            </a:extLst>
          </p:cNvPr>
          <p:cNvSpPr/>
          <p:nvPr/>
        </p:nvSpPr>
        <p:spPr>
          <a:xfrm>
            <a:off x="4438426" y="322385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1" name="Oval 250">
            <a:extLst>
              <a:ext uri="{FF2B5EF4-FFF2-40B4-BE49-F238E27FC236}">
                <a16:creationId xmlns:a16="http://schemas.microsoft.com/office/drawing/2014/main" id="{A5B92573-EE9B-4C40-809B-518021F09D54}"/>
              </a:ext>
            </a:extLst>
          </p:cNvPr>
          <p:cNvSpPr/>
          <p:nvPr/>
        </p:nvSpPr>
        <p:spPr>
          <a:xfrm>
            <a:off x="5253090" y="32210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2" name="Straight Connector 251">
            <a:extLst>
              <a:ext uri="{FF2B5EF4-FFF2-40B4-BE49-F238E27FC236}">
                <a16:creationId xmlns:a16="http://schemas.microsoft.com/office/drawing/2014/main" id="{824227E3-85A4-F747-B109-5FF7E9FAEF31}"/>
              </a:ext>
            </a:extLst>
          </p:cNvPr>
          <p:cNvCxnSpPr>
            <a:cxnSpLocks/>
            <a:stCxn id="248" idx="5"/>
            <a:endCxn id="249" idx="1"/>
          </p:cNvCxnSpPr>
          <p:nvPr/>
        </p:nvCxnSpPr>
        <p:spPr>
          <a:xfrm>
            <a:off x="4718957" y="303128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a:extLst>
              <a:ext uri="{FF2B5EF4-FFF2-40B4-BE49-F238E27FC236}">
                <a16:creationId xmlns:a16="http://schemas.microsoft.com/office/drawing/2014/main" id="{A7A0FC2A-DB1F-A543-81FC-F8F1DAC5483F}"/>
              </a:ext>
            </a:extLst>
          </p:cNvPr>
          <p:cNvCxnSpPr>
            <a:cxnSpLocks/>
            <a:stCxn id="248" idx="3"/>
            <a:endCxn id="250" idx="7"/>
          </p:cNvCxnSpPr>
          <p:nvPr/>
        </p:nvCxnSpPr>
        <p:spPr>
          <a:xfrm flipH="1">
            <a:off x="4525028" y="303128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1C64790A-228F-7549-8F55-BBE701B9094B}"/>
              </a:ext>
            </a:extLst>
          </p:cNvPr>
          <p:cNvCxnSpPr>
            <a:cxnSpLocks/>
            <a:stCxn id="250" idx="6"/>
            <a:endCxn id="249" idx="2"/>
          </p:cNvCxnSpPr>
          <p:nvPr/>
        </p:nvCxnSpPr>
        <p:spPr>
          <a:xfrm flipV="1">
            <a:off x="4539887" y="327405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5" name="TextBox 254">
            <a:extLst>
              <a:ext uri="{FF2B5EF4-FFF2-40B4-BE49-F238E27FC236}">
                <a16:creationId xmlns:a16="http://schemas.microsoft.com/office/drawing/2014/main" id="{CB229BF6-2DE2-F74C-9B44-1CD902C71F9A}"/>
              </a:ext>
            </a:extLst>
          </p:cNvPr>
          <p:cNvSpPr txBox="1"/>
          <p:nvPr/>
        </p:nvSpPr>
        <p:spPr>
          <a:xfrm>
            <a:off x="4360456" y="3352985"/>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0.0582 = 0.0486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+ 0.0036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+ 0.0006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+ 0.0054</a:t>
            </a:r>
          </a:p>
        </p:txBody>
      </p:sp>
      <p:sp>
        <p:nvSpPr>
          <p:cNvPr id="256" name="Oval 255">
            <a:extLst>
              <a:ext uri="{FF2B5EF4-FFF2-40B4-BE49-F238E27FC236}">
                <a16:creationId xmlns:a16="http://schemas.microsoft.com/office/drawing/2014/main" id="{89993695-E60C-C449-A768-26F70BDB7122}"/>
              </a:ext>
            </a:extLst>
          </p:cNvPr>
          <p:cNvSpPr/>
          <p:nvPr/>
        </p:nvSpPr>
        <p:spPr>
          <a:xfrm>
            <a:off x="6001756" y="29262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7" name="Oval 256">
            <a:extLst>
              <a:ext uri="{FF2B5EF4-FFF2-40B4-BE49-F238E27FC236}">
                <a16:creationId xmlns:a16="http://schemas.microsoft.com/office/drawing/2014/main" id="{FF2D003D-B9EB-2A46-93F7-4C9EABCEE1CB}"/>
              </a:ext>
            </a:extLst>
          </p:cNvPr>
          <p:cNvSpPr/>
          <p:nvPr/>
        </p:nvSpPr>
        <p:spPr>
          <a:xfrm>
            <a:off x="6215159" y="3204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8" name="Oval 257">
            <a:extLst>
              <a:ext uri="{FF2B5EF4-FFF2-40B4-BE49-F238E27FC236}">
                <a16:creationId xmlns:a16="http://schemas.microsoft.com/office/drawing/2014/main" id="{E448D350-2F87-3947-AAC2-F533C9B2D9DD}"/>
              </a:ext>
            </a:extLst>
          </p:cNvPr>
          <p:cNvSpPr/>
          <p:nvPr/>
        </p:nvSpPr>
        <p:spPr>
          <a:xfrm>
            <a:off x="5807827" y="32045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9" name="Oval 258">
            <a:extLst>
              <a:ext uri="{FF2B5EF4-FFF2-40B4-BE49-F238E27FC236}">
                <a16:creationId xmlns:a16="http://schemas.microsoft.com/office/drawing/2014/main" id="{60EB0BB8-4BD2-5F41-B984-B5F317E3CF83}"/>
              </a:ext>
            </a:extLst>
          </p:cNvPr>
          <p:cNvSpPr/>
          <p:nvPr/>
        </p:nvSpPr>
        <p:spPr>
          <a:xfrm>
            <a:off x="6622491" y="32017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0" name="Straight Connector 259">
            <a:extLst>
              <a:ext uri="{FF2B5EF4-FFF2-40B4-BE49-F238E27FC236}">
                <a16:creationId xmlns:a16="http://schemas.microsoft.com/office/drawing/2014/main" id="{1236AD1A-DEE6-784F-A07D-AE288B225BD9}"/>
              </a:ext>
            </a:extLst>
          </p:cNvPr>
          <p:cNvCxnSpPr>
            <a:cxnSpLocks/>
            <a:stCxn id="256" idx="3"/>
            <a:endCxn id="258" idx="7"/>
          </p:cNvCxnSpPr>
          <p:nvPr/>
        </p:nvCxnSpPr>
        <p:spPr>
          <a:xfrm flipH="1">
            <a:off x="5894429" y="301198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1" name="Straight Connector 260">
            <a:extLst>
              <a:ext uri="{FF2B5EF4-FFF2-40B4-BE49-F238E27FC236}">
                <a16:creationId xmlns:a16="http://schemas.microsoft.com/office/drawing/2014/main" id="{C344FB64-23A4-7F4F-AD66-8E90F7785A85}"/>
              </a:ext>
            </a:extLst>
          </p:cNvPr>
          <p:cNvCxnSpPr>
            <a:cxnSpLocks/>
            <a:stCxn id="257" idx="6"/>
            <a:endCxn id="259" idx="2"/>
          </p:cNvCxnSpPr>
          <p:nvPr/>
        </p:nvCxnSpPr>
        <p:spPr>
          <a:xfrm flipV="1">
            <a:off x="6316620" y="3251937"/>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2" name="TextBox 261">
            <a:extLst>
              <a:ext uri="{FF2B5EF4-FFF2-40B4-BE49-F238E27FC236}">
                <a16:creationId xmlns:a16="http://schemas.microsoft.com/office/drawing/2014/main" id="{FED9C8B1-006D-A54E-8AAE-B87447EC925D}"/>
              </a:ext>
            </a:extLst>
          </p:cNvPr>
          <p:cNvSpPr txBox="1"/>
          <p:nvPr/>
        </p:nvSpPr>
        <p:spPr>
          <a:xfrm>
            <a:off x="6208541" y="291433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263" name="Oval 262">
            <a:extLst>
              <a:ext uri="{FF2B5EF4-FFF2-40B4-BE49-F238E27FC236}">
                <a16:creationId xmlns:a16="http://schemas.microsoft.com/office/drawing/2014/main" id="{48182997-482B-274A-9ED8-CE6DF75F737B}"/>
              </a:ext>
            </a:extLst>
          </p:cNvPr>
          <p:cNvSpPr/>
          <p:nvPr/>
        </p:nvSpPr>
        <p:spPr>
          <a:xfrm>
            <a:off x="7521158" y="293109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4" name="Oval 263">
            <a:extLst>
              <a:ext uri="{FF2B5EF4-FFF2-40B4-BE49-F238E27FC236}">
                <a16:creationId xmlns:a16="http://schemas.microsoft.com/office/drawing/2014/main" id="{1956CC5F-CE31-5C4E-86A1-C99134DC649C}"/>
              </a:ext>
            </a:extLst>
          </p:cNvPr>
          <p:cNvSpPr/>
          <p:nvPr/>
        </p:nvSpPr>
        <p:spPr>
          <a:xfrm>
            <a:off x="7734561" y="32093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5" name="Oval 264">
            <a:extLst>
              <a:ext uri="{FF2B5EF4-FFF2-40B4-BE49-F238E27FC236}">
                <a16:creationId xmlns:a16="http://schemas.microsoft.com/office/drawing/2014/main" id="{70CDE19C-373C-DE49-B404-1BCACAF89692}"/>
              </a:ext>
            </a:extLst>
          </p:cNvPr>
          <p:cNvSpPr/>
          <p:nvPr/>
        </p:nvSpPr>
        <p:spPr>
          <a:xfrm>
            <a:off x="7327229" y="32093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6" name="Oval 265">
            <a:extLst>
              <a:ext uri="{FF2B5EF4-FFF2-40B4-BE49-F238E27FC236}">
                <a16:creationId xmlns:a16="http://schemas.microsoft.com/office/drawing/2014/main" id="{7094D689-00DA-3643-9A66-AEC89B2F3288}"/>
              </a:ext>
            </a:extLst>
          </p:cNvPr>
          <p:cNvSpPr/>
          <p:nvPr/>
        </p:nvSpPr>
        <p:spPr>
          <a:xfrm>
            <a:off x="8141893" y="32065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7" name="Straight Connector 266">
            <a:extLst>
              <a:ext uri="{FF2B5EF4-FFF2-40B4-BE49-F238E27FC236}">
                <a16:creationId xmlns:a16="http://schemas.microsoft.com/office/drawing/2014/main" id="{562838CF-FAFD-9D4F-B5E4-E60181D53099}"/>
              </a:ext>
            </a:extLst>
          </p:cNvPr>
          <p:cNvCxnSpPr>
            <a:cxnSpLocks/>
            <a:stCxn id="263" idx="5"/>
            <a:endCxn id="264" idx="1"/>
          </p:cNvCxnSpPr>
          <p:nvPr/>
        </p:nvCxnSpPr>
        <p:spPr>
          <a:xfrm>
            <a:off x="7607760" y="301680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a:extLst>
              <a:ext uri="{FF2B5EF4-FFF2-40B4-BE49-F238E27FC236}">
                <a16:creationId xmlns:a16="http://schemas.microsoft.com/office/drawing/2014/main" id="{D121F917-FD44-634F-98DB-44EE482E1FA6}"/>
              </a:ext>
            </a:extLst>
          </p:cNvPr>
          <p:cNvCxnSpPr>
            <a:cxnSpLocks/>
            <a:stCxn id="263" idx="3"/>
            <a:endCxn id="265" idx="7"/>
          </p:cNvCxnSpPr>
          <p:nvPr/>
        </p:nvCxnSpPr>
        <p:spPr>
          <a:xfrm flipH="1">
            <a:off x="7413831" y="301680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a:extLst>
              <a:ext uri="{FF2B5EF4-FFF2-40B4-BE49-F238E27FC236}">
                <a16:creationId xmlns:a16="http://schemas.microsoft.com/office/drawing/2014/main" id="{15EFCEA5-5854-EB40-843A-5EB55C48DB81}"/>
              </a:ext>
            </a:extLst>
          </p:cNvPr>
          <p:cNvCxnSpPr>
            <a:cxnSpLocks/>
            <a:stCxn id="265" idx="6"/>
            <a:endCxn id="264" idx="2"/>
          </p:cNvCxnSpPr>
          <p:nvPr/>
        </p:nvCxnSpPr>
        <p:spPr>
          <a:xfrm flipV="1">
            <a:off x="7428690" y="325957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a:extLst>
              <a:ext uri="{FF2B5EF4-FFF2-40B4-BE49-F238E27FC236}">
                <a16:creationId xmlns:a16="http://schemas.microsoft.com/office/drawing/2014/main" id="{9540565C-6F85-1E41-A255-28927E3A9798}"/>
              </a:ext>
            </a:extLst>
          </p:cNvPr>
          <p:cNvCxnSpPr>
            <a:cxnSpLocks/>
            <a:stCxn id="264" idx="6"/>
            <a:endCxn id="266" idx="2"/>
          </p:cNvCxnSpPr>
          <p:nvPr/>
        </p:nvCxnSpPr>
        <p:spPr>
          <a:xfrm flipV="1">
            <a:off x="7836022" y="325676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1" name="TextBox 270">
            <a:extLst>
              <a:ext uri="{FF2B5EF4-FFF2-40B4-BE49-F238E27FC236}">
                <a16:creationId xmlns:a16="http://schemas.microsoft.com/office/drawing/2014/main" id="{DACCD6F8-69F8-1C40-B67A-C8EAFBE9F417}"/>
              </a:ext>
            </a:extLst>
          </p:cNvPr>
          <p:cNvSpPr txBox="1"/>
          <p:nvPr/>
        </p:nvSpPr>
        <p:spPr>
          <a:xfrm>
            <a:off x="7247003" y="3670380"/>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0.5238 = 0.0054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+ 0.4374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+ 0.0324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+ 0.0486</a:t>
            </a:r>
          </a:p>
        </p:txBody>
      </p:sp>
      <p:sp>
        <p:nvSpPr>
          <p:cNvPr id="272" name="Oval 271">
            <a:extLst>
              <a:ext uri="{FF2B5EF4-FFF2-40B4-BE49-F238E27FC236}">
                <a16:creationId xmlns:a16="http://schemas.microsoft.com/office/drawing/2014/main" id="{67025156-A96B-F142-84D4-552EBCA2BA4F}"/>
              </a:ext>
            </a:extLst>
          </p:cNvPr>
          <p:cNvSpPr/>
          <p:nvPr/>
        </p:nvSpPr>
        <p:spPr>
          <a:xfrm>
            <a:off x="9041276" y="29241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3" name="Oval 272">
            <a:extLst>
              <a:ext uri="{FF2B5EF4-FFF2-40B4-BE49-F238E27FC236}">
                <a16:creationId xmlns:a16="http://schemas.microsoft.com/office/drawing/2014/main" id="{81FEE530-25E1-AB4F-83B9-BC2F190A61EF}"/>
              </a:ext>
            </a:extLst>
          </p:cNvPr>
          <p:cNvSpPr/>
          <p:nvPr/>
        </p:nvSpPr>
        <p:spPr>
          <a:xfrm>
            <a:off x="9254679" y="32023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4" name="Oval 273">
            <a:extLst>
              <a:ext uri="{FF2B5EF4-FFF2-40B4-BE49-F238E27FC236}">
                <a16:creationId xmlns:a16="http://schemas.microsoft.com/office/drawing/2014/main" id="{8628623C-0354-0043-B35F-5AF523663CFA}"/>
              </a:ext>
            </a:extLst>
          </p:cNvPr>
          <p:cNvSpPr/>
          <p:nvPr/>
        </p:nvSpPr>
        <p:spPr>
          <a:xfrm>
            <a:off x="8847347" y="32023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5" name="Oval 274">
            <a:extLst>
              <a:ext uri="{FF2B5EF4-FFF2-40B4-BE49-F238E27FC236}">
                <a16:creationId xmlns:a16="http://schemas.microsoft.com/office/drawing/2014/main" id="{3A377312-17FE-0F43-8561-EB1A2145B03B}"/>
              </a:ext>
            </a:extLst>
          </p:cNvPr>
          <p:cNvSpPr/>
          <p:nvPr/>
        </p:nvSpPr>
        <p:spPr>
          <a:xfrm>
            <a:off x="9662011" y="31995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76" name="Straight Connector 275">
            <a:extLst>
              <a:ext uri="{FF2B5EF4-FFF2-40B4-BE49-F238E27FC236}">
                <a16:creationId xmlns:a16="http://schemas.microsoft.com/office/drawing/2014/main" id="{5ED94F99-7807-7044-847D-6FA67EC00134}"/>
              </a:ext>
            </a:extLst>
          </p:cNvPr>
          <p:cNvCxnSpPr>
            <a:cxnSpLocks/>
            <a:stCxn id="272" idx="5"/>
            <a:endCxn id="273" idx="1"/>
          </p:cNvCxnSpPr>
          <p:nvPr/>
        </p:nvCxnSpPr>
        <p:spPr>
          <a:xfrm>
            <a:off x="9127878" y="300982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7" name="Straight Connector 276">
            <a:extLst>
              <a:ext uri="{FF2B5EF4-FFF2-40B4-BE49-F238E27FC236}">
                <a16:creationId xmlns:a16="http://schemas.microsoft.com/office/drawing/2014/main" id="{200455BC-F120-004C-B00E-C6FCF72A037E}"/>
              </a:ext>
            </a:extLst>
          </p:cNvPr>
          <p:cNvCxnSpPr>
            <a:cxnSpLocks/>
            <a:stCxn id="273" idx="6"/>
            <a:endCxn id="275" idx="2"/>
          </p:cNvCxnSpPr>
          <p:nvPr/>
        </p:nvCxnSpPr>
        <p:spPr>
          <a:xfrm flipV="1">
            <a:off x="9356140" y="32497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8" name="TextBox 277">
            <a:extLst>
              <a:ext uri="{FF2B5EF4-FFF2-40B4-BE49-F238E27FC236}">
                <a16:creationId xmlns:a16="http://schemas.microsoft.com/office/drawing/2014/main" id="{2A2D79BA-2DC6-6746-8DEE-547D87EF9D7D}"/>
              </a:ext>
            </a:extLst>
          </p:cNvPr>
          <p:cNvSpPr txBox="1"/>
          <p:nvPr/>
        </p:nvSpPr>
        <p:spPr>
          <a:xfrm>
            <a:off x="9251154" y="332954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79" name="Oval 278">
            <a:extLst>
              <a:ext uri="{FF2B5EF4-FFF2-40B4-BE49-F238E27FC236}">
                <a16:creationId xmlns:a16="http://schemas.microsoft.com/office/drawing/2014/main" id="{945A5E1E-F134-F146-BA6A-C3BF4618A230}"/>
              </a:ext>
            </a:extLst>
          </p:cNvPr>
          <p:cNvSpPr/>
          <p:nvPr/>
        </p:nvSpPr>
        <p:spPr>
          <a:xfrm>
            <a:off x="10333285" y="2915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0" name="Oval 279">
            <a:extLst>
              <a:ext uri="{FF2B5EF4-FFF2-40B4-BE49-F238E27FC236}">
                <a16:creationId xmlns:a16="http://schemas.microsoft.com/office/drawing/2014/main" id="{32A09A71-D0D2-5B41-BC32-075BB0F7A976}"/>
              </a:ext>
            </a:extLst>
          </p:cNvPr>
          <p:cNvSpPr/>
          <p:nvPr/>
        </p:nvSpPr>
        <p:spPr>
          <a:xfrm>
            <a:off x="10546688" y="3193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1" name="Oval 280">
            <a:extLst>
              <a:ext uri="{FF2B5EF4-FFF2-40B4-BE49-F238E27FC236}">
                <a16:creationId xmlns:a16="http://schemas.microsoft.com/office/drawing/2014/main" id="{6B277548-5077-9C42-9C19-F9CA7D0C4F29}"/>
              </a:ext>
            </a:extLst>
          </p:cNvPr>
          <p:cNvSpPr/>
          <p:nvPr/>
        </p:nvSpPr>
        <p:spPr>
          <a:xfrm>
            <a:off x="10139356" y="3193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2" name="Oval 281">
            <a:extLst>
              <a:ext uri="{FF2B5EF4-FFF2-40B4-BE49-F238E27FC236}">
                <a16:creationId xmlns:a16="http://schemas.microsoft.com/office/drawing/2014/main" id="{0664E3C4-3F14-EB42-B659-CCF497E100FC}"/>
              </a:ext>
            </a:extLst>
          </p:cNvPr>
          <p:cNvSpPr/>
          <p:nvPr/>
        </p:nvSpPr>
        <p:spPr>
          <a:xfrm>
            <a:off x="10954020" y="3190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3" name="Straight Connector 282">
            <a:extLst>
              <a:ext uri="{FF2B5EF4-FFF2-40B4-BE49-F238E27FC236}">
                <a16:creationId xmlns:a16="http://schemas.microsoft.com/office/drawing/2014/main" id="{14ED4B25-F8AF-074D-A9D6-B306FB9713A8}"/>
              </a:ext>
            </a:extLst>
          </p:cNvPr>
          <p:cNvCxnSpPr>
            <a:cxnSpLocks/>
            <a:stCxn id="281" idx="6"/>
            <a:endCxn id="280" idx="2"/>
          </p:cNvCxnSpPr>
          <p:nvPr/>
        </p:nvCxnSpPr>
        <p:spPr>
          <a:xfrm flipV="1">
            <a:off x="10240817" y="3243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4" name="Straight Connector 283">
            <a:extLst>
              <a:ext uri="{FF2B5EF4-FFF2-40B4-BE49-F238E27FC236}">
                <a16:creationId xmlns:a16="http://schemas.microsoft.com/office/drawing/2014/main" id="{287331C4-4C49-1A4A-829C-9726FADC7AC9}"/>
              </a:ext>
            </a:extLst>
          </p:cNvPr>
          <p:cNvCxnSpPr>
            <a:cxnSpLocks/>
            <a:stCxn id="280" idx="6"/>
            <a:endCxn id="282" idx="2"/>
          </p:cNvCxnSpPr>
          <p:nvPr/>
        </p:nvCxnSpPr>
        <p:spPr>
          <a:xfrm flipV="1">
            <a:off x="10648149" y="324073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5" name="TextBox 284">
            <a:extLst>
              <a:ext uri="{FF2B5EF4-FFF2-40B4-BE49-F238E27FC236}">
                <a16:creationId xmlns:a16="http://schemas.microsoft.com/office/drawing/2014/main" id="{BB7D378E-C23D-4E48-8179-81EDB93EE422}"/>
              </a:ext>
            </a:extLst>
          </p:cNvPr>
          <p:cNvSpPr txBox="1"/>
          <p:nvPr/>
        </p:nvSpPr>
        <p:spPr>
          <a:xfrm>
            <a:off x="10540917" y="2919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287" name="Freeform 286">
            <a:extLst>
              <a:ext uri="{FF2B5EF4-FFF2-40B4-BE49-F238E27FC236}">
                <a16:creationId xmlns:a16="http://schemas.microsoft.com/office/drawing/2014/main" id="{B385C826-8C5F-6748-A3DF-8A36290E0ADB}"/>
              </a:ext>
            </a:extLst>
          </p:cNvPr>
          <p:cNvSpPr/>
          <p:nvPr/>
        </p:nvSpPr>
        <p:spPr>
          <a:xfrm>
            <a:off x="10192576" y="32914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288" name="Straight Connector 287">
            <a:extLst>
              <a:ext uri="{FF2B5EF4-FFF2-40B4-BE49-F238E27FC236}">
                <a16:creationId xmlns:a16="http://schemas.microsoft.com/office/drawing/2014/main" id="{D6B4D89B-0E95-A545-A150-B656B11FC8D8}"/>
              </a:ext>
            </a:extLst>
          </p:cNvPr>
          <p:cNvCxnSpPr>
            <a:cxnSpLocks/>
            <a:stCxn id="272" idx="6"/>
            <a:endCxn id="275" idx="1"/>
          </p:cNvCxnSpPr>
          <p:nvPr/>
        </p:nvCxnSpPr>
        <p:spPr>
          <a:xfrm>
            <a:off x="9142737" y="2974319"/>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7" name="Right Arrow 306">
            <a:extLst>
              <a:ext uri="{FF2B5EF4-FFF2-40B4-BE49-F238E27FC236}">
                <a16:creationId xmlns:a16="http://schemas.microsoft.com/office/drawing/2014/main" id="{04883DB6-C036-F544-9D24-CD5FD1706204}"/>
              </a:ext>
            </a:extLst>
          </p:cNvPr>
          <p:cNvSpPr/>
          <p:nvPr/>
        </p:nvSpPr>
        <p:spPr>
          <a:xfrm>
            <a:off x="3053992" y="2801826"/>
            <a:ext cx="850738"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5" name="Rectangle 314">
            <a:extLst>
              <a:ext uri="{FF2B5EF4-FFF2-40B4-BE49-F238E27FC236}">
                <a16:creationId xmlns:a16="http://schemas.microsoft.com/office/drawing/2014/main" id="{7B9DAA02-2B7D-6643-8970-D1D4F7C47742}"/>
              </a:ext>
            </a:extLst>
          </p:cNvPr>
          <p:cNvSpPr/>
          <p:nvPr/>
        </p:nvSpPr>
        <p:spPr>
          <a:xfrm>
            <a:off x="2837314" y="2408597"/>
            <a:ext cx="120898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triangulation</a:t>
            </a:r>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p:cxnSp>
        <p:nvCxnSpPr>
          <p:cNvPr id="316" name="Straight Connector 315">
            <a:extLst>
              <a:ext uri="{FF2B5EF4-FFF2-40B4-BE49-F238E27FC236}">
                <a16:creationId xmlns:a16="http://schemas.microsoft.com/office/drawing/2014/main" id="{76F276A9-6774-1B4C-87E9-E6A0E34BFE6F}"/>
              </a:ext>
            </a:extLst>
          </p:cNvPr>
          <p:cNvCxnSpPr>
            <a:cxnSpLocks/>
          </p:cNvCxnSpPr>
          <p:nvPr/>
        </p:nvCxnSpPr>
        <p:spPr>
          <a:xfrm>
            <a:off x="7621813" y="2979308"/>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7" name="Freeform 316">
            <a:extLst>
              <a:ext uri="{FF2B5EF4-FFF2-40B4-BE49-F238E27FC236}">
                <a16:creationId xmlns:a16="http://schemas.microsoft.com/office/drawing/2014/main" id="{F67F80C1-8552-FE40-9A01-D7D4C2B8E20F}"/>
              </a:ext>
            </a:extLst>
          </p:cNvPr>
          <p:cNvSpPr/>
          <p:nvPr/>
        </p:nvSpPr>
        <p:spPr>
          <a:xfrm>
            <a:off x="7385718" y="3296069"/>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13" name="Oval 212">
            <a:extLst>
              <a:ext uri="{FF2B5EF4-FFF2-40B4-BE49-F238E27FC236}">
                <a16:creationId xmlns:a16="http://schemas.microsoft.com/office/drawing/2014/main" id="{5BCB0BAB-769D-B146-85FC-C07653A17551}"/>
              </a:ext>
            </a:extLst>
          </p:cNvPr>
          <p:cNvSpPr/>
          <p:nvPr/>
        </p:nvSpPr>
        <p:spPr>
          <a:xfrm>
            <a:off x="4590995" y="19119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4" name="Oval 213">
            <a:extLst>
              <a:ext uri="{FF2B5EF4-FFF2-40B4-BE49-F238E27FC236}">
                <a16:creationId xmlns:a16="http://schemas.microsoft.com/office/drawing/2014/main" id="{4DCF55D9-ECDB-CE4F-9D58-C3C113C06661}"/>
              </a:ext>
            </a:extLst>
          </p:cNvPr>
          <p:cNvSpPr/>
          <p:nvPr/>
        </p:nvSpPr>
        <p:spPr>
          <a:xfrm>
            <a:off x="4804398" y="219026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8" name="Oval 217">
            <a:extLst>
              <a:ext uri="{FF2B5EF4-FFF2-40B4-BE49-F238E27FC236}">
                <a16:creationId xmlns:a16="http://schemas.microsoft.com/office/drawing/2014/main" id="{AAC72F68-4934-3D4A-8675-5558BA22EAEA}"/>
              </a:ext>
            </a:extLst>
          </p:cNvPr>
          <p:cNvSpPr/>
          <p:nvPr/>
        </p:nvSpPr>
        <p:spPr>
          <a:xfrm>
            <a:off x="4397066" y="2190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9" name="Oval 218">
            <a:extLst>
              <a:ext uri="{FF2B5EF4-FFF2-40B4-BE49-F238E27FC236}">
                <a16:creationId xmlns:a16="http://schemas.microsoft.com/office/drawing/2014/main" id="{9EE9402F-87DC-4543-AA10-99A3612D6808}"/>
              </a:ext>
            </a:extLst>
          </p:cNvPr>
          <p:cNvSpPr/>
          <p:nvPr/>
        </p:nvSpPr>
        <p:spPr>
          <a:xfrm>
            <a:off x="5211730" y="21874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0" name="TextBox 219">
            <a:extLst>
              <a:ext uri="{FF2B5EF4-FFF2-40B4-BE49-F238E27FC236}">
                <a16:creationId xmlns:a16="http://schemas.microsoft.com/office/drawing/2014/main" id="{12DB199F-5457-FC4A-90A1-67F5B5599F71}"/>
              </a:ext>
            </a:extLst>
          </p:cNvPr>
          <p:cNvSpPr txBox="1"/>
          <p:nvPr/>
        </p:nvSpPr>
        <p:spPr>
          <a:xfrm>
            <a:off x="4799787" y="191199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21" name="Oval 220">
            <a:extLst>
              <a:ext uri="{FF2B5EF4-FFF2-40B4-BE49-F238E27FC236}">
                <a16:creationId xmlns:a16="http://schemas.microsoft.com/office/drawing/2014/main" id="{1377246E-0570-5843-BB8A-3659271BD4C2}"/>
              </a:ext>
            </a:extLst>
          </p:cNvPr>
          <p:cNvSpPr/>
          <p:nvPr/>
        </p:nvSpPr>
        <p:spPr>
          <a:xfrm>
            <a:off x="5939766" y="192828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2" name="Oval 221">
            <a:extLst>
              <a:ext uri="{FF2B5EF4-FFF2-40B4-BE49-F238E27FC236}">
                <a16:creationId xmlns:a16="http://schemas.microsoft.com/office/drawing/2014/main" id="{528066BB-7ADA-E342-ACD1-CB12D61ADBD4}"/>
              </a:ext>
            </a:extLst>
          </p:cNvPr>
          <p:cNvSpPr/>
          <p:nvPr/>
        </p:nvSpPr>
        <p:spPr>
          <a:xfrm>
            <a:off x="6153169" y="22065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3" name="Oval 222">
            <a:extLst>
              <a:ext uri="{FF2B5EF4-FFF2-40B4-BE49-F238E27FC236}">
                <a16:creationId xmlns:a16="http://schemas.microsoft.com/office/drawing/2014/main" id="{40A15255-E75B-054A-BC61-E4390E2EBE81}"/>
              </a:ext>
            </a:extLst>
          </p:cNvPr>
          <p:cNvSpPr/>
          <p:nvPr/>
        </p:nvSpPr>
        <p:spPr>
          <a:xfrm>
            <a:off x="5745837"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6" name="Oval 285">
            <a:extLst>
              <a:ext uri="{FF2B5EF4-FFF2-40B4-BE49-F238E27FC236}">
                <a16:creationId xmlns:a16="http://schemas.microsoft.com/office/drawing/2014/main" id="{12F0D1EE-52DA-4C49-918B-4C096E7A068E}"/>
              </a:ext>
            </a:extLst>
          </p:cNvPr>
          <p:cNvSpPr/>
          <p:nvPr/>
        </p:nvSpPr>
        <p:spPr>
          <a:xfrm>
            <a:off x="6560501" y="22037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9" name="Straight Connector 288">
            <a:extLst>
              <a:ext uri="{FF2B5EF4-FFF2-40B4-BE49-F238E27FC236}">
                <a16:creationId xmlns:a16="http://schemas.microsoft.com/office/drawing/2014/main" id="{ACAF1C72-D4B4-9E47-B8D3-8C2C6EB2AEE5}"/>
              </a:ext>
            </a:extLst>
          </p:cNvPr>
          <p:cNvCxnSpPr>
            <a:cxnSpLocks/>
            <a:stCxn id="221" idx="3"/>
            <a:endCxn id="223" idx="7"/>
          </p:cNvCxnSpPr>
          <p:nvPr/>
        </p:nvCxnSpPr>
        <p:spPr>
          <a:xfrm flipH="1">
            <a:off x="5832439" y="201399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0" name="Oval 289">
            <a:extLst>
              <a:ext uri="{FF2B5EF4-FFF2-40B4-BE49-F238E27FC236}">
                <a16:creationId xmlns:a16="http://schemas.microsoft.com/office/drawing/2014/main" id="{AF6F77E3-373B-BE41-8E9A-35EE8C7E770B}"/>
              </a:ext>
            </a:extLst>
          </p:cNvPr>
          <p:cNvSpPr/>
          <p:nvPr/>
        </p:nvSpPr>
        <p:spPr>
          <a:xfrm>
            <a:off x="7306949" y="19282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1" name="Oval 290">
            <a:extLst>
              <a:ext uri="{FF2B5EF4-FFF2-40B4-BE49-F238E27FC236}">
                <a16:creationId xmlns:a16="http://schemas.microsoft.com/office/drawing/2014/main" id="{82E7BBF9-9DEA-A94B-A04F-08BC9F21BE54}"/>
              </a:ext>
            </a:extLst>
          </p:cNvPr>
          <p:cNvSpPr/>
          <p:nvPr/>
        </p:nvSpPr>
        <p:spPr>
          <a:xfrm>
            <a:off x="7520352"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2" name="Oval 291">
            <a:extLst>
              <a:ext uri="{FF2B5EF4-FFF2-40B4-BE49-F238E27FC236}">
                <a16:creationId xmlns:a16="http://schemas.microsoft.com/office/drawing/2014/main" id="{A587DD5A-AA94-A64A-9D7D-7456E40CD75A}"/>
              </a:ext>
            </a:extLst>
          </p:cNvPr>
          <p:cNvSpPr/>
          <p:nvPr/>
        </p:nvSpPr>
        <p:spPr>
          <a:xfrm>
            <a:off x="7113020" y="22065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3" name="Oval 292">
            <a:extLst>
              <a:ext uri="{FF2B5EF4-FFF2-40B4-BE49-F238E27FC236}">
                <a16:creationId xmlns:a16="http://schemas.microsoft.com/office/drawing/2014/main" id="{F83966F2-EE56-EB4D-B23B-64D8FF624440}"/>
              </a:ext>
            </a:extLst>
          </p:cNvPr>
          <p:cNvSpPr/>
          <p:nvPr/>
        </p:nvSpPr>
        <p:spPr>
          <a:xfrm>
            <a:off x="7927684" y="22037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94" name="Straight Connector 293">
            <a:extLst>
              <a:ext uri="{FF2B5EF4-FFF2-40B4-BE49-F238E27FC236}">
                <a16:creationId xmlns:a16="http://schemas.microsoft.com/office/drawing/2014/main" id="{CB4BC110-FDF3-3B46-8894-EB9B8709D9D1}"/>
              </a:ext>
            </a:extLst>
          </p:cNvPr>
          <p:cNvCxnSpPr>
            <a:cxnSpLocks/>
            <a:stCxn id="290" idx="5"/>
            <a:endCxn id="291" idx="1"/>
          </p:cNvCxnSpPr>
          <p:nvPr/>
        </p:nvCxnSpPr>
        <p:spPr>
          <a:xfrm>
            <a:off x="7393551" y="201399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5" name="TextBox 294">
            <a:extLst>
              <a:ext uri="{FF2B5EF4-FFF2-40B4-BE49-F238E27FC236}">
                <a16:creationId xmlns:a16="http://schemas.microsoft.com/office/drawing/2014/main" id="{08C53570-5C5A-3D49-90A0-C9846577B492}"/>
              </a:ext>
            </a:extLst>
          </p:cNvPr>
          <p:cNvSpPr txBox="1"/>
          <p:nvPr/>
        </p:nvSpPr>
        <p:spPr>
          <a:xfrm>
            <a:off x="6148554" y="192462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96" name="TextBox 295">
            <a:extLst>
              <a:ext uri="{FF2B5EF4-FFF2-40B4-BE49-F238E27FC236}">
                <a16:creationId xmlns:a16="http://schemas.microsoft.com/office/drawing/2014/main" id="{5AF9D8D7-A9F7-2540-9ED4-A57675CE1275}"/>
              </a:ext>
            </a:extLst>
          </p:cNvPr>
          <p:cNvSpPr txBox="1"/>
          <p:nvPr/>
        </p:nvSpPr>
        <p:spPr>
          <a:xfrm>
            <a:off x="7514176" y="193241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4" name="Right Brace 3">
            <a:extLst>
              <a:ext uri="{FF2B5EF4-FFF2-40B4-BE49-F238E27FC236}">
                <a16:creationId xmlns:a16="http://schemas.microsoft.com/office/drawing/2014/main" id="{6CB4CF01-367D-9D4A-AFA7-D0CDECD8B63B}"/>
              </a:ext>
            </a:extLst>
          </p:cNvPr>
          <p:cNvSpPr/>
          <p:nvPr/>
        </p:nvSpPr>
        <p:spPr>
          <a:xfrm rot="16200000">
            <a:off x="4578674" y="3483586"/>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97" name="Right Brace 296">
            <a:extLst>
              <a:ext uri="{FF2B5EF4-FFF2-40B4-BE49-F238E27FC236}">
                <a16:creationId xmlns:a16="http://schemas.microsoft.com/office/drawing/2014/main" id="{7DE7F167-CC39-6D4E-8176-6BEF753D9D5E}"/>
              </a:ext>
            </a:extLst>
          </p:cNvPr>
          <p:cNvSpPr/>
          <p:nvPr/>
        </p:nvSpPr>
        <p:spPr>
          <a:xfrm rot="16200000">
            <a:off x="7737952" y="3488474"/>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8722654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4FFF-CB62-C742-B231-6CDE3C5E6D4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E340D65-B161-2B43-9660-5DB410B006B5}"/>
              </a:ext>
            </a:extLst>
          </p:cNvPr>
          <p:cNvSpPr>
            <a:spLocks noGrp="1"/>
          </p:cNvSpPr>
          <p:nvPr>
            <p:ph type="body" sz="half" idx="1"/>
          </p:nvPr>
        </p:nvSpPr>
        <p:spPr/>
        <p:txBody>
          <a:bodyPr>
            <a:normAutofit fontScale="92500" lnSpcReduction="10000"/>
          </a:bodyPr>
          <a:lstStyle/>
          <a:p>
            <a:r>
              <a:rPr lang="en-US" dirty="0"/>
              <a:t>Crowdsourcing enables novel ER paradigms such as treating each ER task as a one-off, hands-off crowdsourcing</a:t>
            </a:r>
          </a:p>
          <a:p>
            <a:endParaRPr lang="en-US" dirty="0"/>
          </a:p>
          <a:p>
            <a:r>
              <a:rPr lang="en-US" dirty="0"/>
              <a:t>Especially when treating each ER task as a one-off, reducing HITs is central</a:t>
            </a:r>
          </a:p>
          <a:p>
            <a:pPr lvl="1"/>
            <a:r>
              <a:rPr lang="en-US" dirty="0"/>
              <a:t>Labels can be inferred</a:t>
            </a:r>
          </a:p>
          <a:p>
            <a:endParaRPr lang="en-US" dirty="0"/>
          </a:p>
          <a:p>
            <a:r>
              <a:rPr lang="en-US" dirty="0"/>
              <a:t>We also summarize techniques to mitigate crowd labeling errors</a:t>
            </a:r>
          </a:p>
          <a:p>
            <a:endParaRPr lang="en-US" dirty="0"/>
          </a:p>
          <a:p>
            <a:r>
              <a:rPr lang="en-US" dirty="0"/>
              <a:t>Crowdsourced ER has also addressed other steps of the ER workflow</a:t>
            </a:r>
          </a:p>
          <a:p>
            <a:pPr lvl="1"/>
            <a:r>
              <a:rPr lang="en-US" dirty="0"/>
              <a:t>Blocking</a:t>
            </a:r>
          </a:p>
          <a:p>
            <a:pPr lvl="1"/>
            <a:r>
              <a:rPr lang="en-US" dirty="0"/>
              <a:t>Active learning</a:t>
            </a:r>
          </a:p>
        </p:txBody>
      </p:sp>
      <p:sp>
        <p:nvSpPr>
          <p:cNvPr id="4" name="Oval 3">
            <a:extLst>
              <a:ext uri="{FF2B5EF4-FFF2-40B4-BE49-F238E27FC236}">
                <a16:creationId xmlns:a16="http://schemas.microsoft.com/office/drawing/2014/main" id="{56BBF0F9-8678-D044-9474-CBDB53F4AFC4}"/>
              </a:ext>
            </a:extLst>
          </p:cNvPr>
          <p:cNvSpPr/>
          <p:nvPr/>
        </p:nvSpPr>
        <p:spPr>
          <a:xfrm>
            <a:off x="9001599" y="2860494"/>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5" name="Oval 4">
            <a:extLst>
              <a:ext uri="{FF2B5EF4-FFF2-40B4-BE49-F238E27FC236}">
                <a16:creationId xmlns:a16="http://schemas.microsoft.com/office/drawing/2014/main" id="{60B05FE2-6546-024E-B7DA-5AEF416F9F09}"/>
              </a:ext>
            </a:extLst>
          </p:cNvPr>
          <p:cNvSpPr/>
          <p:nvPr/>
        </p:nvSpPr>
        <p:spPr>
          <a:xfrm>
            <a:off x="8401587" y="369050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A6A6AA89-BB8B-CB4F-85FE-8FE123F6D524}"/>
              </a:ext>
            </a:extLst>
          </p:cNvPr>
          <p:cNvSpPr/>
          <p:nvPr/>
        </p:nvSpPr>
        <p:spPr>
          <a:xfrm>
            <a:off x="9652798" y="369877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 name="Straight Connector 6">
            <a:extLst>
              <a:ext uri="{FF2B5EF4-FFF2-40B4-BE49-F238E27FC236}">
                <a16:creationId xmlns:a16="http://schemas.microsoft.com/office/drawing/2014/main" id="{688F7F16-35FB-2B46-B7EF-F6762BA2DF3E}"/>
              </a:ext>
            </a:extLst>
          </p:cNvPr>
          <p:cNvCxnSpPr>
            <a:stCxn id="4" idx="3"/>
            <a:endCxn id="5" idx="0"/>
          </p:cNvCxnSpPr>
          <p:nvPr/>
        </p:nvCxnSpPr>
        <p:spPr>
          <a:xfrm flipH="1">
            <a:off x="8507970" y="3041604"/>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158277A4-35E6-AA4F-8A97-8AA5E3BC2EB0}"/>
              </a:ext>
            </a:extLst>
          </p:cNvPr>
          <p:cNvCxnSpPr>
            <a:cxnSpLocks/>
            <a:stCxn id="4" idx="5"/>
            <a:endCxn id="6" idx="0"/>
          </p:cNvCxnSpPr>
          <p:nvPr/>
        </p:nvCxnSpPr>
        <p:spPr>
          <a:xfrm>
            <a:off x="9183206" y="3041604"/>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0B58CD3C-EC4A-7844-83D0-0B5642F512B9}"/>
              </a:ext>
            </a:extLst>
          </p:cNvPr>
          <p:cNvCxnSpPr>
            <a:cxnSpLocks/>
            <a:stCxn id="5" idx="6"/>
            <a:endCxn id="6" idx="2"/>
          </p:cNvCxnSpPr>
          <p:nvPr/>
        </p:nvCxnSpPr>
        <p:spPr>
          <a:xfrm>
            <a:off x="8614353" y="3796595"/>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34BCA612-CF24-CD48-9C95-30DF30794206}"/>
              </a:ext>
            </a:extLst>
          </p:cNvPr>
          <p:cNvSpPr txBox="1"/>
          <p:nvPr/>
        </p:nvSpPr>
        <p:spPr>
          <a:xfrm>
            <a:off x="8490106" y="3977094"/>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1" name="TextBox 10">
            <a:extLst>
              <a:ext uri="{FF2B5EF4-FFF2-40B4-BE49-F238E27FC236}">
                <a16:creationId xmlns:a16="http://schemas.microsoft.com/office/drawing/2014/main" id="{7BF049BE-EFAB-D84D-AA91-787179BFAADA}"/>
              </a:ext>
            </a:extLst>
          </p:cNvPr>
          <p:cNvSpPr txBox="1"/>
          <p:nvPr/>
        </p:nvSpPr>
        <p:spPr>
          <a:xfrm>
            <a:off x="7942349" y="2991791"/>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2" name="TextBox 11">
            <a:extLst>
              <a:ext uri="{FF2B5EF4-FFF2-40B4-BE49-F238E27FC236}">
                <a16:creationId xmlns:a16="http://schemas.microsoft.com/office/drawing/2014/main" id="{F2F65775-91F8-A146-A47F-780B2BDBA74F}"/>
              </a:ext>
            </a:extLst>
          </p:cNvPr>
          <p:cNvSpPr txBox="1"/>
          <p:nvPr/>
        </p:nvSpPr>
        <p:spPr>
          <a:xfrm>
            <a:off x="9455573" y="3108898"/>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Tree>
    <p:extLst>
      <p:ext uri="{BB962C8B-B14F-4D97-AF65-F5344CB8AC3E}">
        <p14:creationId xmlns:p14="http://schemas.microsoft.com/office/powerpoint/2010/main" val="1276265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C0989-D87C-754E-8A89-6369BF5252BE}"/>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3994FEE5-CA74-AD48-8E42-468787AC0DFC}"/>
              </a:ext>
            </a:extLst>
          </p:cNvPr>
          <p:cNvSpPr>
            <a:spLocks noGrp="1"/>
          </p:cNvSpPr>
          <p:nvPr>
            <p:ph type="title"/>
          </p:nvPr>
        </p:nvSpPr>
        <p:spPr/>
        <p:txBody>
          <a:bodyPr>
            <a:normAutofit/>
          </a:bodyPr>
          <a:lstStyle/>
          <a:p>
            <a:r>
              <a:rPr lang="en-US" dirty="0"/>
              <a:t>Utility of a Label: Expected Accuracy</a:t>
            </a:r>
          </a:p>
        </p:txBody>
      </p:sp>
      <p:sp>
        <p:nvSpPr>
          <p:cNvPr id="4" name="Text Placeholder 3">
            <a:extLst>
              <a:ext uri="{FF2B5EF4-FFF2-40B4-BE49-F238E27FC236}">
                <a16:creationId xmlns:a16="http://schemas.microsoft.com/office/drawing/2014/main" id="{A5B3FE8F-2220-1541-9083-0D4EFA62EE6F}"/>
              </a:ext>
            </a:extLst>
          </p:cNvPr>
          <p:cNvSpPr>
            <a:spLocks noGrp="1"/>
          </p:cNvSpPr>
          <p:nvPr>
            <p:ph type="body" sz="half" idx="1"/>
          </p:nvPr>
        </p:nvSpPr>
        <p:spPr>
          <a:xfrm>
            <a:off x="606808" y="5189298"/>
            <a:ext cx="11248629" cy="871849"/>
          </a:xfrm>
        </p:spPr>
        <p:txBody>
          <a:bodyPr numCol="2">
            <a:normAutofit/>
          </a:bodyPr>
          <a:lstStyle/>
          <a:p>
            <a:r>
              <a:rPr lang="en-US" sz="2000" dirty="0"/>
              <a:t>Measures utility of crowdsourcing a pair of records in the context of an ER algorithm</a:t>
            </a:r>
          </a:p>
          <a:p>
            <a:r>
              <a:rPr lang="en-US" sz="2000" dirty="0"/>
              <a:t>Computationally intractable</a:t>
            </a:r>
          </a:p>
          <a:p>
            <a:pPr lvl="1"/>
            <a:r>
              <a:rPr lang="en-US" sz="1600" dirty="0"/>
              <a:t>Although sampling and re-use can improve speed</a:t>
            </a:r>
          </a:p>
        </p:txBody>
      </p:sp>
      <p:sp>
        <p:nvSpPr>
          <p:cNvPr id="5" name="TextBox 4">
            <a:extLst>
              <a:ext uri="{FF2B5EF4-FFF2-40B4-BE49-F238E27FC236}">
                <a16:creationId xmlns:a16="http://schemas.microsoft.com/office/drawing/2014/main" id="{3C824CEE-EFD8-E04A-97CD-4BBC5B16B3BE}"/>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Question Selection for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Whang, Lofgren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PVLDB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E8697CC1-8658-FA4B-A66E-01189F2E9950}"/>
              </a:ext>
            </a:extLst>
          </p:cNvPr>
          <p:cNvSpPr/>
          <p:nvPr/>
        </p:nvSpPr>
        <p:spPr>
          <a:xfrm>
            <a:off x="1774436"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DB1C254-A41D-ED40-AF6E-5D54E5F59E81}"/>
              </a:ext>
            </a:extLst>
          </p:cNvPr>
          <p:cNvSpPr/>
          <p:nvPr/>
        </p:nvSpPr>
        <p:spPr>
          <a:xfrm>
            <a:off x="1423403"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5691BDFD-E575-444E-8CCE-B1854F844028}"/>
              </a:ext>
            </a:extLst>
          </p:cNvPr>
          <p:cNvSpPr/>
          <p:nvPr/>
        </p:nvSpPr>
        <p:spPr>
          <a:xfrm>
            <a:off x="2127341"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FB2418D5-D636-1049-9B98-85C74F691DD1}"/>
              </a:ext>
            </a:extLst>
          </p:cNvPr>
          <p:cNvSpPr/>
          <p:nvPr/>
        </p:nvSpPr>
        <p:spPr>
          <a:xfrm>
            <a:off x="283127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ADD9B321-5666-B348-A481-A9F9C092F531}"/>
              </a:ext>
            </a:extLst>
          </p:cNvPr>
          <p:cNvCxnSpPr>
            <a:stCxn id="6" idx="3"/>
            <a:endCxn id="7" idx="0"/>
          </p:cNvCxnSpPr>
          <p:nvPr/>
        </p:nvCxnSpPr>
        <p:spPr>
          <a:xfrm flipH="1">
            <a:off x="1529786"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ADD6172F-B9AC-7D4B-ACC5-8EA0A7EBBA97}"/>
              </a:ext>
            </a:extLst>
          </p:cNvPr>
          <p:cNvCxnSpPr>
            <a:cxnSpLocks/>
            <a:stCxn id="6" idx="5"/>
            <a:endCxn id="8" idx="0"/>
          </p:cNvCxnSpPr>
          <p:nvPr/>
        </p:nvCxnSpPr>
        <p:spPr>
          <a:xfrm>
            <a:off x="1956043" y="1879790"/>
            <a:ext cx="277681" cy="382182"/>
          </a:xfrm>
          <a:prstGeom prst="line">
            <a:avLst/>
          </a:prstGeom>
          <a:noFill/>
          <a:ln w="4445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9EFFA50F-1BED-6D4A-BEFD-43903C41E0CD}"/>
              </a:ext>
            </a:extLst>
          </p:cNvPr>
          <p:cNvCxnSpPr>
            <a:cxnSpLocks/>
            <a:stCxn id="7" idx="6"/>
            <a:endCxn id="8" idx="2"/>
          </p:cNvCxnSpPr>
          <p:nvPr/>
        </p:nvCxnSpPr>
        <p:spPr>
          <a:xfrm>
            <a:off x="1636169"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6B88D88E-C972-C046-B41B-8E9805A15C7E}"/>
              </a:ext>
            </a:extLst>
          </p:cNvPr>
          <p:cNvCxnSpPr>
            <a:cxnSpLocks/>
            <a:stCxn id="9" idx="2"/>
            <a:endCxn id="8" idx="6"/>
          </p:cNvCxnSpPr>
          <p:nvPr/>
        </p:nvCxnSpPr>
        <p:spPr>
          <a:xfrm flipH="1">
            <a:off x="2340107"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847F355-F40E-5B4E-9C4E-3F45B7BB15BE}"/>
              </a:ext>
            </a:extLst>
          </p:cNvPr>
          <p:cNvSpPr txBox="1"/>
          <p:nvPr/>
        </p:nvSpPr>
        <p:spPr>
          <a:xfrm>
            <a:off x="1418165" y="184985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902476E-D58B-F24B-84FC-FA1790575C62}"/>
              </a:ext>
            </a:extLst>
          </p:cNvPr>
          <p:cNvSpPr txBox="1"/>
          <p:nvPr/>
        </p:nvSpPr>
        <p:spPr>
          <a:xfrm>
            <a:off x="2462690" y="216991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D055D026-0133-5147-9E86-309D3ADE1762}"/>
              </a:ext>
            </a:extLst>
          </p:cNvPr>
          <p:cNvSpPr txBox="1"/>
          <p:nvPr/>
        </p:nvSpPr>
        <p:spPr>
          <a:xfrm>
            <a:off x="2086222" y="190966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1</a:t>
            </a:r>
          </a:p>
        </p:txBody>
      </p:sp>
      <p:sp>
        <p:nvSpPr>
          <p:cNvPr id="20" name="TextBox 19">
            <a:extLst>
              <a:ext uri="{FF2B5EF4-FFF2-40B4-BE49-F238E27FC236}">
                <a16:creationId xmlns:a16="http://schemas.microsoft.com/office/drawing/2014/main" id="{7E93177F-0EF6-0D43-8313-0553FFBF044D}"/>
              </a:ext>
            </a:extLst>
          </p:cNvPr>
          <p:cNvSpPr txBox="1"/>
          <p:nvPr/>
        </p:nvSpPr>
        <p:spPr>
          <a:xfrm>
            <a:off x="1747790" y="215393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1" name="Right Arrow 20">
            <a:extLst>
              <a:ext uri="{FF2B5EF4-FFF2-40B4-BE49-F238E27FC236}">
                <a16:creationId xmlns:a16="http://schemas.microsoft.com/office/drawing/2014/main" id="{1D7DF360-B062-2E4E-AF5B-A45A3D302258}"/>
              </a:ext>
            </a:extLst>
          </p:cNvPr>
          <p:cNvSpPr/>
          <p:nvPr/>
        </p:nvSpPr>
        <p:spPr>
          <a:xfrm>
            <a:off x="3131149" y="1952408"/>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931E9762-5A93-D04A-A9D0-67215D740015}"/>
              </a:ext>
            </a:extLst>
          </p:cNvPr>
          <p:cNvSpPr/>
          <p:nvPr/>
        </p:nvSpPr>
        <p:spPr>
          <a:xfrm>
            <a:off x="3971502"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F1C94C66-2887-9C4F-980A-F01265016F36}"/>
              </a:ext>
            </a:extLst>
          </p:cNvPr>
          <p:cNvSpPr/>
          <p:nvPr/>
        </p:nvSpPr>
        <p:spPr>
          <a:xfrm>
            <a:off x="362046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E99ADC0-8831-0F4D-B0D2-344B4E6F365E}"/>
              </a:ext>
            </a:extLst>
          </p:cNvPr>
          <p:cNvSpPr/>
          <p:nvPr/>
        </p:nvSpPr>
        <p:spPr>
          <a:xfrm>
            <a:off x="4324407"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48023D3F-49C8-B741-A71F-C64BAE51264E}"/>
              </a:ext>
            </a:extLst>
          </p:cNvPr>
          <p:cNvSpPr/>
          <p:nvPr/>
        </p:nvSpPr>
        <p:spPr>
          <a:xfrm>
            <a:off x="5028345"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 name="Straight Connector 25">
            <a:extLst>
              <a:ext uri="{FF2B5EF4-FFF2-40B4-BE49-F238E27FC236}">
                <a16:creationId xmlns:a16="http://schemas.microsoft.com/office/drawing/2014/main" id="{FDA6AC95-ACF1-6C4A-8737-4C64B658A71C}"/>
              </a:ext>
            </a:extLst>
          </p:cNvPr>
          <p:cNvCxnSpPr>
            <a:stCxn id="22" idx="3"/>
            <a:endCxn id="23" idx="0"/>
          </p:cNvCxnSpPr>
          <p:nvPr/>
        </p:nvCxnSpPr>
        <p:spPr>
          <a:xfrm flipH="1">
            <a:off x="3726852"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4EF04C7-02A2-2A44-9406-6C4CF43A88A3}"/>
              </a:ext>
            </a:extLst>
          </p:cNvPr>
          <p:cNvCxnSpPr>
            <a:cxnSpLocks/>
            <a:stCxn id="22" idx="5"/>
            <a:endCxn id="24" idx="0"/>
          </p:cNvCxnSpPr>
          <p:nvPr/>
        </p:nvCxnSpPr>
        <p:spPr>
          <a:xfrm>
            <a:off x="4153109" y="187979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EE94F3C9-6708-324A-B973-658EB1ABCE5B}"/>
              </a:ext>
            </a:extLst>
          </p:cNvPr>
          <p:cNvCxnSpPr>
            <a:cxnSpLocks/>
            <a:stCxn id="23" idx="6"/>
            <a:endCxn id="24" idx="2"/>
          </p:cNvCxnSpPr>
          <p:nvPr/>
        </p:nvCxnSpPr>
        <p:spPr>
          <a:xfrm>
            <a:off x="3833235"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B8CDC8A3-91F0-1540-96D2-7190DF80A223}"/>
              </a:ext>
            </a:extLst>
          </p:cNvPr>
          <p:cNvCxnSpPr>
            <a:cxnSpLocks/>
            <a:stCxn id="25" idx="2"/>
            <a:endCxn id="24" idx="6"/>
          </p:cNvCxnSpPr>
          <p:nvPr/>
        </p:nvCxnSpPr>
        <p:spPr>
          <a:xfrm flipH="1">
            <a:off x="4537173"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 name="Freeform 33">
            <a:extLst>
              <a:ext uri="{FF2B5EF4-FFF2-40B4-BE49-F238E27FC236}">
                <a16:creationId xmlns:a16="http://schemas.microsoft.com/office/drawing/2014/main" id="{2294748B-AC10-DC41-91A9-4F55D85F5025}"/>
              </a:ext>
            </a:extLst>
          </p:cNvPr>
          <p:cNvSpPr/>
          <p:nvPr/>
        </p:nvSpPr>
        <p:spPr>
          <a:xfrm>
            <a:off x="3744077" y="2463358"/>
            <a:ext cx="1387011" cy="411011"/>
          </a:xfrm>
          <a:custGeom>
            <a:avLst/>
            <a:gdLst>
              <a:gd name="connsiteX0" fmla="*/ 0 w 1387011"/>
              <a:gd name="connsiteY0" fmla="*/ 0 h 411011"/>
              <a:gd name="connsiteX1" fmla="*/ 739739 w 1387011"/>
              <a:gd name="connsiteY1" fmla="*/ 410967 h 411011"/>
              <a:gd name="connsiteX2" fmla="*/ 1387011 w 1387011"/>
              <a:gd name="connsiteY2" fmla="*/ 20549 h 411011"/>
            </a:gdLst>
            <a:ahLst/>
            <a:cxnLst>
              <a:cxn ang="0">
                <a:pos x="connsiteX0" y="connsiteY0"/>
              </a:cxn>
              <a:cxn ang="0">
                <a:pos x="connsiteX1" y="connsiteY1"/>
              </a:cxn>
              <a:cxn ang="0">
                <a:pos x="connsiteX2" y="connsiteY2"/>
              </a:cxn>
            </a:cxnLst>
            <a:rect l="l" t="t" r="r" b="b"/>
            <a:pathLst>
              <a:path w="1387011" h="411011">
                <a:moveTo>
                  <a:pt x="0" y="0"/>
                </a:moveTo>
                <a:cubicBezTo>
                  <a:pt x="254285" y="203771"/>
                  <a:pt x="508571" y="407542"/>
                  <a:pt x="739739" y="410967"/>
                </a:cubicBezTo>
                <a:cubicBezTo>
                  <a:pt x="970907" y="414392"/>
                  <a:pt x="1178959" y="217470"/>
                  <a:pt x="1387011" y="20549"/>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35" name="Straight Connector 34">
            <a:extLst>
              <a:ext uri="{FF2B5EF4-FFF2-40B4-BE49-F238E27FC236}">
                <a16:creationId xmlns:a16="http://schemas.microsoft.com/office/drawing/2014/main" id="{B93D4CB8-DF33-314E-8F37-D06E2CB7BE7A}"/>
              </a:ext>
            </a:extLst>
          </p:cNvPr>
          <p:cNvCxnSpPr>
            <a:cxnSpLocks/>
            <a:stCxn id="22" idx="6"/>
            <a:endCxn id="25" idx="1"/>
          </p:cNvCxnSpPr>
          <p:nvPr/>
        </p:nvCxnSpPr>
        <p:spPr>
          <a:xfrm>
            <a:off x="4184268" y="1804772"/>
            <a:ext cx="875236" cy="4882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409570-5FCF-4D45-801A-3CD4B5AED861}"/>
                  </a:ext>
                </a:extLst>
              </p:cNvPr>
              <p:cNvSpPr txBox="1"/>
              <p:nvPr/>
            </p:nvSpPr>
            <p:spPr>
              <a:xfrm>
                <a:off x="3030188" y="1675411"/>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38" name="TextBox 37">
                <a:extLst>
                  <a:ext uri="{FF2B5EF4-FFF2-40B4-BE49-F238E27FC236}">
                    <a16:creationId xmlns:a16="http://schemas.microsoft.com/office/drawing/2014/main" id="{A0409570-5FCF-4D45-801A-3CD4B5AED861}"/>
                  </a:ext>
                </a:extLst>
              </p:cNvPr>
              <p:cNvSpPr txBox="1">
                <a:spLocks noRot="1" noChangeAspect="1" noMove="1" noResize="1" noEditPoints="1" noAdjustHandles="1" noChangeArrowheads="1" noChangeShapeType="1" noTextEdit="1"/>
              </p:cNvSpPr>
              <p:nvPr/>
            </p:nvSpPr>
            <p:spPr>
              <a:xfrm>
                <a:off x="3030188" y="1675411"/>
                <a:ext cx="604394" cy="276997"/>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6E6AD8-0DC3-BB41-9137-2DB4CB4DD45B}"/>
                  </a:ext>
                </a:extLst>
              </p:cNvPr>
              <p:cNvSpPr txBox="1"/>
              <p:nvPr/>
            </p:nvSpPr>
            <p:spPr>
              <a:xfrm>
                <a:off x="4509457" y="1650884"/>
                <a:ext cx="3204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39" name="TextBox 38">
                <a:extLst>
                  <a:ext uri="{FF2B5EF4-FFF2-40B4-BE49-F238E27FC236}">
                    <a16:creationId xmlns:a16="http://schemas.microsoft.com/office/drawing/2014/main" id="{616E6AD8-0DC3-BB41-9137-2DB4CB4DD45B}"/>
                  </a:ext>
                </a:extLst>
              </p:cNvPr>
              <p:cNvSpPr txBox="1">
                <a:spLocks noRot="1" noChangeAspect="1" noMove="1" noResize="1" noEditPoints="1" noAdjustHandles="1" noChangeArrowheads="1" noChangeShapeType="1" noTextEdit="1"/>
              </p:cNvSpPr>
              <p:nvPr/>
            </p:nvSpPr>
            <p:spPr>
              <a:xfrm>
                <a:off x="4509457" y="1650884"/>
                <a:ext cx="320406" cy="307775"/>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sp>
        <p:nvSpPr>
          <p:cNvPr id="40" name="Oval 39">
            <a:extLst>
              <a:ext uri="{FF2B5EF4-FFF2-40B4-BE49-F238E27FC236}">
                <a16:creationId xmlns:a16="http://schemas.microsoft.com/office/drawing/2014/main" id="{DD91B3B5-EBB8-F548-9419-36C4D48A2497}"/>
              </a:ext>
            </a:extLst>
          </p:cNvPr>
          <p:cNvSpPr/>
          <p:nvPr/>
        </p:nvSpPr>
        <p:spPr>
          <a:xfrm>
            <a:off x="7441516"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Oval 40">
            <a:extLst>
              <a:ext uri="{FF2B5EF4-FFF2-40B4-BE49-F238E27FC236}">
                <a16:creationId xmlns:a16="http://schemas.microsoft.com/office/drawing/2014/main" id="{BDB4526B-029C-B54F-944F-A1A339A54C6A}"/>
              </a:ext>
            </a:extLst>
          </p:cNvPr>
          <p:cNvSpPr/>
          <p:nvPr/>
        </p:nvSpPr>
        <p:spPr>
          <a:xfrm>
            <a:off x="7090483"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CFB2C126-015F-1641-901B-E1B0D9EB948C}"/>
              </a:ext>
            </a:extLst>
          </p:cNvPr>
          <p:cNvSpPr/>
          <p:nvPr/>
        </p:nvSpPr>
        <p:spPr>
          <a:xfrm>
            <a:off x="7794421"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03A14935-1EDA-5543-A422-64BF9F5A153A}"/>
              </a:ext>
            </a:extLst>
          </p:cNvPr>
          <p:cNvSpPr/>
          <p:nvPr/>
        </p:nvSpPr>
        <p:spPr>
          <a:xfrm>
            <a:off x="849835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4" name="Straight Connector 43">
            <a:extLst>
              <a:ext uri="{FF2B5EF4-FFF2-40B4-BE49-F238E27FC236}">
                <a16:creationId xmlns:a16="http://schemas.microsoft.com/office/drawing/2014/main" id="{D940F6CE-26BF-334D-87B0-7AE846BF2D7A}"/>
              </a:ext>
            </a:extLst>
          </p:cNvPr>
          <p:cNvCxnSpPr>
            <a:stCxn id="40" idx="3"/>
            <a:endCxn id="41" idx="0"/>
          </p:cNvCxnSpPr>
          <p:nvPr/>
        </p:nvCxnSpPr>
        <p:spPr>
          <a:xfrm flipH="1">
            <a:off x="7196866"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11EB9092-4922-AC4C-824B-8012D41315B3}"/>
              </a:ext>
            </a:extLst>
          </p:cNvPr>
          <p:cNvCxnSpPr>
            <a:cxnSpLocks/>
            <a:stCxn id="40" idx="5"/>
            <a:endCxn id="42" idx="0"/>
          </p:cNvCxnSpPr>
          <p:nvPr/>
        </p:nvCxnSpPr>
        <p:spPr>
          <a:xfrm>
            <a:off x="7623123" y="1846187"/>
            <a:ext cx="277681" cy="382182"/>
          </a:xfrm>
          <a:prstGeom prst="line">
            <a:avLst/>
          </a:prstGeom>
          <a:noFill/>
          <a:ln w="4445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4D25B15-E305-C14C-908C-A96CC87C714F}"/>
              </a:ext>
            </a:extLst>
          </p:cNvPr>
          <p:cNvCxnSpPr>
            <a:cxnSpLocks/>
            <a:stCxn id="41" idx="6"/>
            <a:endCxn id="42" idx="2"/>
          </p:cNvCxnSpPr>
          <p:nvPr/>
        </p:nvCxnSpPr>
        <p:spPr>
          <a:xfrm>
            <a:off x="7303249"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E9474209-C828-2F44-A989-854D8319BB69}"/>
              </a:ext>
            </a:extLst>
          </p:cNvPr>
          <p:cNvCxnSpPr>
            <a:cxnSpLocks/>
            <a:stCxn id="43" idx="2"/>
            <a:endCxn id="42" idx="6"/>
          </p:cNvCxnSpPr>
          <p:nvPr/>
        </p:nvCxnSpPr>
        <p:spPr>
          <a:xfrm flipH="1">
            <a:off x="8007187"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145DEF5F-627E-8C4B-8ADB-8A951D224407}"/>
              </a:ext>
            </a:extLst>
          </p:cNvPr>
          <p:cNvSpPr txBox="1"/>
          <p:nvPr/>
        </p:nvSpPr>
        <p:spPr>
          <a:xfrm>
            <a:off x="7085245" y="181625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49" name="TextBox 48">
            <a:extLst>
              <a:ext uri="{FF2B5EF4-FFF2-40B4-BE49-F238E27FC236}">
                <a16:creationId xmlns:a16="http://schemas.microsoft.com/office/drawing/2014/main" id="{134C1D06-DA55-C948-9851-78F7B970A85B}"/>
              </a:ext>
            </a:extLst>
          </p:cNvPr>
          <p:cNvSpPr txBox="1"/>
          <p:nvPr/>
        </p:nvSpPr>
        <p:spPr>
          <a:xfrm>
            <a:off x="8129770" y="213631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50" name="TextBox 49">
            <a:extLst>
              <a:ext uri="{FF2B5EF4-FFF2-40B4-BE49-F238E27FC236}">
                <a16:creationId xmlns:a16="http://schemas.microsoft.com/office/drawing/2014/main" id="{A1189B33-B208-1D48-91D3-582AE72520DB}"/>
              </a:ext>
            </a:extLst>
          </p:cNvPr>
          <p:cNvSpPr txBox="1"/>
          <p:nvPr/>
        </p:nvSpPr>
        <p:spPr>
          <a:xfrm>
            <a:off x="7753302" y="187605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51" name="TextBox 50">
            <a:extLst>
              <a:ext uri="{FF2B5EF4-FFF2-40B4-BE49-F238E27FC236}">
                <a16:creationId xmlns:a16="http://schemas.microsoft.com/office/drawing/2014/main" id="{37EA898C-628E-0F45-A92F-4BC3EF653975}"/>
              </a:ext>
            </a:extLst>
          </p:cNvPr>
          <p:cNvSpPr txBox="1"/>
          <p:nvPr/>
        </p:nvSpPr>
        <p:spPr>
          <a:xfrm>
            <a:off x="7414870" y="212033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52" name="Right Arrow 51">
            <a:extLst>
              <a:ext uri="{FF2B5EF4-FFF2-40B4-BE49-F238E27FC236}">
                <a16:creationId xmlns:a16="http://schemas.microsoft.com/office/drawing/2014/main" id="{C1781222-AB7D-524C-BA0B-DE2F89B7C152}"/>
              </a:ext>
            </a:extLst>
          </p:cNvPr>
          <p:cNvSpPr/>
          <p:nvPr/>
        </p:nvSpPr>
        <p:spPr>
          <a:xfrm>
            <a:off x="8798229" y="1918805"/>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41512C6A-BB90-C244-BEA1-490E52C6C898}"/>
              </a:ext>
            </a:extLst>
          </p:cNvPr>
          <p:cNvSpPr/>
          <p:nvPr/>
        </p:nvSpPr>
        <p:spPr>
          <a:xfrm>
            <a:off x="9638582"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3A4487D1-9CE7-CC43-AD0D-63E0AD756B3A}"/>
              </a:ext>
            </a:extLst>
          </p:cNvPr>
          <p:cNvSpPr/>
          <p:nvPr/>
        </p:nvSpPr>
        <p:spPr>
          <a:xfrm>
            <a:off x="928754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D03AA252-63CD-2142-88E5-53A5B5B29592}"/>
              </a:ext>
            </a:extLst>
          </p:cNvPr>
          <p:cNvSpPr/>
          <p:nvPr/>
        </p:nvSpPr>
        <p:spPr>
          <a:xfrm>
            <a:off x="9991487"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6" name="Oval 55">
            <a:extLst>
              <a:ext uri="{FF2B5EF4-FFF2-40B4-BE49-F238E27FC236}">
                <a16:creationId xmlns:a16="http://schemas.microsoft.com/office/drawing/2014/main" id="{ED38F4B1-4916-D24A-B494-EA34A030E7DE}"/>
              </a:ext>
            </a:extLst>
          </p:cNvPr>
          <p:cNvSpPr/>
          <p:nvPr/>
        </p:nvSpPr>
        <p:spPr>
          <a:xfrm>
            <a:off x="10695425"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7" name="Straight Connector 56">
            <a:extLst>
              <a:ext uri="{FF2B5EF4-FFF2-40B4-BE49-F238E27FC236}">
                <a16:creationId xmlns:a16="http://schemas.microsoft.com/office/drawing/2014/main" id="{76FD4821-CE7B-A04E-BB21-03BF2B508DE8}"/>
              </a:ext>
            </a:extLst>
          </p:cNvPr>
          <p:cNvCxnSpPr>
            <a:stCxn id="53" idx="3"/>
            <a:endCxn id="54" idx="0"/>
          </p:cNvCxnSpPr>
          <p:nvPr/>
        </p:nvCxnSpPr>
        <p:spPr>
          <a:xfrm flipH="1">
            <a:off x="9393932"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59B487C7-65C8-3945-BF09-E4A179A74520}"/>
              </a:ext>
            </a:extLst>
          </p:cNvPr>
          <p:cNvCxnSpPr>
            <a:cxnSpLocks/>
            <a:stCxn id="56" idx="2"/>
            <a:endCxn id="55" idx="6"/>
          </p:cNvCxnSpPr>
          <p:nvPr/>
        </p:nvCxnSpPr>
        <p:spPr>
          <a:xfrm flipH="1">
            <a:off x="10204253"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4AC04D-9E6C-2247-B160-E6D0AAEB92F5}"/>
                  </a:ext>
                </a:extLst>
              </p:cNvPr>
              <p:cNvSpPr txBox="1"/>
              <p:nvPr/>
            </p:nvSpPr>
            <p:spPr>
              <a:xfrm>
                <a:off x="8697268" y="1641808"/>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63" name="TextBox 62">
                <a:extLst>
                  <a:ext uri="{FF2B5EF4-FFF2-40B4-BE49-F238E27FC236}">
                    <a16:creationId xmlns:a16="http://schemas.microsoft.com/office/drawing/2014/main" id="{604AC04D-9E6C-2247-B160-E6D0AAEB92F5}"/>
                  </a:ext>
                </a:extLst>
              </p:cNvPr>
              <p:cNvSpPr txBox="1">
                <a:spLocks noRot="1" noChangeAspect="1" noMove="1" noResize="1" noEditPoints="1" noAdjustHandles="1" noChangeArrowheads="1" noChangeShapeType="1" noTextEdit="1"/>
              </p:cNvSpPr>
              <p:nvPr/>
            </p:nvSpPr>
            <p:spPr>
              <a:xfrm>
                <a:off x="8697268" y="1641808"/>
                <a:ext cx="604394" cy="276997"/>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AFCE41-63FE-3A43-BB7A-537222AFE8FE}"/>
                  </a:ext>
                </a:extLst>
              </p:cNvPr>
              <p:cNvSpPr txBox="1"/>
              <p:nvPr/>
            </p:nvSpPr>
            <p:spPr>
              <a:xfrm>
                <a:off x="10176537" y="1617281"/>
                <a:ext cx="418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64" name="TextBox 63">
                <a:extLst>
                  <a:ext uri="{FF2B5EF4-FFF2-40B4-BE49-F238E27FC236}">
                    <a16:creationId xmlns:a16="http://schemas.microsoft.com/office/drawing/2014/main" id="{22AFCE41-63FE-3A43-BB7A-537222AFE8FE}"/>
                  </a:ext>
                </a:extLst>
              </p:cNvPr>
              <p:cNvSpPr txBox="1">
                <a:spLocks noRot="1" noChangeAspect="1" noMove="1" noResize="1" noEditPoints="1" noAdjustHandles="1" noChangeArrowheads="1" noChangeShapeType="1" noTextEdit="1"/>
              </p:cNvSpPr>
              <p:nvPr/>
            </p:nvSpPr>
            <p:spPr>
              <a:xfrm>
                <a:off x="10176537" y="1617281"/>
                <a:ext cx="418189" cy="307775"/>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195F916-05EF-8E43-938F-BDC00ADB1051}"/>
                  </a:ext>
                </a:extLst>
              </p:cNvPr>
              <p:cNvSpPr txBox="1"/>
              <p:nvPr/>
            </p:nvSpPr>
            <p:spPr>
              <a:xfrm>
                <a:off x="3154735" y="4403989"/>
                <a:ext cx="385047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0.1</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∗0.953+</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1−0.1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∗0.658=0.6875</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a:t>
                </a:r>
              </a:p>
            </p:txBody>
          </p:sp>
        </mc:Choice>
        <mc:Fallback xmlns="">
          <p:sp>
            <p:nvSpPr>
              <p:cNvPr id="65" name="TextBox 64">
                <a:extLst>
                  <a:ext uri="{FF2B5EF4-FFF2-40B4-BE49-F238E27FC236}">
                    <a16:creationId xmlns:a16="http://schemas.microsoft.com/office/drawing/2014/main" id="{2195F916-05EF-8E43-938F-BDC00ADB1051}"/>
                  </a:ext>
                </a:extLst>
              </p:cNvPr>
              <p:cNvSpPr txBox="1">
                <a:spLocks noRot="1" noChangeAspect="1" noMove="1" noResize="1" noEditPoints="1" noAdjustHandles="1" noChangeArrowheads="1" noChangeShapeType="1" noTextEdit="1"/>
              </p:cNvSpPr>
              <p:nvPr/>
            </p:nvSpPr>
            <p:spPr>
              <a:xfrm>
                <a:off x="3154735" y="4403989"/>
                <a:ext cx="3850476" cy="338552"/>
              </a:xfrm>
              <a:prstGeom prst="rect">
                <a:avLst/>
              </a:prstGeom>
              <a:blipFill>
                <a:blip r:embed="rId6"/>
                <a:stretch>
                  <a:fillRect t="-3704" b="-2222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7AE31A7-3493-2145-B6DA-F021706EDD7B}"/>
                  </a:ext>
                </a:extLst>
              </p:cNvPr>
              <p:cNvSpPr txBox="1"/>
              <p:nvPr/>
            </p:nvSpPr>
            <p:spPr>
              <a:xfrm>
                <a:off x="2290298" y="4002516"/>
                <a:ext cx="7610608" cy="360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Utility(e) = </a:t>
                </a:r>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p(e)</a:t>
                </a:r>
                <a14:m>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 + (1-p(e))</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14:m>
                  <m:oMath xmlns:m="http://schemas.openxmlformats.org/officeDocument/2006/math">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endPar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66" name="TextBox 65">
                <a:extLst>
                  <a:ext uri="{FF2B5EF4-FFF2-40B4-BE49-F238E27FC236}">
                    <a16:creationId xmlns:a16="http://schemas.microsoft.com/office/drawing/2014/main" id="{D7AE31A7-3493-2145-B6DA-F021706EDD7B}"/>
                  </a:ext>
                </a:extLst>
              </p:cNvPr>
              <p:cNvSpPr txBox="1">
                <a:spLocks noRot="1" noChangeAspect="1" noMove="1" noResize="1" noEditPoints="1" noAdjustHandles="1" noChangeArrowheads="1" noChangeShapeType="1" noTextEdit="1"/>
              </p:cNvSpPr>
              <p:nvPr/>
            </p:nvSpPr>
            <p:spPr>
              <a:xfrm>
                <a:off x="2290298" y="4002516"/>
                <a:ext cx="7610608" cy="360610"/>
              </a:xfrm>
              <a:prstGeom prst="rect">
                <a:avLst/>
              </a:prstGeom>
              <a:blipFill>
                <a:blip r:embed="rId7"/>
                <a:stretch>
                  <a:fillRect l="-1000" t="-3333" b="-10000"/>
                </a:stretch>
              </a:blipFill>
              <a:ln w="12700" cap="flat">
                <a:noFill/>
                <a:miter lim="400000"/>
              </a:ln>
              <a:effectLst/>
            </p:spPr>
            <p:txBody>
              <a:bodyPr/>
              <a:lstStyle/>
              <a:p>
                <a:r>
                  <a:rPr lang="en-US">
                    <a:noFill/>
                  </a:rPr>
                  <a:t> </a:t>
                </a:r>
              </a:p>
            </p:txBody>
          </p:sp>
        </mc:Fallback>
      </mc:AlternateContent>
      <p:sp>
        <p:nvSpPr>
          <p:cNvPr id="67" name="Oval 66">
            <a:extLst>
              <a:ext uri="{FF2B5EF4-FFF2-40B4-BE49-F238E27FC236}">
                <a16:creationId xmlns:a16="http://schemas.microsoft.com/office/drawing/2014/main" id="{890500C2-B03A-6848-957E-8FF6756F1F5C}"/>
              </a:ext>
            </a:extLst>
          </p:cNvPr>
          <p:cNvSpPr/>
          <p:nvPr/>
        </p:nvSpPr>
        <p:spPr>
          <a:xfrm>
            <a:off x="1542218" y="29230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8" name="Oval 67">
            <a:extLst>
              <a:ext uri="{FF2B5EF4-FFF2-40B4-BE49-F238E27FC236}">
                <a16:creationId xmlns:a16="http://schemas.microsoft.com/office/drawing/2014/main" id="{0A32124F-D751-2F47-AEA9-40BB18EA66BA}"/>
              </a:ext>
            </a:extLst>
          </p:cNvPr>
          <p:cNvSpPr/>
          <p:nvPr/>
        </p:nvSpPr>
        <p:spPr>
          <a:xfrm>
            <a:off x="1755621" y="320132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9" name="Oval 68">
            <a:extLst>
              <a:ext uri="{FF2B5EF4-FFF2-40B4-BE49-F238E27FC236}">
                <a16:creationId xmlns:a16="http://schemas.microsoft.com/office/drawing/2014/main" id="{0BA597C5-D530-F746-B04A-09A5C0A3161C}"/>
              </a:ext>
            </a:extLst>
          </p:cNvPr>
          <p:cNvSpPr/>
          <p:nvPr/>
        </p:nvSpPr>
        <p:spPr>
          <a:xfrm>
            <a:off x="1348289" y="320132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0" name="Oval 69">
            <a:extLst>
              <a:ext uri="{FF2B5EF4-FFF2-40B4-BE49-F238E27FC236}">
                <a16:creationId xmlns:a16="http://schemas.microsoft.com/office/drawing/2014/main" id="{47AD2146-A322-E045-8AAD-44CE7ABE1A13}"/>
              </a:ext>
            </a:extLst>
          </p:cNvPr>
          <p:cNvSpPr/>
          <p:nvPr/>
        </p:nvSpPr>
        <p:spPr>
          <a:xfrm>
            <a:off x="1998569" y="31985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1" name="Straight Connector 70">
            <a:extLst>
              <a:ext uri="{FF2B5EF4-FFF2-40B4-BE49-F238E27FC236}">
                <a16:creationId xmlns:a16="http://schemas.microsoft.com/office/drawing/2014/main" id="{437F7548-95C3-5C45-93D8-026218FD555C}"/>
              </a:ext>
            </a:extLst>
          </p:cNvPr>
          <p:cNvCxnSpPr>
            <a:cxnSpLocks/>
            <a:stCxn id="67" idx="5"/>
            <a:endCxn id="68" idx="1"/>
          </p:cNvCxnSpPr>
          <p:nvPr/>
        </p:nvCxnSpPr>
        <p:spPr>
          <a:xfrm>
            <a:off x="1628820" y="300876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Oval 72">
            <a:extLst>
              <a:ext uri="{FF2B5EF4-FFF2-40B4-BE49-F238E27FC236}">
                <a16:creationId xmlns:a16="http://schemas.microsoft.com/office/drawing/2014/main" id="{869686C9-663B-A04C-B2D3-B9CDC8AF2CC8}"/>
              </a:ext>
            </a:extLst>
          </p:cNvPr>
          <p:cNvSpPr/>
          <p:nvPr/>
        </p:nvSpPr>
        <p:spPr>
          <a:xfrm>
            <a:off x="2472827" y="29261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4" name="Oval 73">
            <a:extLst>
              <a:ext uri="{FF2B5EF4-FFF2-40B4-BE49-F238E27FC236}">
                <a16:creationId xmlns:a16="http://schemas.microsoft.com/office/drawing/2014/main" id="{CB311CC9-73A2-C443-9125-7A7FC313BF6E}"/>
              </a:ext>
            </a:extLst>
          </p:cNvPr>
          <p:cNvSpPr/>
          <p:nvPr/>
        </p:nvSpPr>
        <p:spPr>
          <a:xfrm>
            <a:off x="2686230" y="32044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5" name="Oval 74">
            <a:extLst>
              <a:ext uri="{FF2B5EF4-FFF2-40B4-BE49-F238E27FC236}">
                <a16:creationId xmlns:a16="http://schemas.microsoft.com/office/drawing/2014/main" id="{CDEA76E3-4D4D-344F-9F25-A4B780B62298}"/>
              </a:ext>
            </a:extLst>
          </p:cNvPr>
          <p:cNvSpPr/>
          <p:nvPr/>
        </p:nvSpPr>
        <p:spPr>
          <a:xfrm>
            <a:off x="2278898" y="3204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6" name="Oval 75">
            <a:extLst>
              <a:ext uri="{FF2B5EF4-FFF2-40B4-BE49-F238E27FC236}">
                <a16:creationId xmlns:a16="http://schemas.microsoft.com/office/drawing/2014/main" id="{035953A3-2917-C346-B752-648B4E0B4F79}"/>
              </a:ext>
            </a:extLst>
          </p:cNvPr>
          <p:cNvSpPr/>
          <p:nvPr/>
        </p:nvSpPr>
        <p:spPr>
          <a:xfrm>
            <a:off x="2929178" y="32016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7" name="Straight Connector 76">
            <a:extLst>
              <a:ext uri="{FF2B5EF4-FFF2-40B4-BE49-F238E27FC236}">
                <a16:creationId xmlns:a16="http://schemas.microsoft.com/office/drawing/2014/main" id="{68C31C46-C239-4B47-A162-1ED41DAA7568}"/>
              </a:ext>
            </a:extLst>
          </p:cNvPr>
          <p:cNvCxnSpPr>
            <a:cxnSpLocks/>
            <a:stCxn id="73" idx="5"/>
            <a:endCxn id="74" idx="1"/>
          </p:cNvCxnSpPr>
          <p:nvPr/>
        </p:nvCxnSpPr>
        <p:spPr>
          <a:xfrm>
            <a:off x="2559429" y="30118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CA9A5D6-C4E2-5845-8525-984A415CCDA0}"/>
              </a:ext>
            </a:extLst>
          </p:cNvPr>
          <p:cNvCxnSpPr>
            <a:cxnSpLocks/>
            <a:stCxn id="73" idx="3"/>
            <a:endCxn id="75" idx="7"/>
          </p:cNvCxnSpPr>
          <p:nvPr/>
        </p:nvCxnSpPr>
        <p:spPr>
          <a:xfrm flipH="1">
            <a:off x="2365500" y="301187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B6AF451-FF07-D34C-8862-1F5426019B84}"/>
              </a:ext>
            </a:extLst>
          </p:cNvPr>
          <p:cNvCxnSpPr>
            <a:cxnSpLocks/>
            <a:stCxn id="75" idx="6"/>
            <a:endCxn id="74" idx="2"/>
          </p:cNvCxnSpPr>
          <p:nvPr/>
        </p:nvCxnSpPr>
        <p:spPr>
          <a:xfrm flipV="1">
            <a:off x="2380359" y="32546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1" name="Oval 80">
            <a:extLst>
              <a:ext uri="{FF2B5EF4-FFF2-40B4-BE49-F238E27FC236}">
                <a16:creationId xmlns:a16="http://schemas.microsoft.com/office/drawing/2014/main" id="{3042CD07-8400-7340-8E25-126553928C16}"/>
              </a:ext>
            </a:extLst>
          </p:cNvPr>
          <p:cNvSpPr/>
          <p:nvPr/>
        </p:nvSpPr>
        <p:spPr>
          <a:xfrm>
            <a:off x="3439650" y="29240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2" name="Oval 81">
            <a:extLst>
              <a:ext uri="{FF2B5EF4-FFF2-40B4-BE49-F238E27FC236}">
                <a16:creationId xmlns:a16="http://schemas.microsoft.com/office/drawing/2014/main" id="{46796519-A677-D24C-8A8E-F8D6BEEED17A}"/>
              </a:ext>
            </a:extLst>
          </p:cNvPr>
          <p:cNvSpPr/>
          <p:nvPr/>
        </p:nvSpPr>
        <p:spPr>
          <a:xfrm>
            <a:off x="3653053" y="3202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3" name="Oval 82">
            <a:extLst>
              <a:ext uri="{FF2B5EF4-FFF2-40B4-BE49-F238E27FC236}">
                <a16:creationId xmlns:a16="http://schemas.microsoft.com/office/drawing/2014/main" id="{E0A1C5A1-9CFA-874B-AC7C-1F7D8CD6E53B}"/>
              </a:ext>
            </a:extLst>
          </p:cNvPr>
          <p:cNvSpPr/>
          <p:nvPr/>
        </p:nvSpPr>
        <p:spPr>
          <a:xfrm>
            <a:off x="3410105" y="3202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94AFB20D-4B51-7E45-AF16-510965CF0885}"/>
              </a:ext>
            </a:extLst>
          </p:cNvPr>
          <p:cNvSpPr/>
          <p:nvPr/>
        </p:nvSpPr>
        <p:spPr>
          <a:xfrm>
            <a:off x="4060385" y="3199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5" name="Straight Connector 84">
            <a:extLst>
              <a:ext uri="{FF2B5EF4-FFF2-40B4-BE49-F238E27FC236}">
                <a16:creationId xmlns:a16="http://schemas.microsoft.com/office/drawing/2014/main" id="{723D1FB8-7AC0-584D-820F-5F87499AB3E0}"/>
              </a:ext>
            </a:extLst>
          </p:cNvPr>
          <p:cNvCxnSpPr>
            <a:cxnSpLocks/>
            <a:stCxn id="81" idx="5"/>
            <a:endCxn id="82" idx="1"/>
          </p:cNvCxnSpPr>
          <p:nvPr/>
        </p:nvCxnSpPr>
        <p:spPr>
          <a:xfrm>
            <a:off x="3526252" y="30097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0177FE91-6B62-D644-882C-475CE49F9A18}"/>
              </a:ext>
            </a:extLst>
          </p:cNvPr>
          <p:cNvCxnSpPr>
            <a:cxnSpLocks/>
            <a:stCxn id="82" idx="6"/>
            <a:endCxn id="84" idx="2"/>
          </p:cNvCxnSpPr>
          <p:nvPr/>
        </p:nvCxnSpPr>
        <p:spPr>
          <a:xfrm flipV="1">
            <a:off x="3754514" y="32496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A292BDD4-85AC-714F-BD8C-9E4EDDCC9CCD}"/>
              </a:ext>
            </a:extLst>
          </p:cNvPr>
          <p:cNvCxnSpPr>
            <a:cxnSpLocks/>
            <a:stCxn id="81" idx="6"/>
            <a:endCxn id="84" idx="1"/>
          </p:cNvCxnSpPr>
          <p:nvPr/>
        </p:nvCxnSpPr>
        <p:spPr>
          <a:xfrm>
            <a:off x="3541111" y="2974225"/>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774FF306-4FB0-CA47-A54C-5938A4446C2C}"/>
              </a:ext>
            </a:extLst>
          </p:cNvPr>
          <p:cNvSpPr/>
          <p:nvPr/>
        </p:nvSpPr>
        <p:spPr>
          <a:xfrm>
            <a:off x="4653494" y="29196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389F6BDB-9F6D-B049-8616-9705A2F8F07D}"/>
              </a:ext>
            </a:extLst>
          </p:cNvPr>
          <p:cNvSpPr/>
          <p:nvPr/>
        </p:nvSpPr>
        <p:spPr>
          <a:xfrm>
            <a:off x="4866897" y="31979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672829AD-1CD3-C643-88FD-1DDDC4B7AFF3}"/>
              </a:ext>
            </a:extLst>
          </p:cNvPr>
          <p:cNvSpPr/>
          <p:nvPr/>
        </p:nvSpPr>
        <p:spPr>
          <a:xfrm>
            <a:off x="4459565" y="31979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99046E79-EA3D-E145-950F-8EF003B6ED8D}"/>
              </a:ext>
            </a:extLst>
          </p:cNvPr>
          <p:cNvSpPr/>
          <p:nvPr/>
        </p:nvSpPr>
        <p:spPr>
          <a:xfrm>
            <a:off x="5274229" y="31951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F76DD846-83D7-0942-AEAA-4636287D73B0}"/>
              </a:ext>
            </a:extLst>
          </p:cNvPr>
          <p:cNvCxnSpPr>
            <a:cxnSpLocks/>
            <a:stCxn id="90" idx="5"/>
            <a:endCxn id="91" idx="1"/>
          </p:cNvCxnSpPr>
          <p:nvPr/>
        </p:nvCxnSpPr>
        <p:spPr>
          <a:xfrm>
            <a:off x="4740096" y="30053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862ED62A-0E5A-064F-8685-81E85833390B}"/>
              </a:ext>
            </a:extLst>
          </p:cNvPr>
          <p:cNvCxnSpPr>
            <a:cxnSpLocks/>
            <a:stCxn id="90" idx="3"/>
            <a:endCxn id="92" idx="7"/>
          </p:cNvCxnSpPr>
          <p:nvPr/>
        </p:nvCxnSpPr>
        <p:spPr>
          <a:xfrm flipH="1">
            <a:off x="4546167" y="30053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B455F0F0-086E-3A44-BA8D-D475C62B88C6}"/>
              </a:ext>
            </a:extLst>
          </p:cNvPr>
          <p:cNvCxnSpPr>
            <a:cxnSpLocks/>
            <a:stCxn id="92" idx="6"/>
            <a:endCxn id="91" idx="2"/>
          </p:cNvCxnSpPr>
          <p:nvPr/>
        </p:nvCxnSpPr>
        <p:spPr>
          <a:xfrm flipV="1">
            <a:off x="4561026" y="32481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064DE835-0244-0B4A-A10E-30B16C1D7CDF}"/>
              </a:ext>
            </a:extLst>
          </p:cNvPr>
          <p:cNvCxnSpPr>
            <a:cxnSpLocks/>
            <a:stCxn id="91" idx="6"/>
            <a:endCxn id="93" idx="2"/>
          </p:cNvCxnSpPr>
          <p:nvPr/>
        </p:nvCxnSpPr>
        <p:spPr>
          <a:xfrm flipV="1">
            <a:off x="4968358" y="324530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AAE18B25-B6A9-344E-837A-AD33C575BF63}"/>
              </a:ext>
            </a:extLst>
          </p:cNvPr>
          <p:cNvCxnSpPr>
            <a:cxnSpLocks/>
          </p:cNvCxnSpPr>
          <p:nvPr/>
        </p:nvCxnSpPr>
        <p:spPr>
          <a:xfrm>
            <a:off x="4754149" y="2967852"/>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Freeform 98">
            <a:extLst>
              <a:ext uri="{FF2B5EF4-FFF2-40B4-BE49-F238E27FC236}">
                <a16:creationId xmlns:a16="http://schemas.microsoft.com/office/drawing/2014/main" id="{9376F907-35B1-B447-AD0D-57508B519366}"/>
              </a:ext>
            </a:extLst>
          </p:cNvPr>
          <p:cNvSpPr/>
          <p:nvPr/>
        </p:nvSpPr>
        <p:spPr>
          <a:xfrm>
            <a:off x="4518054" y="32846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00" name="TextBox 99">
            <a:extLst>
              <a:ext uri="{FF2B5EF4-FFF2-40B4-BE49-F238E27FC236}">
                <a16:creationId xmlns:a16="http://schemas.microsoft.com/office/drawing/2014/main" id="{A6B55E6D-965D-854C-911C-7054C2398162}"/>
              </a:ext>
            </a:extLst>
          </p:cNvPr>
          <p:cNvSpPr txBox="1"/>
          <p:nvPr/>
        </p:nvSpPr>
        <p:spPr>
          <a:xfrm>
            <a:off x="607862" y="3011877"/>
            <a:ext cx="7030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pw(e) =</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C4E8368-95AB-2044-910B-4BC7598FC459}"/>
                  </a:ext>
                </a:extLst>
              </p:cNvPr>
              <p:cNvSpPr txBox="1"/>
              <p:nvPr/>
            </p:nvSpPr>
            <p:spPr>
              <a:xfrm>
                <a:off x="6100216" y="2947563"/>
                <a:ext cx="8778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a:t>
                </a:r>
                <a14:m>
                  <m:oMath xmlns:m="http://schemas.openxmlformats.org/officeDocument/2006/math">
                    <m:r>
                      <a:rPr kumimoji="0" lang="en-US"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 =</a:t>
                </a:r>
              </a:p>
            </p:txBody>
          </p:sp>
        </mc:Choice>
        <mc:Fallback xmlns="">
          <p:sp>
            <p:nvSpPr>
              <p:cNvPr id="101" name="TextBox 100">
                <a:extLst>
                  <a:ext uri="{FF2B5EF4-FFF2-40B4-BE49-F238E27FC236}">
                    <a16:creationId xmlns:a16="http://schemas.microsoft.com/office/drawing/2014/main" id="{0C4E8368-95AB-2044-910B-4BC7598FC459}"/>
                  </a:ext>
                </a:extLst>
              </p:cNvPr>
              <p:cNvSpPr txBox="1">
                <a:spLocks noRot="1" noChangeAspect="1" noMove="1" noResize="1" noEditPoints="1" noAdjustHandles="1" noChangeArrowheads="1" noChangeShapeType="1" noTextEdit="1"/>
              </p:cNvSpPr>
              <p:nvPr/>
            </p:nvSpPr>
            <p:spPr>
              <a:xfrm>
                <a:off x="6100216" y="2947563"/>
                <a:ext cx="877802" cy="307775"/>
              </a:xfrm>
              <a:prstGeom prst="rect">
                <a:avLst/>
              </a:prstGeom>
              <a:blipFill>
                <a:blip r:embed="rId8"/>
                <a:stretch>
                  <a:fillRect l="-7246" r="-5797" b="-20000"/>
                </a:stretch>
              </a:blipFill>
              <a:ln w="12700" cap="flat">
                <a:noFill/>
                <a:miter lim="400000"/>
              </a:ln>
              <a:effectLst/>
            </p:spPr>
            <p:txBody>
              <a:bodyPr/>
              <a:lstStyle/>
              <a:p>
                <a:r>
                  <a:rPr lang="en-US">
                    <a:noFill/>
                  </a:rPr>
                  <a:t> </a:t>
                </a:r>
              </a:p>
            </p:txBody>
          </p:sp>
        </mc:Fallback>
      </mc:AlternateContent>
      <p:sp>
        <p:nvSpPr>
          <p:cNvPr id="103" name="Oval 102">
            <a:extLst>
              <a:ext uri="{FF2B5EF4-FFF2-40B4-BE49-F238E27FC236}">
                <a16:creationId xmlns:a16="http://schemas.microsoft.com/office/drawing/2014/main" id="{5A664429-B483-C343-B9DE-F2B987208499}"/>
              </a:ext>
            </a:extLst>
          </p:cNvPr>
          <p:cNvSpPr/>
          <p:nvPr/>
        </p:nvSpPr>
        <p:spPr>
          <a:xfrm>
            <a:off x="7187299" y="283356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4" name="Oval 103">
            <a:extLst>
              <a:ext uri="{FF2B5EF4-FFF2-40B4-BE49-F238E27FC236}">
                <a16:creationId xmlns:a16="http://schemas.microsoft.com/office/drawing/2014/main" id="{E1F4B4A8-D65C-6B4D-8087-1E7C4CBD7289}"/>
              </a:ext>
            </a:extLst>
          </p:cNvPr>
          <p:cNvSpPr/>
          <p:nvPr/>
        </p:nvSpPr>
        <p:spPr>
          <a:xfrm>
            <a:off x="7400702" y="31118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76206636-EC4F-7043-B16B-44CDF7811343}"/>
              </a:ext>
            </a:extLst>
          </p:cNvPr>
          <p:cNvSpPr/>
          <p:nvPr/>
        </p:nvSpPr>
        <p:spPr>
          <a:xfrm>
            <a:off x="6993370" y="311183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CE7E3993-4B8B-A348-AE37-22B20DA60ED5}"/>
              </a:ext>
            </a:extLst>
          </p:cNvPr>
          <p:cNvSpPr/>
          <p:nvPr/>
        </p:nvSpPr>
        <p:spPr>
          <a:xfrm>
            <a:off x="7808034" y="310902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7" name="Straight Connector 106">
            <a:extLst>
              <a:ext uri="{FF2B5EF4-FFF2-40B4-BE49-F238E27FC236}">
                <a16:creationId xmlns:a16="http://schemas.microsoft.com/office/drawing/2014/main" id="{AC519BF8-DD80-594F-B22C-05EA6F0F0E24}"/>
              </a:ext>
            </a:extLst>
          </p:cNvPr>
          <p:cNvCxnSpPr>
            <a:cxnSpLocks/>
            <a:stCxn id="105" idx="6"/>
            <a:endCxn id="104" idx="2"/>
          </p:cNvCxnSpPr>
          <p:nvPr/>
        </p:nvCxnSpPr>
        <p:spPr>
          <a:xfrm flipV="1">
            <a:off x="7094831" y="316204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BA109C96-DB16-1C49-A671-E19600051416}"/>
              </a:ext>
            </a:extLst>
          </p:cNvPr>
          <p:cNvCxnSpPr>
            <a:cxnSpLocks/>
            <a:stCxn id="104" idx="6"/>
            <a:endCxn id="106" idx="2"/>
          </p:cNvCxnSpPr>
          <p:nvPr/>
        </p:nvCxnSpPr>
        <p:spPr>
          <a:xfrm flipV="1">
            <a:off x="7502163" y="315923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Freeform 109">
            <a:extLst>
              <a:ext uri="{FF2B5EF4-FFF2-40B4-BE49-F238E27FC236}">
                <a16:creationId xmlns:a16="http://schemas.microsoft.com/office/drawing/2014/main" id="{C83F6C57-6480-1746-A019-06DE8865117B}"/>
              </a:ext>
            </a:extLst>
          </p:cNvPr>
          <p:cNvSpPr/>
          <p:nvPr/>
        </p:nvSpPr>
        <p:spPr>
          <a:xfrm>
            <a:off x="7046590" y="3209906"/>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11" name="Oval 110">
            <a:extLst>
              <a:ext uri="{FF2B5EF4-FFF2-40B4-BE49-F238E27FC236}">
                <a16:creationId xmlns:a16="http://schemas.microsoft.com/office/drawing/2014/main" id="{FA7FF002-6934-1048-B27A-2716685BED1C}"/>
              </a:ext>
            </a:extLst>
          </p:cNvPr>
          <p:cNvSpPr/>
          <p:nvPr/>
        </p:nvSpPr>
        <p:spPr>
          <a:xfrm>
            <a:off x="8269684" y="28284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2" name="Oval 111">
            <a:extLst>
              <a:ext uri="{FF2B5EF4-FFF2-40B4-BE49-F238E27FC236}">
                <a16:creationId xmlns:a16="http://schemas.microsoft.com/office/drawing/2014/main" id="{24609A20-1973-2D49-9E55-5007AF0BF6B5}"/>
              </a:ext>
            </a:extLst>
          </p:cNvPr>
          <p:cNvSpPr/>
          <p:nvPr/>
        </p:nvSpPr>
        <p:spPr>
          <a:xfrm>
            <a:off x="8483087" y="31067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3" name="Oval 112">
            <a:extLst>
              <a:ext uri="{FF2B5EF4-FFF2-40B4-BE49-F238E27FC236}">
                <a16:creationId xmlns:a16="http://schemas.microsoft.com/office/drawing/2014/main" id="{D5A33F7C-3FBD-9A49-830A-65D1050F764A}"/>
              </a:ext>
            </a:extLst>
          </p:cNvPr>
          <p:cNvSpPr/>
          <p:nvPr/>
        </p:nvSpPr>
        <p:spPr>
          <a:xfrm>
            <a:off x="8075755" y="31067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4" name="Oval 113">
            <a:extLst>
              <a:ext uri="{FF2B5EF4-FFF2-40B4-BE49-F238E27FC236}">
                <a16:creationId xmlns:a16="http://schemas.microsoft.com/office/drawing/2014/main" id="{75020E79-2D6F-F949-97A3-8B834008C1E9}"/>
              </a:ext>
            </a:extLst>
          </p:cNvPr>
          <p:cNvSpPr/>
          <p:nvPr/>
        </p:nvSpPr>
        <p:spPr>
          <a:xfrm>
            <a:off x="8890419" y="31039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5" name="Straight Connector 114">
            <a:extLst>
              <a:ext uri="{FF2B5EF4-FFF2-40B4-BE49-F238E27FC236}">
                <a16:creationId xmlns:a16="http://schemas.microsoft.com/office/drawing/2014/main" id="{8A8B0F78-B207-D74F-BA6A-5DF3B544E6D3}"/>
              </a:ext>
            </a:extLst>
          </p:cNvPr>
          <p:cNvCxnSpPr>
            <a:cxnSpLocks/>
            <a:stCxn id="111" idx="5"/>
            <a:endCxn id="112" idx="1"/>
          </p:cNvCxnSpPr>
          <p:nvPr/>
        </p:nvCxnSpPr>
        <p:spPr>
          <a:xfrm>
            <a:off x="8356286" y="29141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a:extLst>
              <a:ext uri="{FF2B5EF4-FFF2-40B4-BE49-F238E27FC236}">
                <a16:creationId xmlns:a16="http://schemas.microsoft.com/office/drawing/2014/main" id="{CFF3C34B-9876-D944-B682-0441C80902C4}"/>
              </a:ext>
            </a:extLst>
          </p:cNvPr>
          <p:cNvCxnSpPr>
            <a:cxnSpLocks/>
            <a:stCxn id="111" idx="3"/>
            <a:endCxn id="113" idx="7"/>
          </p:cNvCxnSpPr>
          <p:nvPr/>
        </p:nvCxnSpPr>
        <p:spPr>
          <a:xfrm flipH="1">
            <a:off x="8162357" y="29141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a:extLst>
              <a:ext uri="{FF2B5EF4-FFF2-40B4-BE49-F238E27FC236}">
                <a16:creationId xmlns:a16="http://schemas.microsoft.com/office/drawing/2014/main" id="{FD043537-4947-9049-91C3-48E538B48D81}"/>
              </a:ext>
            </a:extLst>
          </p:cNvPr>
          <p:cNvCxnSpPr>
            <a:cxnSpLocks/>
            <a:stCxn id="113" idx="6"/>
            <a:endCxn id="112" idx="2"/>
          </p:cNvCxnSpPr>
          <p:nvPr/>
        </p:nvCxnSpPr>
        <p:spPr>
          <a:xfrm flipV="1">
            <a:off x="8177216" y="31569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4208CE7E-F1D9-554D-A461-50D613DF2EC5}"/>
              </a:ext>
            </a:extLst>
          </p:cNvPr>
          <p:cNvCxnSpPr>
            <a:cxnSpLocks/>
            <a:stCxn id="112" idx="6"/>
            <a:endCxn id="114" idx="2"/>
          </p:cNvCxnSpPr>
          <p:nvPr/>
        </p:nvCxnSpPr>
        <p:spPr>
          <a:xfrm flipV="1">
            <a:off x="8584548" y="315415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106DFCA9-C5B7-CF4B-9042-AE6B70135846}"/>
              </a:ext>
            </a:extLst>
          </p:cNvPr>
          <p:cNvCxnSpPr>
            <a:cxnSpLocks/>
          </p:cNvCxnSpPr>
          <p:nvPr/>
        </p:nvCxnSpPr>
        <p:spPr>
          <a:xfrm>
            <a:off x="8370339" y="2876700"/>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0" name="Freeform 119">
            <a:extLst>
              <a:ext uri="{FF2B5EF4-FFF2-40B4-BE49-F238E27FC236}">
                <a16:creationId xmlns:a16="http://schemas.microsoft.com/office/drawing/2014/main" id="{51D75726-03E3-3F40-B46A-16C0C0BB5F59}"/>
              </a:ext>
            </a:extLst>
          </p:cNvPr>
          <p:cNvSpPr/>
          <p:nvPr/>
        </p:nvSpPr>
        <p:spPr>
          <a:xfrm>
            <a:off x="8134244" y="3193461"/>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21" name="Oval 120">
            <a:extLst>
              <a:ext uri="{FF2B5EF4-FFF2-40B4-BE49-F238E27FC236}">
                <a16:creationId xmlns:a16="http://schemas.microsoft.com/office/drawing/2014/main" id="{2532A2F2-5973-8341-88DE-08FF3D83F9C6}"/>
              </a:ext>
            </a:extLst>
          </p:cNvPr>
          <p:cNvSpPr/>
          <p:nvPr/>
        </p:nvSpPr>
        <p:spPr>
          <a:xfrm>
            <a:off x="9192432" y="26928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2" name="Oval 121">
            <a:extLst>
              <a:ext uri="{FF2B5EF4-FFF2-40B4-BE49-F238E27FC236}">
                <a16:creationId xmlns:a16="http://schemas.microsoft.com/office/drawing/2014/main" id="{9D8EF478-0029-2E44-9508-34E4E3D7BD45}"/>
              </a:ext>
            </a:extLst>
          </p:cNvPr>
          <p:cNvSpPr/>
          <p:nvPr/>
        </p:nvSpPr>
        <p:spPr>
          <a:xfrm>
            <a:off x="9405835" y="29711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BD600FCB-5487-5A4D-9B05-E1F7FB5B1A5D}"/>
              </a:ext>
            </a:extLst>
          </p:cNvPr>
          <p:cNvSpPr/>
          <p:nvPr/>
        </p:nvSpPr>
        <p:spPr>
          <a:xfrm>
            <a:off x="9119900" y="29699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E8B6A06-C65B-DF4A-B072-70F7EF6074E8}"/>
              </a:ext>
            </a:extLst>
          </p:cNvPr>
          <p:cNvSpPr/>
          <p:nvPr/>
        </p:nvSpPr>
        <p:spPr>
          <a:xfrm>
            <a:off x="9641039" y="29699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894C50C8-6BE3-8949-8AB7-6FF497964DD0}"/>
              </a:ext>
            </a:extLst>
          </p:cNvPr>
          <p:cNvSpPr/>
          <p:nvPr/>
        </p:nvSpPr>
        <p:spPr>
          <a:xfrm>
            <a:off x="10274340" y="271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6" name="Oval 125">
            <a:extLst>
              <a:ext uri="{FF2B5EF4-FFF2-40B4-BE49-F238E27FC236}">
                <a16:creationId xmlns:a16="http://schemas.microsoft.com/office/drawing/2014/main" id="{F08C31AD-59A9-934C-BB3F-53BD6A72323F}"/>
              </a:ext>
            </a:extLst>
          </p:cNvPr>
          <p:cNvSpPr/>
          <p:nvPr/>
        </p:nvSpPr>
        <p:spPr>
          <a:xfrm>
            <a:off x="10373606" y="299410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7" name="Oval 126">
            <a:extLst>
              <a:ext uri="{FF2B5EF4-FFF2-40B4-BE49-F238E27FC236}">
                <a16:creationId xmlns:a16="http://schemas.microsoft.com/office/drawing/2014/main" id="{E49372FC-44FB-0744-A739-49C0753A76C2}"/>
              </a:ext>
            </a:extLst>
          </p:cNvPr>
          <p:cNvSpPr/>
          <p:nvPr/>
        </p:nvSpPr>
        <p:spPr>
          <a:xfrm>
            <a:off x="10080411" y="29952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C3E41486-4BC4-4445-A125-5FC5D55841D3}"/>
              </a:ext>
            </a:extLst>
          </p:cNvPr>
          <p:cNvSpPr/>
          <p:nvPr/>
        </p:nvSpPr>
        <p:spPr>
          <a:xfrm>
            <a:off x="10659541" y="2991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9" name="Straight Connector 128">
            <a:extLst>
              <a:ext uri="{FF2B5EF4-FFF2-40B4-BE49-F238E27FC236}">
                <a16:creationId xmlns:a16="http://schemas.microsoft.com/office/drawing/2014/main" id="{B72148AC-3A0E-ED45-A3E6-1646B83DA0B8}"/>
              </a:ext>
            </a:extLst>
          </p:cNvPr>
          <p:cNvCxnSpPr>
            <a:cxnSpLocks/>
            <a:stCxn id="125" idx="3"/>
            <a:endCxn id="127" idx="7"/>
          </p:cNvCxnSpPr>
          <p:nvPr/>
        </p:nvCxnSpPr>
        <p:spPr>
          <a:xfrm flipH="1">
            <a:off x="10167013" y="2802638"/>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Oval 130">
            <a:extLst>
              <a:ext uri="{FF2B5EF4-FFF2-40B4-BE49-F238E27FC236}">
                <a16:creationId xmlns:a16="http://schemas.microsoft.com/office/drawing/2014/main" id="{6FBAD239-DE4B-324F-856C-DE9FAA2E4F66}"/>
              </a:ext>
            </a:extLst>
          </p:cNvPr>
          <p:cNvSpPr/>
          <p:nvPr/>
        </p:nvSpPr>
        <p:spPr>
          <a:xfrm>
            <a:off x="11094196" y="272801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2" name="Oval 131">
            <a:extLst>
              <a:ext uri="{FF2B5EF4-FFF2-40B4-BE49-F238E27FC236}">
                <a16:creationId xmlns:a16="http://schemas.microsoft.com/office/drawing/2014/main" id="{21DC7B06-CDAD-6144-BF04-C0497A8D88D7}"/>
              </a:ext>
            </a:extLst>
          </p:cNvPr>
          <p:cNvSpPr/>
          <p:nvPr/>
        </p:nvSpPr>
        <p:spPr>
          <a:xfrm>
            <a:off x="11307599" y="30062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3" name="Oval 132">
            <a:extLst>
              <a:ext uri="{FF2B5EF4-FFF2-40B4-BE49-F238E27FC236}">
                <a16:creationId xmlns:a16="http://schemas.microsoft.com/office/drawing/2014/main" id="{4ED19436-6AF5-904B-BB45-57BEB2D2ED9C}"/>
              </a:ext>
            </a:extLst>
          </p:cNvPr>
          <p:cNvSpPr/>
          <p:nvPr/>
        </p:nvSpPr>
        <p:spPr>
          <a:xfrm>
            <a:off x="10900267" y="3006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4" name="Oval 133">
            <a:extLst>
              <a:ext uri="{FF2B5EF4-FFF2-40B4-BE49-F238E27FC236}">
                <a16:creationId xmlns:a16="http://schemas.microsoft.com/office/drawing/2014/main" id="{FCD32278-5595-944B-82F7-01B9D825C2BD}"/>
              </a:ext>
            </a:extLst>
          </p:cNvPr>
          <p:cNvSpPr/>
          <p:nvPr/>
        </p:nvSpPr>
        <p:spPr>
          <a:xfrm>
            <a:off x="11570088" y="30030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5" name="Straight Connector 134">
            <a:extLst>
              <a:ext uri="{FF2B5EF4-FFF2-40B4-BE49-F238E27FC236}">
                <a16:creationId xmlns:a16="http://schemas.microsoft.com/office/drawing/2014/main" id="{957A5E5E-9356-9F4E-83D8-B9BBED398E4F}"/>
              </a:ext>
            </a:extLst>
          </p:cNvPr>
          <p:cNvCxnSpPr>
            <a:cxnSpLocks/>
            <a:stCxn id="133" idx="6"/>
            <a:endCxn id="132" idx="2"/>
          </p:cNvCxnSpPr>
          <p:nvPr/>
        </p:nvCxnSpPr>
        <p:spPr>
          <a:xfrm flipV="1">
            <a:off x="11001728" y="305649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6" name="Oval 135">
            <a:extLst>
              <a:ext uri="{FF2B5EF4-FFF2-40B4-BE49-F238E27FC236}">
                <a16:creationId xmlns:a16="http://schemas.microsoft.com/office/drawing/2014/main" id="{B64823A9-5B5D-3C4D-A0CE-3DE308878BE6}"/>
              </a:ext>
            </a:extLst>
          </p:cNvPr>
          <p:cNvSpPr/>
          <p:nvPr/>
        </p:nvSpPr>
        <p:spPr>
          <a:xfrm>
            <a:off x="11035110" y="31776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7" name="Oval 136">
            <a:extLst>
              <a:ext uri="{FF2B5EF4-FFF2-40B4-BE49-F238E27FC236}">
                <a16:creationId xmlns:a16="http://schemas.microsoft.com/office/drawing/2014/main" id="{77AD0C88-D8C5-FC46-971C-999EABDF512C}"/>
              </a:ext>
            </a:extLst>
          </p:cNvPr>
          <p:cNvSpPr/>
          <p:nvPr/>
        </p:nvSpPr>
        <p:spPr>
          <a:xfrm>
            <a:off x="11248513" y="34559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8" name="Oval 137">
            <a:extLst>
              <a:ext uri="{FF2B5EF4-FFF2-40B4-BE49-F238E27FC236}">
                <a16:creationId xmlns:a16="http://schemas.microsoft.com/office/drawing/2014/main" id="{609D700D-29A1-BD48-B001-9051122BAADE}"/>
              </a:ext>
            </a:extLst>
          </p:cNvPr>
          <p:cNvSpPr/>
          <p:nvPr/>
        </p:nvSpPr>
        <p:spPr>
          <a:xfrm>
            <a:off x="10994116" y="34468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9" name="Oval 138">
            <a:extLst>
              <a:ext uri="{FF2B5EF4-FFF2-40B4-BE49-F238E27FC236}">
                <a16:creationId xmlns:a16="http://schemas.microsoft.com/office/drawing/2014/main" id="{CBDEB549-BFC7-0D45-864F-C07AA1BD3E08}"/>
              </a:ext>
            </a:extLst>
          </p:cNvPr>
          <p:cNvSpPr/>
          <p:nvPr/>
        </p:nvSpPr>
        <p:spPr>
          <a:xfrm>
            <a:off x="11655845" y="34530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0" name="Straight Connector 139">
            <a:extLst>
              <a:ext uri="{FF2B5EF4-FFF2-40B4-BE49-F238E27FC236}">
                <a16:creationId xmlns:a16="http://schemas.microsoft.com/office/drawing/2014/main" id="{6E98E752-5621-1647-A8E9-DBE9671577B7}"/>
              </a:ext>
            </a:extLst>
          </p:cNvPr>
          <p:cNvCxnSpPr>
            <a:cxnSpLocks/>
            <a:stCxn id="137" idx="6"/>
            <a:endCxn id="139" idx="2"/>
          </p:cNvCxnSpPr>
          <p:nvPr/>
        </p:nvCxnSpPr>
        <p:spPr>
          <a:xfrm flipV="1">
            <a:off x="11349974" y="350329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3" name="Oval 142">
            <a:extLst>
              <a:ext uri="{FF2B5EF4-FFF2-40B4-BE49-F238E27FC236}">
                <a16:creationId xmlns:a16="http://schemas.microsoft.com/office/drawing/2014/main" id="{674A948D-6C5D-F546-BFF6-90568839E179}"/>
              </a:ext>
            </a:extLst>
          </p:cNvPr>
          <p:cNvSpPr/>
          <p:nvPr/>
        </p:nvSpPr>
        <p:spPr>
          <a:xfrm>
            <a:off x="9269279" y="318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4" name="Oval 143">
            <a:extLst>
              <a:ext uri="{FF2B5EF4-FFF2-40B4-BE49-F238E27FC236}">
                <a16:creationId xmlns:a16="http://schemas.microsoft.com/office/drawing/2014/main" id="{D96FA4A0-5140-104D-8A10-B9516560F32F}"/>
              </a:ext>
            </a:extLst>
          </p:cNvPr>
          <p:cNvSpPr/>
          <p:nvPr/>
        </p:nvSpPr>
        <p:spPr>
          <a:xfrm>
            <a:off x="9482682" y="34647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5" name="Oval 144">
            <a:extLst>
              <a:ext uri="{FF2B5EF4-FFF2-40B4-BE49-F238E27FC236}">
                <a16:creationId xmlns:a16="http://schemas.microsoft.com/office/drawing/2014/main" id="{30544108-32D3-B148-B1BF-77BE44541100}"/>
              </a:ext>
            </a:extLst>
          </p:cNvPr>
          <p:cNvSpPr/>
          <p:nvPr/>
        </p:nvSpPr>
        <p:spPr>
          <a:xfrm>
            <a:off x="9075350" y="34647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6" name="Oval 145">
            <a:extLst>
              <a:ext uri="{FF2B5EF4-FFF2-40B4-BE49-F238E27FC236}">
                <a16:creationId xmlns:a16="http://schemas.microsoft.com/office/drawing/2014/main" id="{442D7FB4-78AE-B24A-96ED-6DD0B8725F9C}"/>
              </a:ext>
            </a:extLst>
          </p:cNvPr>
          <p:cNvSpPr/>
          <p:nvPr/>
        </p:nvSpPr>
        <p:spPr>
          <a:xfrm>
            <a:off x="9725630" y="3461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7" name="Straight Connector 146">
            <a:extLst>
              <a:ext uri="{FF2B5EF4-FFF2-40B4-BE49-F238E27FC236}">
                <a16:creationId xmlns:a16="http://schemas.microsoft.com/office/drawing/2014/main" id="{5D3F74A5-4DCD-5440-A1E4-CBA653A494E2}"/>
              </a:ext>
            </a:extLst>
          </p:cNvPr>
          <p:cNvCxnSpPr>
            <a:cxnSpLocks/>
            <a:stCxn id="143" idx="5"/>
            <a:endCxn id="144" idx="1"/>
          </p:cNvCxnSpPr>
          <p:nvPr/>
        </p:nvCxnSpPr>
        <p:spPr>
          <a:xfrm>
            <a:off x="9355881" y="327223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DBAAD38C-C3BA-7544-AD1D-C0D44AD417E9}"/>
              </a:ext>
            </a:extLst>
          </p:cNvPr>
          <p:cNvCxnSpPr>
            <a:cxnSpLocks/>
            <a:stCxn id="143" idx="3"/>
            <a:endCxn id="145" idx="7"/>
          </p:cNvCxnSpPr>
          <p:nvPr/>
        </p:nvCxnSpPr>
        <p:spPr>
          <a:xfrm flipH="1">
            <a:off x="9161952" y="3272232"/>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6A07AB1-751F-BF44-AB37-C7E1C69AC7BF}"/>
              </a:ext>
            </a:extLst>
          </p:cNvPr>
          <p:cNvCxnSpPr>
            <a:cxnSpLocks/>
            <a:stCxn id="145" idx="6"/>
            <a:endCxn id="144" idx="2"/>
          </p:cNvCxnSpPr>
          <p:nvPr/>
        </p:nvCxnSpPr>
        <p:spPr>
          <a:xfrm flipV="1">
            <a:off x="9176811" y="35150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Oval 149">
            <a:extLst>
              <a:ext uri="{FF2B5EF4-FFF2-40B4-BE49-F238E27FC236}">
                <a16:creationId xmlns:a16="http://schemas.microsoft.com/office/drawing/2014/main" id="{B62E373F-FD3D-1741-B208-A671241CE950}"/>
              </a:ext>
            </a:extLst>
          </p:cNvPr>
          <p:cNvSpPr/>
          <p:nvPr/>
        </p:nvSpPr>
        <p:spPr>
          <a:xfrm>
            <a:off x="10244055" y="318504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1" name="Oval 150">
            <a:extLst>
              <a:ext uri="{FF2B5EF4-FFF2-40B4-BE49-F238E27FC236}">
                <a16:creationId xmlns:a16="http://schemas.microsoft.com/office/drawing/2014/main" id="{73B8F07F-3F1A-A548-A1C0-C7E201B14390}"/>
              </a:ext>
            </a:extLst>
          </p:cNvPr>
          <p:cNvSpPr/>
          <p:nvPr/>
        </p:nvSpPr>
        <p:spPr>
          <a:xfrm>
            <a:off x="10283588" y="346205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2" name="Oval 151">
            <a:extLst>
              <a:ext uri="{FF2B5EF4-FFF2-40B4-BE49-F238E27FC236}">
                <a16:creationId xmlns:a16="http://schemas.microsoft.com/office/drawing/2014/main" id="{AAEA2408-C373-BC4B-BEE0-B8938DC0FA5E}"/>
              </a:ext>
            </a:extLst>
          </p:cNvPr>
          <p:cNvSpPr/>
          <p:nvPr/>
        </p:nvSpPr>
        <p:spPr>
          <a:xfrm>
            <a:off x="10050126" y="346331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3" name="Oval 152">
            <a:extLst>
              <a:ext uri="{FF2B5EF4-FFF2-40B4-BE49-F238E27FC236}">
                <a16:creationId xmlns:a16="http://schemas.microsoft.com/office/drawing/2014/main" id="{8371FEE1-E0F9-D043-90E8-F61C96A422CE}"/>
              </a:ext>
            </a:extLst>
          </p:cNvPr>
          <p:cNvSpPr/>
          <p:nvPr/>
        </p:nvSpPr>
        <p:spPr>
          <a:xfrm>
            <a:off x="10690920" y="345924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4" name="Straight Connector 153">
            <a:extLst>
              <a:ext uri="{FF2B5EF4-FFF2-40B4-BE49-F238E27FC236}">
                <a16:creationId xmlns:a16="http://schemas.microsoft.com/office/drawing/2014/main" id="{8960F1EC-2AA3-3548-9D4E-0308C03F7BFF}"/>
              </a:ext>
            </a:extLst>
          </p:cNvPr>
          <p:cNvCxnSpPr>
            <a:cxnSpLocks/>
            <a:stCxn id="150" idx="3"/>
            <a:endCxn id="152" idx="7"/>
          </p:cNvCxnSpPr>
          <p:nvPr/>
        </p:nvCxnSpPr>
        <p:spPr>
          <a:xfrm flipH="1">
            <a:off x="10136728" y="327075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983CD5D4-4089-A248-9A48-8C865C500FA3}"/>
              </a:ext>
            </a:extLst>
          </p:cNvPr>
          <p:cNvCxnSpPr>
            <a:cxnSpLocks/>
            <a:stCxn id="151" idx="6"/>
            <a:endCxn id="153" idx="2"/>
          </p:cNvCxnSpPr>
          <p:nvPr/>
        </p:nvCxnSpPr>
        <p:spPr>
          <a:xfrm flipV="1">
            <a:off x="10385049" y="3509453"/>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7" name="Down Arrow 156">
            <a:extLst>
              <a:ext uri="{FF2B5EF4-FFF2-40B4-BE49-F238E27FC236}">
                <a16:creationId xmlns:a16="http://schemas.microsoft.com/office/drawing/2014/main" id="{9324AA14-B070-4D43-98C2-23DDB5F48F71}"/>
              </a:ext>
            </a:extLst>
          </p:cNvPr>
          <p:cNvSpPr/>
          <p:nvPr/>
        </p:nvSpPr>
        <p:spPr>
          <a:xfrm>
            <a:off x="2059706" y="2513983"/>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58" name="Down Arrow 157">
            <a:extLst>
              <a:ext uri="{FF2B5EF4-FFF2-40B4-BE49-F238E27FC236}">
                <a16:creationId xmlns:a16="http://schemas.microsoft.com/office/drawing/2014/main" id="{4EAC0C17-044E-5E4D-B2B6-87FD91A45AB9}"/>
              </a:ext>
            </a:extLst>
          </p:cNvPr>
          <p:cNvSpPr/>
          <p:nvPr/>
        </p:nvSpPr>
        <p:spPr>
          <a:xfrm>
            <a:off x="7727343" y="2498869"/>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13CA2BEA-1DB2-0C4F-8459-DAE4DACBB989}"/>
                  </a:ext>
                </a:extLst>
              </p:cNvPr>
              <p:cNvSpPr txBox="1"/>
              <p:nvPr/>
            </p:nvSpPr>
            <p:spPr>
              <a:xfrm>
                <a:off x="606808" y="1127960"/>
                <a:ext cx="49531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ER Algorithm: Run transitive closure with e if p(e)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oMath>
                </a14:m>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59" name="TextBox 158">
                <a:extLst>
                  <a:ext uri="{FF2B5EF4-FFF2-40B4-BE49-F238E27FC236}">
                    <a16:creationId xmlns:a16="http://schemas.microsoft.com/office/drawing/2014/main" id="{13CA2BEA-1DB2-0C4F-8459-DAE4DACBB989}"/>
                  </a:ext>
                </a:extLst>
              </p:cNvPr>
              <p:cNvSpPr txBox="1">
                <a:spLocks noRot="1" noChangeAspect="1" noMove="1" noResize="1" noEditPoints="1" noAdjustHandles="1" noChangeArrowheads="1" noChangeShapeType="1" noTextEdit="1"/>
              </p:cNvSpPr>
              <p:nvPr/>
            </p:nvSpPr>
            <p:spPr>
              <a:xfrm>
                <a:off x="606808" y="1127960"/>
                <a:ext cx="4953149" cy="338552"/>
              </a:xfrm>
              <a:prstGeom prst="rect">
                <a:avLst/>
              </a:prstGeom>
              <a:blipFill>
                <a:blip r:embed="rId9"/>
                <a:stretch>
                  <a:fillRect l="-1282" t="-3704" b="-18519"/>
                </a:stretch>
              </a:blipFill>
              <a:ln w="12700" cap="flat">
                <a:noFill/>
                <a:miter lim="400000"/>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ABFF67B2-7A51-8141-BC74-E7F72DDBF369}"/>
              </a:ext>
            </a:extLst>
          </p:cNvPr>
          <p:cNvSpPr txBox="1"/>
          <p:nvPr/>
        </p:nvSpPr>
        <p:spPr>
          <a:xfrm>
            <a:off x="9378259" y="416879"/>
            <a:ext cx="23790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[Whang et al, PVLDB’13]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1215145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82E57-84F4-A347-ADCB-9D8856F1595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DF4F830F-BA68-1347-B8EA-213A9BDF63A2}"/>
              </a:ext>
            </a:extLst>
          </p:cNvPr>
          <p:cNvSpPr>
            <a:spLocks noGrp="1"/>
          </p:cNvSpPr>
          <p:nvPr>
            <p:ph type="title"/>
          </p:nvPr>
        </p:nvSpPr>
        <p:spPr/>
        <p:txBody>
          <a:bodyPr>
            <a:normAutofit/>
          </a:bodyPr>
          <a:lstStyle/>
          <a:p>
            <a:r>
              <a:rPr lang="en-US" dirty="0"/>
              <a:t>Towards a Practical Crowdsourcing Strategy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03B4892-FAEF-0D4F-831B-15CAC45780C3}"/>
                  </a:ext>
                </a:extLst>
              </p:cNvPr>
              <p:cNvSpPr>
                <a:spLocks noGrp="1"/>
              </p:cNvSpPr>
              <p:nvPr>
                <p:ph type="body" sz="half" idx="1"/>
              </p:nvPr>
            </p:nvSpPr>
            <p:spPr>
              <a:xfrm>
                <a:off x="609519" y="1752600"/>
                <a:ext cx="6552513" cy="4373564"/>
              </a:xfrm>
            </p:spPr>
            <p:txBody>
              <a:bodyPr>
                <a:normAutofit/>
              </a:bodyPr>
              <a:lstStyle/>
              <a:p>
                <a:r>
                  <a:rPr lang="en-US" dirty="0"/>
                  <a:t>Label can be inferred if the connecting path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contains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non-match pair</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no non-matches then label is match</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1 non-match then label is non-match</a:t>
                </a:r>
              </a:p>
              <a:p>
                <a:pPr lvl="1"/>
                <a:endParaRPr lang="en-US" dirty="0"/>
              </a:p>
              <a:p>
                <a:r>
                  <a:rPr lang="en-US" dirty="0"/>
                  <a:t>For negative transitivity, </a:t>
                </a:r>
              </a:p>
              <a:p>
                <a:pPr lvl="1"/>
                <a:r>
                  <a:rPr lang="en-US" dirty="0"/>
                  <a:t>if p</a:t>
                </a:r>
                <a:r>
                  <a:rPr lang="en-US" baseline="-25000" dirty="0"/>
                  <a:t>1</a:t>
                </a:r>
                <a:r>
                  <a:rPr lang="en-US" dirty="0"/>
                  <a:t>, p</a:t>
                </a:r>
                <a:r>
                  <a:rPr lang="en-US" baseline="-25000" dirty="0"/>
                  <a:t>2</a:t>
                </a:r>
                <a:r>
                  <a:rPr lang="en-US" dirty="0"/>
                  <a:t> are crowdsourced, we still cannot infer p</a:t>
                </a:r>
                <a:r>
                  <a:rPr lang="en-US" baseline="-25000" dirty="0"/>
                  <a:t>3</a:t>
                </a:r>
              </a:p>
              <a:p>
                <a:pPr lvl="1"/>
                <a:r>
                  <a:rPr lang="en-US" dirty="0"/>
                  <a:t>if p</a:t>
                </a:r>
                <a:r>
                  <a:rPr lang="en-US" baseline="-25000" dirty="0"/>
                  <a:t>3</a:t>
                </a:r>
                <a:r>
                  <a:rPr lang="en-US" dirty="0"/>
                  <a:t> is crowdsourced before then we can save a HIT</a:t>
                </a:r>
                <a:endParaRPr lang="en-US" baseline="-25000" dirty="0"/>
              </a:p>
              <a:p>
                <a:pPr lvl="1"/>
                <a:endParaRPr lang="en-US" baseline="-25000" dirty="0"/>
              </a:p>
              <a:p>
                <a:r>
                  <a:rPr lang="en-US" dirty="0"/>
                  <a:t>Crowdsource in decreasing order of probabilities so matching pairs are determined first</a:t>
                </a:r>
              </a:p>
              <a:p>
                <a:pPr lvl="1"/>
                <a:r>
                  <a:rPr lang="en-US" dirty="0"/>
                  <a:t>Check if label can be inferred before crowdsourcing</a:t>
                </a:r>
              </a:p>
              <a:p>
                <a:pPr lvl="1"/>
                <a:endParaRPr lang="en-US" dirty="0"/>
              </a:p>
              <a:p>
                <a:r>
                  <a:rPr lang="en-US" dirty="0"/>
                  <a:t>Sub-optimal if probabilities are unreliable</a:t>
                </a:r>
              </a:p>
            </p:txBody>
          </p:sp>
        </mc:Choice>
        <mc:Fallback xmlns="">
          <p:sp>
            <p:nvSpPr>
              <p:cNvPr id="4" name="Text Placeholder 3">
                <a:extLst>
                  <a:ext uri="{FF2B5EF4-FFF2-40B4-BE49-F238E27FC236}">
                    <a16:creationId xmlns:a16="http://schemas.microsoft.com/office/drawing/2014/main" id="{603B4892-FAEF-0D4F-831B-15CAC45780C3}"/>
                  </a:ext>
                </a:extLst>
              </p:cNvPr>
              <p:cNvSpPr>
                <a:spLocks noGrp="1" noRot="1" noChangeAspect="1" noMove="1" noResize="1" noEditPoints="1" noAdjustHandles="1" noChangeArrowheads="1" noChangeShapeType="1" noTextEdit="1"/>
              </p:cNvSpPr>
              <p:nvPr>
                <p:ph type="body" sz="half" idx="1"/>
              </p:nvPr>
            </p:nvSpPr>
            <p:spPr>
              <a:xfrm>
                <a:off x="609519" y="1752600"/>
                <a:ext cx="6552513" cy="4373564"/>
              </a:xfrm>
              <a:blipFill>
                <a:blip r:embed="rId2"/>
                <a:stretch>
                  <a:fillRect l="-1938" t="-870" r="-2326" b="-202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CACC55C-D684-FE41-81BE-27B9DD62452A}"/>
              </a:ext>
            </a:extLst>
          </p:cNvPr>
          <p:cNvSpPr/>
          <p:nvPr/>
        </p:nvSpPr>
        <p:spPr>
          <a:xfrm>
            <a:off x="9270814" y="397830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6" name="Oval 5">
            <a:extLst>
              <a:ext uri="{FF2B5EF4-FFF2-40B4-BE49-F238E27FC236}">
                <a16:creationId xmlns:a16="http://schemas.microsoft.com/office/drawing/2014/main" id="{75AECD02-6CF3-5546-9199-455BA65BBD8A}"/>
              </a:ext>
            </a:extLst>
          </p:cNvPr>
          <p:cNvSpPr/>
          <p:nvPr/>
        </p:nvSpPr>
        <p:spPr>
          <a:xfrm>
            <a:off x="8670802" y="48083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88F9D3C9-4D40-E944-9031-C5D82A897C25}"/>
              </a:ext>
            </a:extLst>
          </p:cNvPr>
          <p:cNvSpPr/>
          <p:nvPr/>
        </p:nvSpPr>
        <p:spPr>
          <a:xfrm>
            <a:off x="9922013" y="48165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 name="Straight Connector 7">
            <a:extLst>
              <a:ext uri="{FF2B5EF4-FFF2-40B4-BE49-F238E27FC236}">
                <a16:creationId xmlns:a16="http://schemas.microsoft.com/office/drawing/2014/main" id="{1C0D6B25-DFC8-D642-A1F9-01AB6C786FF0}"/>
              </a:ext>
            </a:extLst>
          </p:cNvPr>
          <p:cNvCxnSpPr>
            <a:stCxn id="5" idx="3"/>
            <a:endCxn id="6" idx="0"/>
          </p:cNvCxnSpPr>
          <p:nvPr/>
        </p:nvCxnSpPr>
        <p:spPr>
          <a:xfrm flipH="1">
            <a:off x="8777185" y="4159411"/>
            <a:ext cx="524788" cy="64889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81EB1CF4-8B43-C843-946B-4F96F67BEEC1}"/>
              </a:ext>
            </a:extLst>
          </p:cNvPr>
          <p:cNvCxnSpPr>
            <a:cxnSpLocks/>
            <a:stCxn id="5" idx="5"/>
            <a:endCxn id="7" idx="0"/>
          </p:cNvCxnSpPr>
          <p:nvPr/>
        </p:nvCxnSpPr>
        <p:spPr>
          <a:xfrm>
            <a:off x="9452421" y="4159411"/>
            <a:ext cx="575975" cy="65716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2D0245B4-17E2-2142-9BF8-D9AE09060729}"/>
              </a:ext>
            </a:extLst>
          </p:cNvPr>
          <p:cNvCxnSpPr>
            <a:cxnSpLocks/>
            <a:stCxn id="6" idx="6"/>
            <a:endCxn id="7" idx="2"/>
          </p:cNvCxnSpPr>
          <p:nvPr/>
        </p:nvCxnSpPr>
        <p:spPr>
          <a:xfrm>
            <a:off x="8883568" y="491440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A46F9979-8789-1248-AC9E-D7BA29D2B073}"/>
              </a:ext>
            </a:extLst>
          </p:cNvPr>
          <p:cNvSpPr txBox="1"/>
          <p:nvPr/>
        </p:nvSpPr>
        <p:spPr>
          <a:xfrm>
            <a:off x="8759321" y="509490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5" name="TextBox 14">
            <a:extLst>
              <a:ext uri="{FF2B5EF4-FFF2-40B4-BE49-F238E27FC236}">
                <a16:creationId xmlns:a16="http://schemas.microsoft.com/office/drawing/2014/main" id="{CDABB08A-D92D-6B4F-812D-FA078B84E5A8}"/>
              </a:ext>
            </a:extLst>
          </p:cNvPr>
          <p:cNvSpPr txBox="1"/>
          <p:nvPr/>
        </p:nvSpPr>
        <p:spPr>
          <a:xfrm>
            <a:off x="8211564" y="410959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6" name="TextBox 15">
            <a:extLst>
              <a:ext uri="{FF2B5EF4-FFF2-40B4-BE49-F238E27FC236}">
                <a16:creationId xmlns:a16="http://schemas.microsoft.com/office/drawing/2014/main" id="{00159E27-CF61-B449-9DAD-ACA45077A4BA}"/>
              </a:ext>
            </a:extLst>
          </p:cNvPr>
          <p:cNvSpPr txBox="1"/>
          <p:nvPr/>
        </p:nvSpPr>
        <p:spPr>
          <a:xfrm>
            <a:off x="9724788" y="422670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17" name="TextBox 16">
            <a:extLst>
              <a:ext uri="{FF2B5EF4-FFF2-40B4-BE49-F238E27FC236}">
                <a16:creationId xmlns:a16="http://schemas.microsoft.com/office/drawing/2014/main" id="{883E0549-58E4-D144-B324-6AFD2D14734A}"/>
              </a:ext>
            </a:extLst>
          </p:cNvPr>
          <p:cNvSpPr txBox="1"/>
          <p:nvPr/>
        </p:nvSpPr>
        <p:spPr>
          <a:xfrm>
            <a:off x="8182944" y="364067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Transitive Relation</a:t>
            </a:r>
          </a:p>
        </p:txBody>
      </p:sp>
      <p:sp>
        <p:nvSpPr>
          <p:cNvPr id="28" name="TextBox 27">
            <a:extLst>
              <a:ext uri="{FF2B5EF4-FFF2-40B4-BE49-F238E27FC236}">
                <a16:creationId xmlns:a16="http://schemas.microsoft.com/office/drawing/2014/main" id="{D2B85ED5-C895-1947-B4E3-B0919DEFAE3B}"/>
              </a:ext>
            </a:extLst>
          </p:cNvPr>
          <p:cNvSpPr txBox="1"/>
          <p:nvPr/>
        </p:nvSpPr>
        <p:spPr>
          <a:xfrm>
            <a:off x="9035165" y="4312309"/>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9" name="TextBox 28">
            <a:extLst>
              <a:ext uri="{FF2B5EF4-FFF2-40B4-BE49-F238E27FC236}">
                <a16:creationId xmlns:a16="http://schemas.microsoft.com/office/drawing/2014/main" id="{3081DF05-9DE0-4247-808F-AABDC128F17A}"/>
              </a:ext>
            </a:extLst>
          </p:cNvPr>
          <p:cNvSpPr txBox="1"/>
          <p:nvPr/>
        </p:nvSpPr>
        <p:spPr>
          <a:xfrm>
            <a:off x="9501940" y="4315434"/>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30" name="TextBox 29">
            <a:extLst>
              <a:ext uri="{FF2B5EF4-FFF2-40B4-BE49-F238E27FC236}">
                <a16:creationId xmlns:a16="http://schemas.microsoft.com/office/drawing/2014/main" id="{B57728F2-4FB9-7540-B39A-D598223D28C4}"/>
              </a:ext>
            </a:extLst>
          </p:cNvPr>
          <p:cNvSpPr txBox="1"/>
          <p:nvPr/>
        </p:nvSpPr>
        <p:spPr>
          <a:xfrm>
            <a:off x="9284226" y="4647306"/>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37" name="Oval 36">
            <a:extLst>
              <a:ext uri="{FF2B5EF4-FFF2-40B4-BE49-F238E27FC236}">
                <a16:creationId xmlns:a16="http://schemas.microsoft.com/office/drawing/2014/main" id="{1148FFC0-644D-B749-9495-C76695F46875}"/>
              </a:ext>
            </a:extLst>
          </p:cNvPr>
          <p:cNvSpPr/>
          <p:nvPr/>
        </p:nvSpPr>
        <p:spPr>
          <a:xfrm>
            <a:off x="9268994" y="170623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38" name="Oval 37">
            <a:extLst>
              <a:ext uri="{FF2B5EF4-FFF2-40B4-BE49-F238E27FC236}">
                <a16:creationId xmlns:a16="http://schemas.microsoft.com/office/drawing/2014/main" id="{A77C39F8-8D31-0642-8F50-389CD848A1E7}"/>
              </a:ext>
            </a:extLst>
          </p:cNvPr>
          <p:cNvSpPr/>
          <p:nvPr/>
        </p:nvSpPr>
        <p:spPr>
          <a:xfrm>
            <a:off x="8668982" y="25362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6DCEE76F-7895-D743-BA51-36A85A45523E}"/>
              </a:ext>
            </a:extLst>
          </p:cNvPr>
          <p:cNvSpPr/>
          <p:nvPr/>
        </p:nvSpPr>
        <p:spPr>
          <a:xfrm>
            <a:off x="9920193" y="25445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DF9D47CC-838C-EE41-B2DA-5F000F1461DF}"/>
              </a:ext>
            </a:extLst>
          </p:cNvPr>
          <p:cNvCxnSpPr>
            <a:stCxn id="37" idx="3"/>
            <a:endCxn id="38" idx="0"/>
          </p:cNvCxnSpPr>
          <p:nvPr/>
        </p:nvCxnSpPr>
        <p:spPr>
          <a:xfrm flipH="1">
            <a:off x="8775365" y="1887341"/>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3DD19F04-6A2D-FF42-BC4F-3978764163A4}"/>
              </a:ext>
            </a:extLst>
          </p:cNvPr>
          <p:cNvCxnSpPr>
            <a:cxnSpLocks/>
            <a:stCxn id="37" idx="5"/>
            <a:endCxn id="39" idx="0"/>
          </p:cNvCxnSpPr>
          <p:nvPr/>
        </p:nvCxnSpPr>
        <p:spPr>
          <a:xfrm>
            <a:off x="9450601" y="1887341"/>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1209CF77-E98C-CF4D-AB48-746BA9C308B3}"/>
              </a:ext>
            </a:extLst>
          </p:cNvPr>
          <p:cNvCxnSpPr>
            <a:cxnSpLocks/>
            <a:stCxn id="38" idx="6"/>
            <a:endCxn id="39" idx="2"/>
          </p:cNvCxnSpPr>
          <p:nvPr/>
        </p:nvCxnSpPr>
        <p:spPr>
          <a:xfrm>
            <a:off x="8881748" y="264233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63745174-1B3F-9543-9779-0E1AE39F81F6}"/>
              </a:ext>
            </a:extLst>
          </p:cNvPr>
          <p:cNvSpPr txBox="1"/>
          <p:nvPr/>
        </p:nvSpPr>
        <p:spPr>
          <a:xfrm>
            <a:off x="8757501" y="282283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4" name="TextBox 43">
            <a:extLst>
              <a:ext uri="{FF2B5EF4-FFF2-40B4-BE49-F238E27FC236}">
                <a16:creationId xmlns:a16="http://schemas.microsoft.com/office/drawing/2014/main" id="{16444903-9D9A-9A4B-B87F-CF90747E9F80}"/>
              </a:ext>
            </a:extLst>
          </p:cNvPr>
          <p:cNvSpPr txBox="1"/>
          <p:nvPr/>
        </p:nvSpPr>
        <p:spPr>
          <a:xfrm>
            <a:off x="8209744" y="183752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5" name="TextBox 44">
            <a:extLst>
              <a:ext uri="{FF2B5EF4-FFF2-40B4-BE49-F238E27FC236}">
                <a16:creationId xmlns:a16="http://schemas.microsoft.com/office/drawing/2014/main" id="{F9862785-DECB-574D-9B73-DA55F115AEB1}"/>
              </a:ext>
            </a:extLst>
          </p:cNvPr>
          <p:cNvSpPr txBox="1"/>
          <p:nvPr/>
        </p:nvSpPr>
        <p:spPr>
          <a:xfrm>
            <a:off x="9722968" y="195463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46" name="TextBox 45">
            <a:extLst>
              <a:ext uri="{FF2B5EF4-FFF2-40B4-BE49-F238E27FC236}">
                <a16:creationId xmlns:a16="http://schemas.microsoft.com/office/drawing/2014/main" id="{C5438E1E-EEDE-B040-944A-098592F75A65}"/>
              </a:ext>
            </a:extLst>
          </p:cNvPr>
          <p:cNvSpPr txBox="1"/>
          <p:nvPr/>
        </p:nvSpPr>
        <p:spPr>
          <a:xfrm>
            <a:off x="8181124" y="136860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Transitive Relation</a:t>
            </a:r>
          </a:p>
        </p:txBody>
      </p:sp>
      <p:sp>
        <p:nvSpPr>
          <p:cNvPr id="50" name="TextBox 49">
            <a:extLst>
              <a:ext uri="{FF2B5EF4-FFF2-40B4-BE49-F238E27FC236}">
                <a16:creationId xmlns:a16="http://schemas.microsoft.com/office/drawing/2014/main" id="{A786A504-9C57-2E42-9D88-570A4E9C7422}"/>
              </a:ext>
            </a:extLst>
          </p:cNvPr>
          <p:cNvSpPr txBox="1"/>
          <p:nvPr/>
        </p:nvSpPr>
        <p:spPr>
          <a:xfrm>
            <a:off x="10145571" y="4764649"/>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51" name="TextBox 50">
            <a:extLst>
              <a:ext uri="{FF2B5EF4-FFF2-40B4-BE49-F238E27FC236}">
                <a16:creationId xmlns:a16="http://schemas.microsoft.com/office/drawing/2014/main" id="{2143087C-745F-3D48-8B26-15FAC8CBD852}"/>
              </a:ext>
            </a:extLst>
          </p:cNvPr>
          <p:cNvSpPr txBox="1"/>
          <p:nvPr/>
        </p:nvSpPr>
        <p:spPr>
          <a:xfrm>
            <a:off x="8429821" y="476051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52" name="TextBox 51">
            <a:extLst>
              <a:ext uri="{FF2B5EF4-FFF2-40B4-BE49-F238E27FC236}">
                <a16:creationId xmlns:a16="http://schemas.microsoft.com/office/drawing/2014/main" id="{F77F2456-D756-664F-B624-35D7B511D92E}"/>
              </a:ext>
            </a:extLst>
          </p:cNvPr>
          <p:cNvSpPr txBox="1"/>
          <p:nvPr/>
        </p:nvSpPr>
        <p:spPr>
          <a:xfrm>
            <a:off x="9481760" y="3904868"/>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53" name="TextBox 52">
            <a:extLst>
              <a:ext uri="{FF2B5EF4-FFF2-40B4-BE49-F238E27FC236}">
                <a16:creationId xmlns:a16="http://schemas.microsoft.com/office/drawing/2014/main" id="{4418914C-5A44-6949-A6B3-89CAC613C78B}"/>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Leveraging Transitive Relations for Crowdsourced Joins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Li,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TextBox 10">
            <a:extLst>
              <a:ext uri="{FF2B5EF4-FFF2-40B4-BE49-F238E27FC236}">
                <a16:creationId xmlns:a16="http://schemas.microsoft.com/office/drawing/2014/main" id="{CF74EB70-CB82-C84D-AB0F-7D648C8AD0B0}"/>
              </a:ext>
            </a:extLst>
          </p:cNvPr>
          <p:cNvSpPr txBox="1"/>
          <p:nvPr/>
        </p:nvSpPr>
        <p:spPr>
          <a:xfrm>
            <a:off x="8096619" y="5416049"/>
            <a:ext cx="240706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 ,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kumimoji="0" lang="en-US" sz="1200" b="0" i="0"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2</a:t>
            </a:r>
            <a:r>
              <a:rPr lang="en-US" dirty="0">
                <a:solidFill>
                  <a:srgbClr val="000000"/>
                </a:solidFill>
                <a:sym typeface="Calibri"/>
              </a:rPr>
              <a:t>), (r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 ↛ (r</a:t>
            </a:r>
            <a:r>
              <a:rPr lang="en-US" baseline="-25000" dirty="0">
                <a:solidFill>
                  <a:srgbClr val="000000"/>
                </a:solidFill>
                <a:sym typeface="Calibri"/>
              </a:rPr>
              <a:t>2</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A1CAB79C-9587-4443-8CA0-FB1E9FF39F10}"/>
              </a:ext>
            </a:extLst>
          </p:cNvPr>
          <p:cNvSpPr txBox="1"/>
          <p:nvPr/>
        </p:nvSpPr>
        <p:spPr>
          <a:xfrm>
            <a:off x="9375377" y="403167"/>
            <a:ext cx="2436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SIGMOD’13]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880264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82F82-5248-9D4F-8907-4E28832314E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A92E4477-2904-1649-9BCF-057442463164}"/>
              </a:ext>
            </a:extLst>
          </p:cNvPr>
          <p:cNvSpPr>
            <a:spLocks noGrp="1"/>
          </p:cNvSpPr>
          <p:nvPr>
            <p:ph type="title"/>
          </p:nvPr>
        </p:nvSpPr>
        <p:spPr/>
        <p:txBody>
          <a:bodyPr>
            <a:noAutofit/>
          </a:bodyPr>
          <a:lstStyle/>
          <a:p>
            <a:r>
              <a:rPr lang="en-US" sz="2800" dirty="0"/>
              <a:t>Towards Crowdsourcing Strategies with Guarantees </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105E2A15-AA25-7D4C-829D-173873052823}"/>
                  </a:ext>
                </a:extLst>
              </p:cNvPr>
              <p:cNvSpPr>
                <a:spLocks noGrp="1"/>
              </p:cNvSpPr>
              <p:nvPr>
                <p:ph type="body" idx="1"/>
              </p:nvPr>
            </p:nvSpPr>
            <p:spPr>
              <a:xfrm>
                <a:off x="609520" y="1181100"/>
                <a:ext cx="6563363" cy="5067300"/>
              </a:xfrm>
            </p:spPr>
            <p:txBody>
              <a:bodyPr>
                <a:normAutofit lnSpcReduction="10000"/>
              </a:bodyPr>
              <a:lstStyle/>
              <a:p>
                <a:endParaRPr lang="en-US" dirty="0"/>
              </a:p>
              <a:p>
                <a:r>
                  <a:rPr lang="en-US" dirty="0"/>
                  <a:t>Any strategy incurs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O(n)OPT (n is #records)</a:t>
                </a:r>
              </a:p>
              <a:p>
                <a:pPr lvl="1"/>
                <a:r>
                  <a:rPr lang="en-US" dirty="0"/>
                  <a:t>Need at least </a:t>
                </a:r>
                <a:r>
                  <a:rPr lang="en-US" i="1" dirty="0"/>
                  <a:t>O(n) </a:t>
                </a:r>
                <a:r>
                  <a:rPr lang="en-US" dirty="0"/>
                  <a:t>labels to determine cliques</a:t>
                </a:r>
                <a:endParaRPr lang="en-US" i="1" dirty="0"/>
              </a:p>
              <a:p>
                <a:pPr lvl="1"/>
                <a:r>
                  <a:rPr lang="en-US" dirty="0"/>
                  <a:t>Cannot crowdsource &gt; </a:t>
                </a:r>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oMath>
                </a14:m>
                <a:r>
                  <a:rPr lang="en-US" dirty="0"/>
                  <a:t> labels (#edges)</a:t>
                </a:r>
              </a:p>
              <a:p>
                <a:pPr lvl="1"/>
                <a:endParaRPr lang="en-US" dirty="0"/>
              </a:p>
              <a:p>
                <a:r>
                  <a:rPr lang="en-US" dirty="0"/>
                  <a:t>Achieving OPT is NP-hard (reduction to correlation clustering)</a:t>
                </a:r>
              </a:p>
              <a:p>
                <a:endParaRPr lang="en-US" dirty="0"/>
              </a:p>
              <a:p>
                <a:r>
                  <a:rPr lang="en-US" dirty="0"/>
                  <a:t>Random edge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oMath>
                </a14:m>
                <a:r>
                  <a:rPr lang="en-US" dirty="0"/>
                  <a:t> likely to be a match where k is #cliques</a:t>
                </a:r>
              </a:p>
              <a:p>
                <a:endParaRPr lang="en-US" dirty="0"/>
              </a:p>
              <a:p>
                <a:r>
                  <a:rPr lang="en-US" dirty="0"/>
                  <a:t>A 2-loop strategy that incurs </a:t>
                </a:r>
                <a:r>
                  <a:rPr lang="en-US" i="1" dirty="0"/>
                  <a:t>O(k)</a:t>
                </a:r>
                <a:r>
                  <a:rPr lang="en-US" dirty="0"/>
                  <a:t> OPT labels: </a:t>
                </a:r>
              </a:p>
              <a:p>
                <a:pPr lvl="1"/>
                <a:r>
                  <a:rPr lang="en-US" dirty="0"/>
                  <a:t>Visits records in decreasing order of “</a:t>
                </a:r>
                <a:r>
                  <a:rPr lang="en-US" dirty="0" err="1"/>
                  <a:t>hub”ness</a:t>
                </a:r>
                <a:endParaRPr lang="en-US" dirty="0"/>
              </a:p>
              <a:p>
                <a:pPr lvl="1"/>
                <a:r>
                  <a:rPr lang="en-US" dirty="0"/>
                  <a:t>For each record, crowdsources edges (unless inferred) in decreasing order of edge probability</a:t>
                </a:r>
              </a:p>
            </p:txBody>
          </p:sp>
        </mc:Choice>
        <mc:Fallback xmlns="">
          <p:sp>
            <p:nvSpPr>
              <p:cNvPr id="6" name="Text Placeholder 5">
                <a:extLst>
                  <a:ext uri="{FF2B5EF4-FFF2-40B4-BE49-F238E27FC236}">
                    <a16:creationId xmlns:a16="http://schemas.microsoft.com/office/drawing/2014/main" id="{105E2A15-AA25-7D4C-829D-173873052823}"/>
                  </a:ext>
                </a:extLst>
              </p:cNvPr>
              <p:cNvSpPr>
                <a:spLocks noGrp="1" noRot="1" noChangeAspect="1" noMove="1" noResize="1" noEditPoints="1" noAdjustHandles="1" noChangeArrowheads="1" noChangeShapeType="1" noTextEdit="1"/>
              </p:cNvSpPr>
              <p:nvPr>
                <p:ph type="body" idx="1"/>
              </p:nvPr>
            </p:nvSpPr>
            <p:spPr>
              <a:xfrm>
                <a:off x="609520" y="1181100"/>
                <a:ext cx="6563363" cy="5067300"/>
              </a:xfrm>
              <a:blipFill>
                <a:blip r:embed="rId2"/>
                <a:stretch>
                  <a:fillRect l="-1934" r="-21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3DCA61A-BC91-0C42-BABD-80EFA2A2E1E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Crowdsourcing Algorithms for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Vesdapunt</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Bellare</a:t>
            </a:r>
            <a:r>
              <a:rPr kumimoji="0" lang="en-US" sz="1200" b="1" i="0" u="none" strike="noStrike" kern="1200" cap="none" spc="0" normalizeH="0" baseline="0" noProof="0" dirty="0">
                <a:ln>
                  <a:noFill/>
                </a:ln>
                <a:solidFill>
                  <a:srgbClr val="000000"/>
                </a:solidFill>
                <a:effectLst/>
                <a:uLnTx/>
                <a:uFillTx/>
                <a:latin typeface="Calibri"/>
                <a:cs typeface="Calibri"/>
              </a:rPr>
              <a:t> and Dalvi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4" name="Group 13">
            <a:extLst>
              <a:ext uri="{FF2B5EF4-FFF2-40B4-BE49-F238E27FC236}">
                <a16:creationId xmlns:a16="http://schemas.microsoft.com/office/drawing/2014/main" id="{4ADC3821-99BB-6F46-A25D-0A36F2AF0509}"/>
              </a:ext>
            </a:extLst>
          </p:cNvPr>
          <p:cNvGrpSpPr/>
          <p:nvPr/>
        </p:nvGrpSpPr>
        <p:grpSpPr>
          <a:xfrm>
            <a:off x="6772868" y="2059638"/>
            <a:ext cx="4808817" cy="826871"/>
            <a:chOff x="6772868" y="2219833"/>
            <a:chExt cx="4808817" cy="82687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0248E0F-1987-294C-8BE9-2E49715B9599}"/>
                    </a:ext>
                  </a:extLst>
                </p:cNvPr>
                <p:cNvSpPr/>
                <p:nvPr/>
              </p:nvSpPr>
              <p:spPr>
                <a:xfrm>
                  <a:off x="6772868" y="2464942"/>
                  <a:ext cx="4808817" cy="581762"/>
                </a:xfrm>
                <a:prstGeom prst="rect">
                  <a:avLst/>
                </a:prstGeom>
              </p:spPr>
              <p:txBody>
                <a:bodyPr wrap="none">
                  <a:spAutoFit/>
                </a:bodyPr>
                <a:lstStyle/>
                <a:p>
                  <a:pPr marL="453953" marR="0" lvl="1"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𝑘</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nary>
                                    <m:naryPr>
                                      <m:chr m:val="∑"/>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e>
                                  </m:nary>
                                </m:e>
                              </m:d>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oMath>
                  </a14:m>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10" name="Rectangle 9">
                  <a:extLst>
                    <a:ext uri="{FF2B5EF4-FFF2-40B4-BE49-F238E27FC236}">
                      <a16:creationId xmlns:a16="http://schemas.microsoft.com/office/drawing/2014/main" id="{E0248E0F-1987-294C-8BE9-2E49715B9599}"/>
                    </a:ext>
                  </a:extLst>
                </p:cNvPr>
                <p:cNvSpPr>
                  <a:spLocks noRot="1" noChangeAspect="1" noMove="1" noResize="1" noEditPoints="1" noAdjustHandles="1" noChangeArrowheads="1" noChangeShapeType="1" noTextEdit="1"/>
                </p:cNvSpPr>
                <p:nvPr/>
              </p:nvSpPr>
              <p:spPr>
                <a:xfrm>
                  <a:off x="6772868" y="2464942"/>
                  <a:ext cx="4808817" cy="581762"/>
                </a:xfrm>
                <a:prstGeom prst="rect">
                  <a:avLst/>
                </a:prstGeom>
                <a:blipFill>
                  <a:blip r:embed="rId3"/>
                  <a:stretch>
                    <a:fillRect t="-36170" b="-4255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FDC9453-6797-8643-AF96-75C5E4DC0A0A}"/>
                </a:ext>
              </a:extLst>
            </p:cNvPr>
            <p:cNvSpPr txBox="1"/>
            <p:nvPr/>
          </p:nvSpPr>
          <p:spPr>
            <a:xfrm>
              <a:off x="7172883" y="2219833"/>
              <a:ext cx="17257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Within clique edges</a:t>
              </a: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a:t>
              </a:r>
            </a:p>
          </p:txBody>
        </p:sp>
      </p:grpSp>
      <p:pic>
        <p:nvPicPr>
          <p:cNvPr id="15" name="Picture 14">
            <a:extLst>
              <a:ext uri="{FF2B5EF4-FFF2-40B4-BE49-F238E27FC236}">
                <a16:creationId xmlns:a16="http://schemas.microsoft.com/office/drawing/2014/main" id="{E2A789F6-3BBD-E541-9252-FC39E0F3F81F}"/>
              </a:ext>
            </a:extLst>
          </p:cNvPr>
          <p:cNvPicPr>
            <a:picLocks noChangeAspect="1"/>
          </p:cNvPicPr>
          <p:nvPr/>
        </p:nvPicPr>
        <p:blipFill>
          <a:blip r:embed="rId4"/>
          <a:stretch>
            <a:fillRect/>
          </a:stretch>
        </p:blipFill>
        <p:spPr>
          <a:xfrm>
            <a:off x="7364525" y="3528336"/>
            <a:ext cx="3625502" cy="1649440"/>
          </a:xfrm>
          <a:prstGeom prst="rect">
            <a:avLst/>
          </a:prstGeom>
        </p:spPr>
      </p:pic>
      <p:sp>
        <p:nvSpPr>
          <p:cNvPr id="16" name="TextBox 15">
            <a:extLst>
              <a:ext uri="{FF2B5EF4-FFF2-40B4-BE49-F238E27FC236}">
                <a16:creationId xmlns:a16="http://schemas.microsoft.com/office/drawing/2014/main" id="{E016DF87-59D9-6243-A5CC-2EE3EF5E20F4}"/>
              </a:ext>
            </a:extLst>
          </p:cNvPr>
          <p:cNvSpPr txBox="1"/>
          <p:nvPr/>
        </p:nvSpPr>
        <p:spPr>
          <a:xfrm>
            <a:off x="7656348" y="5228231"/>
            <a:ext cx="30418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An </a:t>
            </a: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O(k)</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OPT Crowdsourcing Strategy</a:t>
            </a:r>
          </a:p>
        </p:txBody>
      </p:sp>
      <p:sp>
        <p:nvSpPr>
          <p:cNvPr id="4" name="TextBox 3">
            <a:extLst>
              <a:ext uri="{FF2B5EF4-FFF2-40B4-BE49-F238E27FC236}">
                <a16:creationId xmlns:a16="http://schemas.microsoft.com/office/drawing/2014/main" id="{721201EE-C320-3846-BAAA-2B5C74192B54}"/>
              </a:ext>
            </a:extLst>
          </p:cNvPr>
          <p:cNvSpPr txBox="1"/>
          <p:nvPr/>
        </p:nvSpPr>
        <p:spPr>
          <a:xfrm>
            <a:off x="8873189" y="640320"/>
            <a:ext cx="27084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Vesdapunt</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358984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B6D476-4EC3-EA40-BB03-7FC62949769C}"/>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437F50D0-F158-D345-94BC-62E4149ACE12}"/>
              </a:ext>
            </a:extLst>
          </p:cNvPr>
          <p:cNvSpPr>
            <a:spLocks noGrp="1"/>
          </p:cNvSpPr>
          <p:nvPr>
            <p:ph type="title"/>
          </p:nvPr>
        </p:nvSpPr>
        <p:spPr/>
        <p:txBody>
          <a:bodyPr>
            <a:normAutofit/>
          </a:bodyPr>
          <a:lstStyle/>
          <a:p>
            <a:r>
              <a:rPr lang="en-US" dirty="0"/>
              <a:t>Clustering Algorithms for Crowdsourced ER</a:t>
            </a:r>
          </a:p>
        </p:txBody>
      </p:sp>
      <p:sp>
        <p:nvSpPr>
          <p:cNvPr id="4" name="Text Placeholder 3">
            <a:extLst>
              <a:ext uri="{FF2B5EF4-FFF2-40B4-BE49-F238E27FC236}">
                <a16:creationId xmlns:a16="http://schemas.microsoft.com/office/drawing/2014/main" id="{6B9FF345-45E6-8849-B304-3F35821F22B5}"/>
              </a:ext>
            </a:extLst>
          </p:cNvPr>
          <p:cNvSpPr>
            <a:spLocks noGrp="1"/>
          </p:cNvSpPr>
          <p:nvPr>
            <p:ph type="body" idx="1"/>
          </p:nvPr>
        </p:nvSpPr>
        <p:spPr>
          <a:xfrm>
            <a:off x="609917" y="1752597"/>
            <a:ext cx="10972166" cy="4521057"/>
          </a:xfrm>
        </p:spPr>
        <p:txBody>
          <a:bodyPr>
            <a:normAutofit/>
          </a:bodyPr>
          <a:lstStyle/>
          <a:p>
            <a:r>
              <a:rPr lang="en-US" dirty="0"/>
              <a:t>Any clustering algorithm may be used to perform entity clustering such as</a:t>
            </a:r>
          </a:p>
          <a:p>
            <a:endParaRPr lang="en-US" dirty="0"/>
          </a:p>
          <a:p>
            <a:r>
              <a:rPr lang="en-US" dirty="0"/>
              <a:t>Correlation clustering does not need specifying clusters [Wang et al, SIGMOD’15]</a:t>
            </a:r>
          </a:p>
          <a:p>
            <a:endParaRPr lang="en-US" dirty="0"/>
          </a:p>
          <a:p>
            <a:endParaRPr lang="en-US" dirty="0"/>
          </a:p>
          <a:p>
            <a:endParaRPr lang="en-US" dirty="0"/>
          </a:p>
          <a:p>
            <a:endParaRPr lang="en-US" dirty="0"/>
          </a:p>
          <a:p>
            <a:endParaRPr lang="en-US" dirty="0"/>
          </a:p>
          <a:p>
            <a:endParaRPr lang="en-US" dirty="0"/>
          </a:p>
          <a:p>
            <a:r>
              <a:rPr lang="en-US" dirty="0"/>
              <a:t>Another option is maximum likelihood (ML) clustering [V. and G.-M., ICDE’15]</a:t>
            </a:r>
          </a:p>
          <a:p>
            <a:pPr lvl="1"/>
            <a:r>
              <a:rPr lang="en-US" dirty="0"/>
              <a:t>Devise techniques to choose next HIT (under certain assumptions)</a:t>
            </a:r>
          </a:p>
        </p:txBody>
      </p:sp>
      <p:sp>
        <p:nvSpPr>
          <p:cNvPr id="5" name="TextBox 4">
            <a:extLst>
              <a:ext uri="{FF2B5EF4-FFF2-40B4-BE49-F238E27FC236}">
                <a16:creationId xmlns:a16="http://schemas.microsoft.com/office/drawing/2014/main" id="{01E51FD8-2339-EF4E-BE26-2298B9D0FC0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Crowd-based Deduplication: An Adaptive Approach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Xiao and Lee </a:t>
            </a:r>
            <a:r>
              <a:rPr kumimoji="0" lang="en-US" sz="1200" b="0" i="0" u="none" strike="noStrike" kern="1200" cap="none" spc="0" normalizeH="0" baseline="0" noProof="0" dirty="0">
                <a:ln>
                  <a:noFill/>
                </a:ln>
                <a:solidFill>
                  <a:srgbClr val="000000"/>
                </a:solidFill>
                <a:effectLst/>
                <a:uLnTx/>
                <a:uFillTx/>
                <a:latin typeface="Calibri"/>
                <a:cs typeface="Calibri"/>
              </a:rPr>
              <a:t>in SIGMOD 2015.</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rPr>
              <a:t>Entity Resolution with Crowd Errors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by </a:t>
            </a:r>
            <a:r>
              <a:rPr kumimoji="0" lang="en-US" sz="1200" b="1" i="0" u="none" strike="noStrike" kern="1200" cap="none" spc="0" normalizeH="0" baseline="0" noProof="0" dirty="0" err="1">
                <a:ln>
                  <a:noFill/>
                </a:ln>
                <a:solidFill>
                  <a:srgbClr val="000000"/>
                </a:solidFill>
                <a:effectLst/>
                <a:uLnTx/>
                <a:uFillTx/>
                <a:latin typeface="Calibri"/>
                <a:ea typeface="+mn-ea"/>
                <a:cs typeface="Calibri"/>
                <a:sym typeface="Calibri"/>
              </a:rPr>
              <a:t>Verroios</a:t>
            </a:r>
            <a:r>
              <a:rPr kumimoji="0" lang="en-US" sz="1200" b="1" i="0" u="none" strike="noStrike" kern="1200" cap="none" spc="0" normalizeH="0" baseline="0" noProof="0" dirty="0">
                <a:ln>
                  <a:noFill/>
                </a:ln>
                <a:solidFill>
                  <a:srgbClr val="000000"/>
                </a:solidFill>
                <a:effectLst/>
                <a:uLnTx/>
                <a:uFillTx/>
                <a:latin typeface="Calibri"/>
                <a:ea typeface="+mn-ea"/>
                <a:cs typeface="Calibri"/>
                <a:sym typeface="Calibri"/>
              </a:rPr>
              <a:t> and Garcia-Molina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in ICDE 2015.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7BD93B-B037-ED40-8087-8C08C7A79730}"/>
                  </a:ext>
                </a:extLst>
              </p:cNvPr>
              <p:cNvSpPr txBox="1"/>
              <p:nvPr/>
            </p:nvSpPr>
            <p:spPr>
              <a:xfrm>
                <a:off x="4897794" y="3300981"/>
                <a:ext cx="4265078" cy="717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mi</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n</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 </m:t>
                      </m:r>
                      <m:nary>
                        <m:naryPr>
                          <m:chr m:val="∑"/>
                          <m:supHide m:val="on"/>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naryPr>
                        <m:sub>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Sup>
                            <m:sSup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pPr>
                            <m:e>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e>
                            <m:sup>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p>
                          </m:sSup>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b>
                        <m:sup/>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d>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e>
                          </m:d>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nary>
                    </m:oMath>
                  </m:oMathPara>
                </a14:m>
                <a:endParaRPr kumimoji="0" lang="en-US" sz="1800" b="0" i="0" u="none" strike="noStrike" kern="1200" cap="none" spc="0" normalizeH="0" baseline="0" noProof="0" dirty="0">
                  <a:ln>
                    <a:noFill/>
                  </a:ln>
                  <a:solidFill>
                    <a:srgbClr val="818181"/>
                  </a:solidFill>
                  <a:effectLst/>
                  <a:uLnTx/>
                  <a:uFillTx/>
                  <a:latin typeface="Calibri"/>
                  <a:ea typeface="+mn-ea"/>
                  <a:cs typeface="Calibri"/>
                  <a:sym typeface="Calibri"/>
                </a:endParaRPr>
              </a:p>
            </p:txBody>
          </p:sp>
        </mc:Choice>
        <mc:Fallback xmlns="">
          <p:sp>
            <p:nvSpPr>
              <p:cNvPr id="6" name="TextBox 5">
                <a:extLst>
                  <a:ext uri="{FF2B5EF4-FFF2-40B4-BE49-F238E27FC236}">
                    <a16:creationId xmlns:a16="http://schemas.microsoft.com/office/drawing/2014/main" id="{A37BD93B-B037-ED40-8087-8C08C7A79730}"/>
                  </a:ext>
                </a:extLst>
              </p:cNvPr>
              <p:cNvSpPr txBox="1">
                <a:spLocks noRot="1" noChangeAspect="1" noMove="1" noResize="1" noEditPoints="1" noAdjustHandles="1" noChangeArrowheads="1" noChangeShapeType="1" noTextEdit="1"/>
              </p:cNvSpPr>
              <p:nvPr/>
            </p:nvSpPr>
            <p:spPr>
              <a:xfrm>
                <a:off x="4897794" y="3300981"/>
                <a:ext cx="4265078" cy="717119"/>
              </a:xfrm>
              <a:prstGeom prst="rect">
                <a:avLst/>
              </a:prstGeom>
              <a:blipFill>
                <a:blip r:embed="rId2"/>
                <a:stretch>
                  <a:fillRect l="-4167" t="-136842" b="-182456"/>
                </a:stretch>
              </a:blipFill>
              <a:ln w="12700" cap="flat">
                <a:noFill/>
                <a:miter lim="400000"/>
              </a:ln>
              <a:effectLst/>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1D17495-36BE-6F4E-8D45-1A9E958FE1FA}"/>
              </a:ext>
            </a:extLst>
          </p:cNvPr>
          <p:cNvCxnSpPr>
            <a:cxnSpLocks/>
            <a:endCxn id="9" idx="1"/>
          </p:cNvCxnSpPr>
          <p:nvPr/>
        </p:nvCxnSpPr>
        <p:spPr>
          <a:xfrm flipV="1">
            <a:off x="9021440" y="3112420"/>
            <a:ext cx="801384" cy="4406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CF89E0-6657-A44F-BF45-B8660D9DD0D9}"/>
                  </a:ext>
                </a:extLst>
              </p:cNvPr>
              <p:cNvSpPr txBox="1"/>
              <p:nvPr/>
            </p:nvSpPr>
            <p:spPr>
              <a:xfrm>
                <a:off x="9822824" y="2850105"/>
                <a:ext cx="2023275" cy="524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𝑥</m:t>
                        </m:r>
                      </m:e>
                      <m:sub>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sSup>
                          <m:sSup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p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e>
                          <m:sup>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sup>
                        </m:sSup>
                      </m:sub>
                    </m:sSub>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m:t>
                    </m:r>
                    <m:d>
                      <m:dPr>
                        <m:begChr m:val="{"/>
                        <m:endChr m:val="}"/>
                        <m:ctrlP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ctrlPr>
                      </m:dPr>
                      <m:e>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0,1</m:t>
                        </m:r>
                      </m:e>
                    </m:d>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is 1 if </a:t>
                </a:r>
                <a14:m>
                  <m:oMath xmlns:m="http://schemas.openxmlformats.org/officeDocument/2006/math">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refer to the same entity </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9" name="TextBox 8">
                <a:extLst>
                  <a:ext uri="{FF2B5EF4-FFF2-40B4-BE49-F238E27FC236}">
                    <a16:creationId xmlns:a16="http://schemas.microsoft.com/office/drawing/2014/main" id="{A3CF89E0-6657-A44F-BF45-B8660D9DD0D9}"/>
                  </a:ext>
                </a:extLst>
              </p:cNvPr>
              <p:cNvSpPr txBox="1">
                <a:spLocks noRot="1" noChangeAspect="1" noMove="1" noResize="1" noEditPoints="1" noAdjustHandles="1" noChangeArrowheads="1" noChangeShapeType="1" noTextEdit="1"/>
              </p:cNvSpPr>
              <p:nvPr/>
            </p:nvSpPr>
            <p:spPr>
              <a:xfrm>
                <a:off x="9822824" y="2850105"/>
                <a:ext cx="2023275" cy="524629"/>
              </a:xfrm>
              <a:prstGeom prst="rect">
                <a:avLst/>
              </a:prstGeom>
              <a:blipFill>
                <a:blip r:embed="rId3"/>
                <a:stretch>
                  <a:fillRect l="-2484" b="-930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0B328B-325C-264F-A6FC-389788D933FD}"/>
                  </a:ext>
                </a:extLst>
              </p:cNvPr>
              <p:cNvSpPr txBox="1"/>
              <p:nvPr/>
            </p:nvSpPr>
            <p:spPr>
              <a:xfrm>
                <a:off x="9822825" y="3703915"/>
                <a:ext cx="193672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fraction of “match” crowdsourced labels acquired for </a:t>
                </a:r>
                <a14:m>
                  <m:oMath xmlns:m="http://schemas.openxmlformats.org/officeDocument/2006/math">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a:t>
                </a:r>
              </a:p>
            </p:txBody>
          </p:sp>
        </mc:Choice>
        <mc:Fallback xmlns="">
          <p:sp>
            <p:nvSpPr>
              <p:cNvPr id="16" name="TextBox 15">
                <a:extLst>
                  <a:ext uri="{FF2B5EF4-FFF2-40B4-BE49-F238E27FC236}">
                    <a16:creationId xmlns:a16="http://schemas.microsoft.com/office/drawing/2014/main" id="{3C0B328B-325C-264F-A6FC-389788D933FD}"/>
                  </a:ext>
                </a:extLst>
              </p:cNvPr>
              <p:cNvSpPr txBox="1">
                <a:spLocks noRot="1" noChangeAspect="1" noMove="1" noResize="1" noEditPoints="1" noAdjustHandles="1" noChangeArrowheads="1" noChangeShapeType="1" noTextEdit="1"/>
              </p:cNvSpPr>
              <p:nvPr/>
            </p:nvSpPr>
            <p:spPr>
              <a:xfrm>
                <a:off x="9822825" y="3703915"/>
                <a:ext cx="1936726" cy="738662"/>
              </a:xfrm>
              <a:prstGeom prst="rect">
                <a:avLst/>
              </a:prstGeom>
              <a:blipFill>
                <a:blip r:embed="rId4"/>
                <a:stretch>
                  <a:fillRect l="-2597" t="-1695" b="-8475"/>
                </a:stretch>
              </a:blipFill>
              <a:ln w="12700" cap="flat">
                <a:noFill/>
                <a:miter lim="400000"/>
              </a:ln>
              <a:effectLst/>
            </p:spPr>
            <p:txBody>
              <a:bodyPr/>
              <a:lstStyle/>
              <a:p>
                <a:r>
                  <a:rPr lang="en-US">
                    <a:noFill/>
                  </a:rPr>
                  <a:t> </a:t>
                </a:r>
              </a:p>
            </p:txBody>
          </p:sp>
        </mc:Fallback>
      </mc:AlternateContent>
      <p:cxnSp>
        <p:nvCxnSpPr>
          <p:cNvPr id="18" name="Elbow Connector 17">
            <a:extLst>
              <a:ext uri="{FF2B5EF4-FFF2-40B4-BE49-F238E27FC236}">
                <a16:creationId xmlns:a16="http://schemas.microsoft.com/office/drawing/2014/main" id="{B9B02A82-C0C8-6F4D-8719-6D252831AF71}"/>
              </a:ext>
            </a:extLst>
          </p:cNvPr>
          <p:cNvCxnSpPr>
            <a:cxnSpLocks/>
          </p:cNvCxnSpPr>
          <p:nvPr/>
        </p:nvCxnSpPr>
        <p:spPr>
          <a:xfrm>
            <a:off x="6360434" y="3725062"/>
            <a:ext cx="3431569" cy="274885"/>
          </a:xfrm>
          <a:prstGeom prst="bentConnector3">
            <a:avLst>
              <a:gd name="adj1" fmla="val 29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4FC71C0E-802E-FA42-AFE2-036E3F734843}"/>
              </a:ext>
            </a:extLst>
          </p:cNvPr>
          <p:cNvSpPr/>
          <p:nvPr/>
        </p:nvSpPr>
        <p:spPr>
          <a:xfrm>
            <a:off x="1846567" y="311987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0E512C74-90DE-5841-A74D-18B926AC810C}"/>
              </a:ext>
            </a:extLst>
          </p:cNvPr>
          <p:cNvSpPr/>
          <p:nvPr/>
        </p:nvSpPr>
        <p:spPr>
          <a:xfrm>
            <a:off x="1495534"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5F64F87E-86BA-7B44-8A98-E312C61761DD}"/>
              </a:ext>
            </a:extLst>
          </p:cNvPr>
          <p:cNvSpPr/>
          <p:nvPr/>
        </p:nvSpPr>
        <p:spPr>
          <a:xfrm>
            <a:off x="2199472"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48BCD8D-FF37-EE42-A097-A9343822557E}"/>
              </a:ext>
            </a:extLst>
          </p:cNvPr>
          <p:cNvSpPr/>
          <p:nvPr/>
        </p:nvSpPr>
        <p:spPr>
          <a:xfrm>
            <a:off x="2903410"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 name="Straight Connector 24">
            <a:extLst>
              <a:ext uri="{FF2B5EF4-FFF2-40B4-BE49-F238E27FC236}">
                <a16:creationId xmlns:a16="http://schemas.microsoft.com/office/drawing/2014/main" id="{03AF1508-72CB-D74D-9955-09789DE9911D}"/>
              </a:ext>
            </a:extLst>
          </p:cNvPr>
          <p:cNvCxnSpPr>
            <a:stCxn id="21" idx="3"/>
            <a:endCxn id="22" idx="0"/>
          </p:cNvCxnSpPr>
          <p:nvPr/>
        </p:nvCxnSpPr>
        <p:spPr>
          <a:xfrm flipH="1">
            <a:off x="1601917" y="3300981"/>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657F9F3-2A48-0C43-9E4E-CF64AD0F91DC}"/>
              </a:ext>
            </a:extLst>
          </p:cNvPr>
          <p:cNvCxnSpPr>
            <a:cxnSpLocks/>
            <a:stCxn id="21" idx="5"/>
            <a:endCxn id="23" idx="0"/>
          </p:cNvCxnSpPr>
          <p:nvPr/>
        </p:nvCxnSpPr>
        <p:spPr>
          <a:xfrm>
            <a:off x="2028174" y="3300981"/>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A988B47-57B6-8C46-801D-0D5244B00BA4}"/>
              </a:ext>
            </a:extLst>
          </p:cNvPr>
          <p:cNvCxnSpPr>
            <a:cxnSpLocks/>
            <a:stCxn id="22" idx="6"/>
            <a:endCxn id="23" idx="2"/>
          </p:cNvCxnSpPr>
          <p:nvPr/>
        </p:nvCxnSpPr>
        <p:spPr>
          <a:xfrm>
            <a:off x="1708300"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200948EB-C180-8744-A432-367A982C4F68}"/>
              </a:ext>
            </a:extLst>
          </p:cNvPr>
          <p:cNvCxnSpPr>
            <a:cxnSpLocks/>
            <a:stCxn id="24" idx="2"/>
            <a:endCxn id="23" idx="6"/>
          </p:cNvCxnSpPr>
          <p:nvPr/>
        </p:nvCxnSpPr>
        <p:spPr>
          <a:xfrm flipH="1">
            <a:off x="2412238"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79CE057A-723F-DC4D-8AE1-EA6890C77AFC}"/>
              </a:ext>
            </a:extLst>
          </p:cNvPr>
          <p:cNvSpPr txBox="1"/>
          <p:nvPr/>
        </p:nvSpPr>
        <p:spPr>
          <a:xfrm>
            <a:off x="1490296" y="327105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A565B7B-F1C5-DA49-AE03-305E6E91D8BA}"/>
              </a:ext>
            </a:extLst>
          </p:cNvPr>
          <p:cNvSpPr txBox="1"/>
          <p:nvPr/>
        </p:nvSpPr>
        <p:spPr>
          <a:xfrm>
            <a:off x="2534821" y="359111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29A66D16-48FE-8A49-9BB9-D50D16AC0354}"/>
              </a:ext>
            </a:extLst>
          </p:cNvPr>
          <p:cNvSpPr txBox="1"/>
          <p:nvPr/>
        </p:nvSpPr>
        <p:spPr>
          <a:xfrm>
            <a:off x="2158353" y="3330852"/>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1E8BEF36-FBB2-564C-8481-3158EEED0A80}"/>
              </a:ext>
            </a:extLst>
          </p:cNvPr>
          <p:cNvSpPr txBox="1"/>
          <p:nvPr/>
        </p:nvSpPr>
        <p:spPr>
          <a:xfrm>
            <a:off x="1819921" y="357512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36" name="Oval 35">
            <a:extLst>
              <a:ext uri="{FF2B5EF4-FFF2-40B4-BE49-F238E27FC236}">
                <a16:creationId xmlns:a16="http://schemas.microsoft.com/office/drawing/2014/main" id="{9A79D75C-87AD-5E4B-BF2A-2D8DBF8323EC}"/>
              </a:ext>
            </a:extLst>
          </p:cNvPr>
          <p:cNvSpPr/>
          <p:nvPr/>
        </p:nvSpPr>
        <p:spPr>
          <a:xfrm rot="2025072">
            <a:off x="1518622" y="2845589"/>
            <a:ext cx="456744" cy="1202076"/>
          </a:xfrm>
          <a:prstGeom prst="ellipse">
            <a:avLst/>
          </a:prstGeom>
          <a:noFill/>
          <a:ln w="25400" cap="flat">
            <a:solidFill>
              <a:schemeClr val="accent1"/>
            </a:solidFill>
            <a:prstDash val="sysDot"/>
            <a:round/>
            <a:extLst>
              <a:ext uri="{C807C97D-BFC1-408E-A445-0C87EB9F89A2}">
                <ask:lineSketchStyleProps xmlns:ask="http://schemas.microsoft.com/office/drawing/2018/sketchyshapes" sd="1219033472">
                  <a:custGeom>
                    <a:avLst/>
                    <a:gdLst>
                      <a:gd name="connsiteX0" fmla="*/ 0 w 703356"/>
                      <a:gd name="connsiteY0" fmla="*/ 601038 h 1202076"/>
                      <a:gd name="connsiteX1" fmla="*/ 351678 w 703356"/>
                      <a:gd name="connsiteY1" fmla="*/ 0 h 1202076"/>
                      <a:gd name="connsiteX2" fmla="*/ 703356 w 703356"/>
                      <a:gd name="connsiteY2" fmla="*/ 601038 h 1202076"/>
                      <a:gd name="connsiteX3" fmla="*/ 351678 w 703356"/>
                      <a:gd name="connsiteY3" fmla="*/ 1202076 h 1202076"/>
                      <a:gd name="connsiteX4" fmla="*/ 0 w 703356"/>
                      <a:gd name="connsiteY4" fmla="*/ 601038 h 1202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356" h="1202076" extrusionOk="0">
                        <a:moveTo>
                          <a:pt x="0" y="601038"/>
                        </a:moveTo>
                        <a:cubicBezTo>
                          <a:pt x="-10352" y="262709"/>
                          <a:pt x="126370" y="11666"/>
                          <a:pt x="351678" y="0"/>
                        </a:cubicBezTo>
                        <a:cubicBezTo>
                          <a:pt x="586238" y="8491"/>
                          <a:pt x="648925" y="270825"/>
                          <a:pt x="703356" y="601038"/>
                        </a:cubicBezTo>
                        <a:cubicBezTo>
                          <a:pt x="690266" y="945765"/>
                          <a:pt x="543436" y="1215719"/>
                          <a:pt x="351678" y="1202076"/>
                        </a:cubicBezTo>
                        <a:cubicBezTo>
                          <a:pt x="117722" y="1180339"/>
                          <a:pt x="41544" y="952832"/>
                          <a:pt x="0" y="601038"/>
                        </a:cubicBezTo>
                        <a:close/>
                      </a:path>
                    </a:pathLst>
                  </a:custGeom>
                  <ask:type>
                    <ask:lineSketchNone/>
                  </ask:type>
                </ask:lineSketchStyleProps>
              </a:ext>
            </a:extLst>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7842C662-7503-1940-811B-B16D8534B451}"/>
              </a:ext>
            </a:extLst>
          </p:cNvPr>
          <p:cNvSpPr/>
          <p:nvPr/>
        </p:nvSpPr>
        <p:spPr>
          <a:xfrm>
            <a:off x="2141697" y="3527258"/>
            <a:ext cx="1067732" cy="531995"/>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9704F6D6-427E-1948-87A4-DB2B4CD0E5BE}"/>
              </a:ext>
            </a:extLst>
          </p:cNvPr>
          <p:cNvSpPr txBox="1"/>
          <p:nvPr/>
        </p:nvSpPr>
        <p:spPr>
          <a:xfrm>
            <a:off x="2317490" y="3050705"/>
            <a:ext cx="1028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Cost = 0.9</a:t>
            </a:r>
          </a:p>
        </p:txBody>
      </p:sp>
      <p:sp>
        <p:nvSpPr>
          <p:cNvPr id="40" name="TextBox 39">
            <a:extLst>
              <a:ext uri="{FF2B5EF4-FFF2-40B4-BE49-F238E27FC236}">
                <a16:creationId xmlns:a16="http://schemas.microsoft.com/office/drawing/2014/main" id="{3A54B7E9-608C-7D46-93AA-71D60109CC96}"/>
              </a:ext>
            </a:extLst>
          </p:cNvPr>
          <p:cNvSpPr txBox="1"/>
          <p:nvPr/>
        </p:nvSpPr>
        <p:spPr>
          <a:xfrm>
            <a:off x="772529" y="3105260"/>
            <a:ext cx="7704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41" name="TextBox 40">
            <a:extLst>
              <a:ext uri="{FF2B5EF4-FFF2-40B4-BE49-F238E27FC236}">
                <a16:creationId xmlns:a16="http://schemas.microsoft.com/office/drawing/2014/main" id="{BA3A078C-292A-5A41-AA78-6AC1B7846388}"/>
              </a:ext>
            </a:extLst>
          </p:cNvPr>
          <p:cNvSpPr txBox="1"/>
          <p:nvPr/>
        </p:nvSpPr>
        <p:spPr>
          <a:xfrm>
            <a:off x="2336258" y="4059253"/>
            <a:ext cx="7415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Tree>
    <p:extLst>
      <p:ext uri="{BB962C8B-B14F-4D97-AF65-F5344CB8AC3E}">
        <p14:creationId xmlns:p14="http://schemas.microsoft.com/office/powerpoint/2010/main" val="25019156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b="1" i="1" dirty="0">
                <a:solidFill>
                  <a:srgbClr val="0070C0"/>
                </a:solidFill>
                <a:latin typeface="medium-content-serif-font"/>
              </a:rPr>
              <a:t>He</a:t>
            </a:r>
            <a:r>
              <a:rPr lang="en-US" sz="1400" i="1" dirty="0">
                <a:latin typeface="medium-content-serif-font"/>
              </a:rPr>
              <a:t> was born on August 4, 1961.</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9" name="Picture 18">
            <a:extLst>
              <a:ext uri="{FF2B5EF4-FFF2-40B4-BE49-F238E27FC236}">
                <a16:creationId xmlns:a16="http://schemas.microsoft.com/office/drawing/2014/main" id="{8EB003E1-9BC5-FC4E-83C6-6D85CE54644D}"/>
              </a:ext>
            </a:extLst>
          </p:cNvPr>
          <p:cNvPicPr>
            <a:picLocks noChangeAspect="1"/>
          </p:cNvPicPr>
          <p:nvPr/>
        </p:nvPicPr>
        <p:blipFill>
          <a:blip r:embed="rId3"/>
          <a:stretch>
            <a:fillRect/>
          </a:stretch>
        </p:blipFill>
        <p:spPr>
          <a:xfrm>
            <a:off x="9763493" y="4033321"/>
            <a:ext cx="2431929" cy="1835045"/>
          </a:xfrm>
          <a:prstGeom prst="rect">
            <a:avLst/>
          </a:prstGeom>
        </p:spPr>
      </p:pic>
      <p:sp>
        <p:nvSpPr>
          <p:cNvPr id="20" name="Rectangle 19">
            <a:extLst>
              <a:ext uri="{FF2B5EF4-FFF2-40B4-BE49-F238E27FC236}">
                <a16:creationId xmlns:a16="http://schemas.microsoft.com/office/drawing/2014/main" id="{679A3C10-44F8-8048-BAC7-8F4098E3E5EA}"/>
              </a:ext>
            </a:extLst>
          </p:cNvPr>
          <p:cNvSpPr/>
          <p:nvPr/>
        </p:nvSpPr>
        <p:spPr>
          <a:xfrm>
            <a:off x="5931827" y="461977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i="1" dirty="0">
                <a:latin typeface="medium-content-serif-font"/>
              </a:rPr>
              <a:t>He was born on August 4, 1961.</a:t>
            </a:r>
            <a:endParaRPr lang="en-US" sz="1400" b="0" i="1" dirty="0">
              <a:effectLst/>
              <a:latin typeface="medium-content-serif-font"/>
            </a:endParaRPr>
          </a:p>
        </p:txBody>
      </p:sp>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9147805" y="4404782"/>
            <a:ext cx="615688" cy="221445"/>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784434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Effect transition="in" filter="dissolve">
                                      <p:cBhvr>
                                        <p:cTn id="7" dur="500"/>
                                        <p:tgtEl>
                                          <p:spTgt spid="18">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6" end="6"/>
                                            </p:txEl>
                                          </p:spTgt>
                                        </p:tgtEl>
                                        <p:attrNameLst>
                                          <p:attrName>style.visibility</p:attrName>
                                        </p:attrNameLst>
                                      </p:cBhvr>
                                      <p:to>
                                        <p:strVal val="visible"/>
                                      </p:to>
                                    </p:set>
                                    <p:animEffect transition="in" filter="dissolve">
                                      <p:cBhvr>
                                        <p:cTn id="10" dur="500"/>
                                        <p:tgtEl>
                                          <p:spTgt spid="18">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
                                            <p:txEl>
                                              <p:pRg st="7" end="7"/>
                                            </p:txEl>
                                          </p:spTgt>
                                        </p:tgtEl>
                                        <p:attrNameLst>
                                          <p:attrName>style.visibility</p:attrName>
                                        </p:attrNameLst>
                                      </p:cBhvr>
                                      <p:to>
                                        <p:strVal val="visible"/>
                                      </p:to>
                                    </p:set>
                                    <p:animEffect transition="in" filter="dissolve">
                                      <p:cBhvr>
                                        <p:cTn id="13" dur="500"/>
                                        <p:tgtEl>
                                          <p:spTgt spid="18">
                                            <p:txEl>
                                              <p:pRg st="7" end="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8">
                                            <p:txEl>
                                              <p:pRg st="10" end="10"/>
                                            </p:txEl>
                                          </p:spTgt>
                                        </p:tgtEl>
                                        <p:attrNameLst>
                                          <p:attrName>style.visibility</p:attrName>
                                        </p:attrNameLst>
                                      </p:cBhvr>
                                      <p:to>
                                        <p:strVal val="visible"/>
                                      </p:to>
                                    </p:set>
                                    <p:animEffect transition="in" filter="dissolve">
                                      <p:cBhvr>
                                        <p:cTn id="16" dur="500"/>
                                        <p:tgtEl>
                                          <p:spTgt spid="18">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8">
                                            <p:txEl>
                                              <p:pRg st="11" end="11"/>
                                            </p:txEl>
                                          </p:spTgt>
                                        </p:tgtEl>
                                        <p:attrNameLst>
                                          <p:attrName>style.visibility</p:attrName>
                                        </p:attrNameLst>
                                      </p:cBhvr>
                                      <p:to>
                                        <p:strVal val="visible"/>
                                      </p:to>
                                    </p:set>
                                    <p:animEffect transition="in" filter="dissolve">
                                      <p:cBhvr>
                                        <p:cTn id="19" dur="500"/>
                                        <p:tgtEl>
                                          <p:spTgt spid="18">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8">
                                            <p:txEl>
                                              <p:pRg st="15" end="15"/>
                                            </p:txEl>
                                          </p:spTgt>
                                        </p:tgtEl>
                                        <p:attrNameLst>
                                          <p:attrName>style.visibility</p:attrName>
                                        </p:attrNameLst>
                                      </p:cBhvr>
                                      <p:to>
                                        <p:strVal val="visible"/>
                                      </p:to>
                                    </p:set>
                                    <p:animEffect transition="in" filter="dissolve">
                                      <p:cBhvr>
                                        <p:cTn id="22" dur="500"/>
                                        <p:tgtEl>
                                          <p:spTgt spid="18">
                                            <p:txEl>
                                              <p:pRg st="15" end="1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
                                            <p:txEl>
                                              <p:pRg st="19" end="19"/>
                                            </p:txEl>
                                          </p:spTgt>
                                        </p:tgtEl>
                                        <p:attrNameLst>
                                          <p:attrName>style.visibility</p:attrName>
                                        </p:attrNameLst>
                                      </p:cBhvr>
                                      <p:to>
                                        <p:strVal val="visible"/>
                                      </p:to>
                                    </p:set>
                                    <p:animEffect transition="in" filter="dissolve">
                                      <p:cBhvr>
                                        <p:cTn id="25" dur="500"/>
                                        <p:tgtEl>
                                          <p:spTgt spid="18">
                                            <p:txEl>
                                              <p:pRg st="19" end="1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dissolve">
                                      <p:cBhvr>
                                        <p:cTn id="33" dur="500"/>
                                        <p:tgtEl>
                                          <p:spTgt spid="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par>
                                <p:cTn id="42" presetID="9"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par>
                                <p:cTn id="57" presetID="9"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dissolv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dissolve">
                                      <p:cBhvr>
                                        <p:cTn id="67" dur="500"/>
                                        <p:tgtEl>
                                          <p:spTgt spid="20"/>
                                        </p:tgtEl>
                                      </p:cBhvr>
                                    </p:animEffect>
                                  </p:childTnLst>
                                </p:cTn>
                              </p:par>
                              <p:par>
                                <p:cTn id="68" presetID="9"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 grpId="0"/>
      <p:bldP spid="4" grpId="0" animBg="1"/>
      <p:bldP spid="14" grpId="0" animBg="1"/>
      <p:bldP spid="21" grpId="0" animBg="1"/>
      <p:bldP spid="21" grpId="1" animBg="1"/>
      <p:bldP spid="11" grpId="0" animBg="1"/>
      <p:bldP spid="20"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C9BAD-01F4-AA49-A1A8-0A3EB661E86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2A38F33-A7FC-D94B-89EB-07132468E4E5}"/>
              </a:ext>
            </a:extLst>
          </p:cNvPr>
          <p:cNvSpPr>
            <a:spLocks noGrp="1"/>
          </p:cNvSpPr>
          <p:nvPr>
            <p:ph type="title"/>
          </p:nvPr>
        </p:nvSpPr>
        <p:spPr/>
        <p:txBody>
          <a:bodyPr>
            <a:normAutofit/>
          </a:bodyPr>
          <a:lstStyle/>
          <a:p>
            <a:r>
              <a:rPr lang="en-US" dirty="0"/>
              <a:t>Using Partially-ordered HITs for Crowdsourced 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8331C49-9C3D-1E48-856E-488B7D5C3A47}"/>
                  </a:ext>
                </a:extLst>
              </p:cNvPr>
              <p:cNvSpPr>
                <a:spLocks noGrp="1"/>
              </p:cNvSpPr>
              <p:nvPr>
                <p:ph type="body" idx="1"/>
              </p:nvPr>
            </p:nvSpPr>
            <p:spPr>
              <a:xfrm>
                <a:off x="609520" y="3099506"/>
                <a:ext cx="10972166" cy="3455845"/>
              </a:xfrm>
            </p:spPr>
            <p:txBody>
              <a:bodyPr numCol="1">
                <a:normAutofit/>
              </a:bodyPr>
              <a:lstStyle/>
              <a:p>
                <a:r>
                  <a:rPr lang="en-US" dirty="0"/>
                  <a:t>Defines a partial order for HITs</a:t>
                </a:r>
              </a:p>
              <a:p>
                <a:pPr marL="0" indent="0" algn="ctr">
                  <a:buNone/>
                </a:pPr>
                <a14:m>
                  <m:oMath xmlns:m="http://schemas.openxmlformats.org/officeDocument/2006/math">
                    <m:r>
                      <m:rPr>
                        <m:nor/>
                      </m:rPr>
                      <a:rPr lang="en-US" b="0" i="0" smtClean="0">
                        <a:latin typeface="Cambria Math" panose="02040503050406030204" pitchFamily="18" charset="0"/>
                      </a:rPr>
                      <m:t>HIT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HIT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e>
                    </m:d>
                  </m:oMath>
                </a14:m>
                <a:r>
                  <a:rPr lang="en-US" dirty="0"/>
                  <a:t> if </a:t>
                </a:r>
                <a14:m>
                  <m:oMath xmlns:m="http://schemas.openxmlformats.org/officeDocument/2006/math">
                    <m:r>
                      <m:rPr>
                        <m:nor/>
                      </m:rPr>
                      <a:rPr lang="en-US" dirty="0" smtClean="0">
                        <a:latin typeface="Cambria Math" panose="02040503050406030204" pitchFamily="18" charset="0"/>
                      </a:rPr>
                      <m:t>s</m:t>
                    </m:r>
                    <m:r>
                      <m:rPr>
                        <m:nor/>
                      </m:rPr>
                      <a:rPr lang="en-US" b="0" i="0" dirty="0" smtClean="0">
                        <a:latin typeface="Cambria Math" panose="02040503050406030204" pitchFamily="18" charset="0"/>
                      </a:rPr>
                      <m:t>im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sim</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e>
                    </m:d>
                  </m:oMath>
                </a14:m>
                <a:r>
                  <a:rPr lang="en-US" dirty="0"/>
                  <a:t> </a:t>
                </a:r>
                <a:r>
                  <a:rPr lang="en-US" dirty="0" err="1"/>
                  <a:t>wrt</a:t>
                </a:r>
                <a:r>
                  <a:rPr lang="en-US" dirty="0"/>
                  <a:t> every attribute</a:t>
                </a:r>
              </a:p>
              <a:p>
                <a:pPr marL="0" indent="0" algn="ctr">
                  <a:buNone/>
                </a:pPr>
                <a:endParaRPr lang="en-US" dirty="0"/>
              </a:p>
              <a:p>
                <a:r>
                  <a:rPr lang="en-US" dirty="0"/>
                  <a:t>Uses binary search to label entire paths by crowdsourcing the middle vertex</a:t>
                </a:r>
              </a:p>
              <a:p>
                <a:pPr lvl="1"/>
                <a:r>
                  <a:rPr lang="en-US" dirty="0"/>
                  <a:t>For ‘match’, ancestors are labeled the same</a:t>
                </a:r>
              </a:p>
              <a:p>
                <a:pPr lvl="1"/>
                <a:r>
                  <a:rPr lang="en-US" dirty="0"/>
                  <a:t>For ‘non-match’, descendants are labeled the same</a:t>
                </a:r>
              </a:p>
              <a:p>
                <a:endParaRPr lang="en-US" dirty="0"/>
              </a:p>
              <a:p>
                <a:r>
                  <a:rPr lang="en-US" dirty="0"/>
                  <a:t>Utilizes a sophisticated crowd error mitigating process</a:t>
                </a:r>
              </a:p>
              <a:p>
                <a:pPr lvl="1"/>
                <a:r>
                  <a:rPr lang="en-US" dirty="0"/>
                  <a:t>Instead of propagating unreliable labels, these are colored in </a:t>
                </a:r>
                <a:r>
                  <a:rPr lang="en-US" dirty="0">
                    <a:solidFill>
                      <a:schemeClr val="bg1"/>
                    </a:solidFill>
                    <a:highlight>
                      <a:srgbClr val="0000FF"/>
                    </a:highlight>
                  </a:rPr>
                  <a:t>blue</a:t>
                </a:r>
                <a:r>
                  <a:rPr lang="en-US" dirty="0">
                    <a:solidFill>
                      <a:schemeClr val="bg1"/>
                    </a:solidFill>
                  </a:rPr>
                  <a:t> </a:t>
                </a:r>
                <a:r>
                  <a:rPr lang="en-US" dirty="0"/>
                  <a:t>instead</a:t>
                </a:r>
              </a:p>
              <a:p>
                <a:pPr lvl="1"/>
                <a:r>
                  <a:rPr lang="en-US" dirty="0"/>
                  <a:t>Correct labels are derived by first determining reliable attributes</a:t>
                </a:r>
              </a:p>
            </p:txBody>
          </p:sp>
        </mc:Choice>
        <mc:Fallback xmlns="">
          <p:sp>
            <p:nvSpPr>
              <p:cNvPr id="4" name="Text Placeholder 3">
                <a:extLst>
                  <a:ext uri="{FF2B5EF4-FFF2-40B4-BE49-F238E27FC236}">
                    <a16:creationId xmlns:a16="http://schemas.microsoft.com/office/drawing/2014/main" id="{88331C49-9C3D-1E48-856E-488B7D5C3A47}"/>
                  </a:ext>
                </a:extLst>
              </p:cNvPr>
              <p:cNvSpPr>
                <a:spLocks noGrp="1" noRot="1" noChangeAspect="1" noMove="1" noResize="1" noEditPoints="1" noAdjustHandles="1" noChangeArrowheads="1" noChangeShapeType="1" noTextEdit="1"/>
              </p:cNvSpPr>
              <p:nvPr>
                <p:ph type="body" idx="1"/>
              </p:nvPr>
            </p:nvSpPr>
            <p:spPr>
              <a:xfrm>
                <a:off x="609520" y="3099506"/>
                <a:ext cx="10972166" cy="3455845"/>
              </a:xfrm>
              <a:blipFill>
                <a:blip r:embed="rId2"/>
                <a:stretch>
                  <a:fillRect l="-1157" t="-109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9025F8-A5ED-834D-A096-C62358B22C41}"/>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Cost-Effective Crowdsourced Entity Resolution: A Partial-Order Approach</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Chai, Li, Li, Deng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2016.</a:t>
            </a:r>
          </a:p>
        </p:txBody>
      </p:sp>
      <p:sp>
        <p:nvSpPr>
          <p:cNvPr id="8" name="Oval 7">
            <a:extLst>
              <a:ext uri="{FF2B5EF4-FFF2-40B4-BE49-F238E27FC236}">
                <a16:creationId xmlns:a16="http://schemas.microsoft.com/office/drawing/2014/main" id="{6141F3E1-0CFF-E14D-8C7C-340A3886E9AC}"/>
              </a:ext>
            </a:extLst>
          </p:cNvPr>
          <p:cNvSpPr/>
          <p:nvPr/>
        </p:nvSpPr>
        <p:spPr>
          <a:xfrm>
            <a:off x="1533842" y="1842648"/>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41AD7DD2-167E-DE41-A411-49B7CA81D801}"/>
              </a:ext>
            </a:extLst>
          </p:cNvPr>
          <p:cNvSpPr/>
          <p:nvPr/>
        </p:nvSpPr>
        <p:spPr>
          <a:xfrm>
            <a:off x="1182809"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4D93BAE8-4504-7845-B187-24347047073E}"/>
              </a:ext>
            </a:extLst>
          </p:cNvPr>
          <p:cNvSpPr/>
          <p:nvPr/>
        </p:nvSpPr>
        <p:spPr>
          <a:xfrm>
            <a:off x="1886747"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Oval 10">
            <a:extLst>
              <a:ext uri="{FF2B5EF4-FFF2-40B4-BE49-F238E27FC236}">
                <a16:creationId xmlns:a16="http://schemas.microsoft.com/office/drawing/2014/main" id="{8457B311-5710-9340-AB13-9AD4AE895F02}"/>
              </a:ext>
            </a:extLst>
          </p:cNvPr>
          <p:cNvSpPr/>
          <p:nvPr/>
        </p:nvSpPr>
        <p:spPr>
          <a:xfrm>
            <a:off x="2590685"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342EED34-8204-684F-B12B-7192ED17224A}"/>
              </a:ext>
            </a:extLst>
          </p:cNvPr>
          <p:cNvCxnSpPr>
            <a:stCxn id="8" idx="3"/>
            <a:endCxn id="9" idx="0"/>
          </p:cNvCxnSpPr>
          <p:nvPr/>
        </p:nvCxnSpPr>
        <p:spPr>
          <a:xfrm flipH="1">
            <a:off x="1289192" y="2023758"/>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05F9A8BC-0DD5-BF4C-A4B2-28B0292B7340}"/>
              </a:ext>
            </a:extLst>
          </p:cNvPr>
          <p:cNvCxnSpPr>
            <a:cxnSpLocks/>
            <a:stCxn id="8" idx="5"/>
            <a:endCxn id="10" idx="0"/>
          </p:cNvCxnSpPr>
          <p:nvPr/>
        </p:nvCxnSpPr>
        <p:spPr>
          <a:xfrm>
            <a:off x="1715449" y="2023758"/>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A4C595-507C-D241-9F38-CDCEDAE9BBE6}"/>
              </a:ext>
            </a:extLst>
          </p:cNvPr>
          <p:cNvCxnSpPr>
            <a:cxnSpLocks/>
            <a:stCxn id="9" idx="6"/>
            <a:endCxn id="10" idx="2"/>
          </p:cNvCxnSpPr>
          <p:nvPr/>
        </p:nvCxnSpPr>
        <p:spPr>
          <a:xfrm>
            <a:off x="1395575"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D67D50A3-71F8-7A4D-BBB7-3532B2C629CB}"/>
              </a:ext>
            </a:extLst>
          </p:cNvPr>
          <p:cNvCxnSpPr>
            <a:cxnSpLocks/>
            <a:stCxn id="11" idx="2"/>
            <a:endCxn id="10" idx="6"/>
          </p:cNvCxnSpPr>
          <p:nvPr/>
        </p:nvCxnSpPr>
        <p:spPr>
          <a:xfrm flipH="1">
            <a:off x="2099513"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CAA2176B-34E3-DE40-8CEF-1E383DF95850}"/>
              </a:ext>
            </a:extLst>
          </p:cNvPr>
          <p:cNvSpPr txBox="1"/>
          <p:nvPr/>
        </p:nvSpPr>
        <p:spPr>
          <a:xfrm>
            <a:off x="1177571" y="199382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1" name="TextBox 20">
            <a:extLst>
              <a:ext uri="{FF2B5EF4-FFF2-40B4-BE49-F238E27FC236}">
                <a16:creationId xmlns:a16="http://schemas.microsoft.com/office/drawing/2014/main" id="{B981526F-38B3-D54D-B12C-80CC4FB1F128}"/>
              </a:ext>
            </a:extLst>
          </p:cNvPr>
          <p:cNvSpPr txBox="1"/>
          <p:nvPr/>
        </p:nvSpPr>
        <p:spPr>
          <a:xfrm>
            <a:off x="2222096" y="231388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2" name="TextBox 21">
            <a:extLst>
              <a:ext uri="{FF2B5EF4-FFF2-40B4-BE49-F238E27FC236}">
                <a16:creationId xmlns:a16="http://schemas.microsoft.com/office/drawing/2014/main" id="{3192425C-EA07-7D4C-AFE8-CE02B2B42884}"/>
              </a:ext>
            </a:extLst>
          </p:cNvPr>
          <p:cNvSpPr txBox="1"/>
          <p:nvPr/>
        </p:nvSpPr>
        <p:spPr>
          <a:xfrm>
            <a:off x="1845628" y="20536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3" name="TextBox 22">
            <a:extLst>
              <a:ext uri="{FF2B5EF4-FFF2-40B4-BE49-F238E27FC236}">
                <a16:creationId xmlns:a16="http://schemas.microsoft.com/office/drawing/2014/main" id="{2E95CA10-8234-6F4C-8CE5-7E6A90BF7E4A}"/>
              </a:ext>
            </a:extLst>
          </p:cNvPr>
          <p:cNvSpPr txBox="1"/>
          <p:nvPr/>
        </p:nvSpPr>
        <p:spPr>
          <a:xfrm>
            <a:off x="1507196" y="2297905"/>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4" name="TextBox 23">
            <a:extLst>
              <a:ext uri="{FF2B5EF4-FFF2-40B4-BE49-F238E27FC236}">
                <a16:creationId xmlns:a16="http://schemas.microsoft.com/office/drawing/2014/main" id="{052B603B-9CCF-B644-9F8B-78548B69B107}"/>
              </a:ext>
            </a:extLst>
          </p:cNvPr>
          <p:cNvSpPr txBox="1"/>
          <p:nvPr/>
        </p:nvSpPr>
        <p:spPr>
          <a:xfrm>
            <a:off x="1532843" y="1549187"/>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5" name="TextBox 24">
            <a:extLst>
              <a:ext uri="{FF2B5EF4-FFF2-40B4-BE49-F238E27FC236}">
                <a16:creationId xmlns:a16="http://schemas.microsoft.com/office/drawing/2014/main" id="{7C3D43BF-A81B-8D41-86BA-7A3BF0A754E7}"/>
              </a:ext>
            </a:extLst>
          </p:cNvPr>
          <p:cNvSpPr txBox="1"/>
          <p:nvPr/>
        </p:nvSpPr>
        <p:spPr>
          <a:xfrm>
            <a:off x="953232" y="235814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26" name="TextBox 25">
            <a:extLst>
              <a:ext uri="{FF2B5EF4-FFF2-40B4-BE49-F238E27FC236}">
                <a16:creationId xmlns:a16="http://schemas.microsoft.com/office/drawing/2014/main" id="{831CCD29-1830-B44B-852B-DD765576C3B4}"/>
              </a:ext>
            </a:extLst>
          </p:cNvPr>
          <p:cNvSpPr txBox="1"/>
          <p:nvPr/>
        </p:nvSpPr>
        <p:spPr>
          <a:xfrm>
            <a:off x="2806319" y="2358143"/>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p>
        </p:txBody>
      </p:sp>
      <p:sp>
        <p:nvSpPr>
          <p:cNvPr id="27" name="TextBox 26">
            <a:extLst>
              <a:ext uri="{FF2B5EF4-FFF2-40B4-BE49-F238E27FC236}">
                <a16:creationId xmlns:a16="http://schemas.microsoft.com/office/drawing/2014/main" id="{06E74488-D350-AB45-B431-CB2B1D156868}"/>
              </a:ext>
            </a:extLst>
          </p:cNvPr>
          <p:cNvSpPr txBox="1"/>
          <p:nvPr/>
        </p:nvSpPr>
        <p:spPr>
          <a:xfrm>
            <a:off x="1879775" y="2572736"/>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28" name="Right Arrow 27">
            <a:extLst>
              <a:ext uri="{FF2B5EF4-FFF2-40B4-BE49-F238E27FC236}">
                <a16:creationId xmlns:a16="http://schemas.microsoft.com/office/drawing/2014/main" id="{D62ED68B-7129-A242-9263-04759DEB5272}"/>
              </a:ext>
            </a:extLst>
          </p:cNvPr>
          <p:cNvSpPr/>
          <p:nvPr/>
        </p:nvSpPr>
        <p:spPr>
          <a:xfrm>
            <a:off x="303650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8E61959E-94FE-714B-A206-118FF19DCFC2}"/>
              </a:ext>
            </a:extLst>
          </p:cNvPr>
          <p:cNvSpPr/>
          <p:nvPr/>
        </p:nvSpPr>
        <p:spPr>
          <a:xfrm>
            <a:off x="3201486" y="1332792"/>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30" name="Oval 29">
            <a:extLst>
              <a:ext uri="{FF2B5EF4-FFF2-40B4-BE49-F238E27FC236}">
                <a16:creationId xmlns:a16="http://schemas.microsoft.com/office/drawing/2014/main" id="{B0BD2F7D-8F50-634A-9525-2394FB0C0164}"/>
              </a:ext>
            </a:extLst>
          </p:cNvPr>
          <p:cNvSpPr/>
          <p:nvPr/>
        </p:nvSpPr>
        <p:spPr>
          <a:xfrm>
            <a:off x="3808287" y="1765475"/>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31" name="Oval 30">
            <a:extLst>
              <a:ext uri="{FF2B5EF4-FFF2-40B4-BE49-F238E27FC236}">
                <a16:creationId xmlns:a16="http://schemas.microsoft.com/office/drawing/2014/main" id="{566C27C6-0CE8-084A-A40A-87731D762148}"/>
              </a:ext>
            </a:extLst>
          </p:cNvPr>
          <p:cNvSpPr/>
          <p:nvPr/>
        </p:nvSpPr>
        <p:spPr>
          <a:xfrm>
            <a:off x="4414281" y="2192917"/>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32" name="Oval 31">
            <a:extLst>
              <a:ext uri="{FF2B5EF4-FFF2-40B4-BE49-F238E27FC236}">
                <a16:creationId xmlns:a16="http://schemas.microsoft.com/office/drawing/2014/main" id="{27D657DF-C6DF-4C4F-A524-F731015DEDB2}"/>
              </a:ext>
            </a:extLst>
          </p:cNvPr>
          <p:cNvSpPr/>
          <p:nvPr/>
        </p:nvSpPr>
        <p:spPr>
          <a:xfrm>
            <a:off x="5021082" y="2625706"/>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34" name="Straight Arrow Connector 33">
            <a:extLst>
              <a:ext uri="{FF2B5EF4-FFF2-40B4-BE49-F238E27FC236}">
                <a16:creationId xmlns:a16="http://schemas.microsoft.com/office/drawing/2014/main" id="{B04791BB-2B69-9D41-A260-4EF3627F84A2}"/>
              </a:ext>
            </a:extLst>
          </p:cNvPr>
          <p:cNvCxnSpPr>
            <a:stCxn id="29" idx="5"/>
            <a:endCxn id="30" idx="1"/>
          </p:cNvCxnSpPr>
          <p:nvPr/>
        </p:nvCxnSpPr>
        <p:spPr>
          <a:xfrm>
            <a:off x="3719423" y="1702201"/>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2F77D24E-4110-AF4E-8E8F-E8EEB5AE1828}"/>
              </a:ext>
            </a:extLst>
          </p:cNvPr>
          <p:cNvCxnSpPr>
            <a:cxnSpLocks/>
            <a:stCxn id="30" idx="5"/>
            <a:endCxn id="31" idx="1"/>
          </p:cNvCxnSpPr>
          <p:nvPr/>
        </p:nvCxnSpPr>
        <p:spPr>
          <a:xfrm>
            <a:off x="4326224" y="2134884"/>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4A470C7B-5113-554A-9719-C7CA9C0502D1}"/>
              </a:ext>
            </a:extLst>
          </p:cNvPr>
          <p:cNvCxnSpPr>
            <a:cxnSpLocks/>
            <a:stCxn id="31" idx="5"/>
            <a:endCxn id="32" idx="1"/>
          </p:cNvCxnSpPr>
          <p:nvPr/>
        </p:nvCxnSpPr>
        <p:spPr>
          <a:xfrm>
            <a:off x="4932218" y="2562326"/>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1" name="Right Arrow 50">
            <a:extLst>
              <a:ext uri="{FF2B5EF4-FFF2-40B4-BE49-F238E27FC236}">
                <a16:creationId xmlns:a16="http://schemas.microsoft.com/office/drawing/2014/main" id="{25FE4146-09BE-704D-901F-CC75EDEAA0E7}"/>
              </a:ext>
            </a:extLst>
          </p:cNvPr>
          <p:cNvSpPr/>
          <p:nvPr/>
        </p:nvSpPr>
        <p:spPr>
          <a:xfrm>
            <a:off x="583155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Oval 51">
            <a:extLst>
              <a:ext uri="{FF2B5EF4-FFF2-40B4-BE49-F238E27FC236}">
                <a16:creationId xmlns:a16="http://schemas.microsoft.com/office/drawing/2014/main" id="{09E1D307-7299-1647-92BD-8E9F4996C208}"/>
              </a:ext>
            </a:extLst>
          </p:cNvPr>
          <p:cNvSpPr/>
          <p:nvPr/>
        </p:nvSpPr>
        <p:spPr>
          <a:xfrm>
            <a:off x="6228919" y="1331098"/>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53" name="Oval 52">
            <a:extLst>
              <a:ext uri="{FF2B5EF4-FFF2-40B4-BE49-F238E27FC236}">
                <a16:creationId xmlns:a16="http://schemas.microsoft.com/office/drawing/2014/main" id="{CED60407-2BF0-FB44-A15C-3124A443EBDE}"/>
              </a:ext>
            </a:extLst>
          </p:cNvPr>
          <p:cNvSpPr/>
          <p:nvPr/>
        </p:nvSpPr>
        <p:spPr>
          <a:xfrm>
            <a:off x="6835720" y="1763781"/>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54" name="Oval 53">
            <a:extLst>
              <a:ext uri="{FF2B5EF4-FFF2-40B4-BE49-F238E27FC236}">
                <a16:creationId xmlns:a16="http://schemas.microsoft.com/office/drawing/2014/main" id="{8619D784-1033-B14F-AC02-581CCDBAD03C}"/>
              </a:ext>
            </a:extLst>
          </p:cNvPr>
          <p:cNvSpPr/>
          <p:nvPr/>
        </p:nvSpPr>
        <p:spPr>
          <a:xfrm>
            <a:off x="7441714" y="2191223"/>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55" name="Oval 54">
            <a:extLst>
              <a:ext uri="{FF2B5EF4-FFF2-40B4-BE49-F238E27FC236}">
                <a16:creationId xmlns:a16="http://schemas.microsoft.com/office/drawing/2014/main" id="{F1768959-C084-CD4C-897A-4F802994B598}"/>
              </a:ext>
            </a:extLst>
          </p:cNvPr>
          <p:cNvSpPr/>
          <p:nvPr/>
        </p:nvSpPr>
        <p:spPr>
          <a:xfrm>
            <a:off x="8048515" y="2624012"/>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56" name="Straight Arrow Connector 55">
            <a:extLst>
              <a:ext uri="{FF2B5EF4-FFF2-40B4-BE49-F238E27FC236}">
                <a16:creationId xmlns:a16="http://schemas.microsoft.com/office/drawing/2014/main" id="{B1961A2F-FD59-C846-B7E5-9292D57868CE}"/>
              </a:ext>
            </a:extLst>
          </p:cNvPr>
          <p:cNvCxnSpPr>
            <a:stCxn id="52" idx="5"/>
            <a:endCxn id="53" idx="1"/>
          </p:cNvCxnSpPr>
          <p:nvPr/>
        </p:nvCxnSpPr>
        <p:spPr>
          <a:xfrm>
            <a:off x="6746856" y="1700507"/>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C112DEE7-8882-E945-B3D2-400005CF7D33}"/>
              </a:ext>
            </a:extLst>
          </p:cNvPr>
          <p:cNvCxnSpPr>
            <a:cxnSpLocks/>
            <a:stCxn id="53" idx="5"/>
            <a:endCxn id="54" idx="1"/>
          </p:cNvCxnSpPr>
          <p:nvPr/>
        </p:nvCxnSpPr>
        <p:spPr>
          <a:xfrm>
            <a:off x="7353657" y="2133190"/>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9A24553C-0754-EC48-A303-E59F70D1D88D}"/>
              </a:ext>
            </a:extLst>
          </p:cNvPr>
          <p:cNvCxnSpPr>
            <a:cxnSpLocks/>
            <a:stCxn id="54" idx="5"/>
            <a:endCxn id="55" idx="1"/>
          </p:cNvCxnSpPr>
          <p:nvPr/>
        </p:nvCxnSpPr>
        <p:spPr>
          <a:xfrm>
            <a:off x="7959651" y="2560632"/>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9" name="TextBox 58">
            <a:extLst>
              <a:ext uri="{FF2B5EF4-FFF2-40B4-BE49-F238E27FC236}">
                <a16:creationId xmlns:a16="http://schemas.microsoft.com/office/drawing/2014/main" id="{F29E18A1-7BB1-5244-903A-6FCA7BFB87A3}"/>
              </a:ext>
            </a:extLst>
          </p:cNvPr>
          <p:cNvSpPr txBox="1"/>
          <p:nvPr/>
        </p:nvSpPr>
        <p:spPr>
          <a:xfrm>
            <a:off x="5838792" y="1723584"/>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0" name="TextBox 59">
            <a:extLst>
              <a:ext uri="{FF2B5EF4-FFF2-40B4-BE49-F238E27FC236}">
                <a16:creationId xmlns:a16="http://schemas.microsoft.com/office/drawing/2014/main" id="{CDD13C57-B849-4441-995D-53B6A6C642A6}"/>
              </a:ext>
            </a:extLst>
          </p:cNvPr>
          <p:cNvSpPr txBox="1"/>
          <p:nvPr/>
        </p:nvSpPr>
        <p:spPr>
          <a:xfrm>
            <a:off x="5600873" y="2354939"/>
            <a:ext cx="9787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non-match</a:t>
            </a:r>
          </a:p>
        </p:txBody>
      </p:sp>
      <p:sp>
        <p:nvSpPr>
          <p:cNvPr id="61" name="Right Arrow 60">
            <a:extLst>
              <a:ext uri="{FF2B5EF4-FFF2-40B4-BE49-F238E27FC236}">
                <a16:creationId xmlns:a16="http://schemas.microsoft.com/office/drawing/2014/main" id="{8CCA5455-601F-FA41-A831-33075FC4C421}"/>
              </a:ext>
            </a:extLst>
          </p:cNvPr>
          <p:cNvSpPr/>
          <p:nvPr/>
        </p:nvSpPr>
        <p:spPr>
          <a:xfrm>
            <a:off x="8583874"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62" name="TextBox 61">
            <a:extLst>
              <a:ext uri="{FF2B5EF4-FFF2-40B4-BE49-F238E27FC236}">
                <a16:creationId xmlns:a16="http://schemas.microsoft.com/office/drawing/2014/main" id="{2FBC7A55-9EAE-2A44-8900-DF50E64DB098}"/>
              </a:ext>
            </a:extLst>
          </p:cNvPr>
          <p:cNvSpPr txBox="1"/>
          <p:nvPr/>
        </p:nvSpPr>
        <p:spPr>
          <a:xfrm>
            <a:off x="8560593" y="1730886"/>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3" name="TextBox 62">
            <a:extLst>
              <a:ext uri="{FF2B5EF4-FFF2-40B4-BE49-F238E27FC236}">
                <a16:creationId xmlns:a16="http://schemas.microsoft.com/office/drawing/2014/main" id="{C38FAC0A-1BC2-0343-B83C-5C466605CAE1}"/>
              </a:ext>
            </a:extLst>
          </p:cNvPr>
          <p:cNvSpPr txBox="1"/>
          <p:nvPr/>
        </p:nvSpPr>
        <p:spPr>
          <a:xfrm>
            <a:off x="8510901" y="2325075"/>
            <a:ext cx="60048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match</a:t>
            </a:r>
          </a:p>
        </p:txBody>
      </p:sp>
      <p:sp>
        <p:nvSpPr>
          <p:cNvPr id="66" name="Oval 65">
            <a:extLst>
              <a:ext uri="{FF2B5EF4-FFF2-40B4-BE49-F238E27FC236}">
                <a16:creationId xmlns:a16="http://schemas.microsoft.com/office/drawing/2014/main" id="{177B60C4-0E12-DB4A-A700-4DD91280F264}"/>
              </a:ext>
            </a:extLst>
          </p:cNvPr>
          <p:cNvSpPr/>
          <p:nvPr/>
        </p:nvSpPr>
        <p:spPr>
          <a:xfrm>
            <a:off x="8990250" y="1329420"/>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67" name="Oval 66">
            <a:extLst>
              <a:ext uri="{FF2B5EF4-FFF2-40B4-BE49-F238E27FC236}">
                <a16:creationId xmlns:a16="http://schemas.microsoft.com/office/drawing/2014/main" id="{40565BB0-E492-4A4F-91B9-3E17BE0B3384}"/>
              </a:ext>
            </a:extLst>
          </p:cNvPr>
          <p:cNvSpPr/>
          <p:nvPr/>
        </p:nvSpPr>
        <p:spPr>
          <a:xfrm>
            <a:off x="9597051" y="1762103"/>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68" name="Oval 67">
            <a:extLst>
              <a:ext uri="{FF2B5EF4-FFF2-40B4-BE49-F238E27FC236}">
                <a16:creationId xmlns:a16="http://schemas.microsoft.com/office/drawing/2014/main" id="{C3F179E5-23DF-2B43-B448-A8A92DF76E76}"/>
              </a:ext>
            </a:extLst>
          </p:cNvPr>
          <p:cNvSpPr/>
          <p:nvPr/>
        </p:nvSpPr>
        <p:spPr>
          <a:xfrm>
            <a:off x="10203045" y="2189545"/>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69" name="Oval 68">
            <a:extLst>
              <a:ext uri="{FF2B5EF4-FFF2-40B4-BE49-F238E27FC236}">
                <a16:creationId xmlns:a16="http://schemas.microsoft.com/office/drawing/2014/main" id="{6497AD4F-3564-8F4C-9D47-E6F77F598AE3}"/>
              </a:ext>
            </a:extLst>
          </p:cNvPr>
          <p:cNvSpPr/>
          <p:nvPr/>
        </p:nvSpPr>
        <p:spPr>
          <a:xfrm>
            <a:off x="10809846" y="2622334"/>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70" name="Straight Arrow Connector 69">
            <a:extLst>
              <a:ext uri="{FF2B5EF4-FFF2-40B4-BE49-F238E27FC236}">
                <a16:creationId xmlns:a16="http://schemas.microsoft.com/office/drawing/2014/main" id="{086C3494-4232-3646-B7A2-3B0F7F5012BA}"/>
              </a:ext>
            </a:extLst>
          </p:cNvPr>
          <p:cNvCxnSpPr>
            <a:stCxn id="66" idx="5"/>
            <a:endCxn id="67" idx="1"/>
          </p:cNvCxnSpPr>
          <p:nvPr/>
        </p:nvCxnSpPr>
        <p:spPr>
          <a:xfrm>
            <a:off x="9508187" y="1698829"/>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2F74624-3C85-D345-A7BB-3675C765DB53}"/>
              </a:ext>
            </a:extLst>
          </p:cNvPr>
          <p:cNvCxnSpPr>
            <a:cxnSpLocks/>
            <a:stCxn id="67" idx="5"/>
            <a:endCxn id="68" idx="1"/>
          </p:cNvCxnSpPr>
          <p:nvPr/>
        </p:nvCxnSpPr>
        <p:spPr>
          <a:xfrm>
            <a:off x="10114988" y="2131512"/>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7388BA22-8DCF-4B49-8418-C30F2152C768}"/>
              </a:ext>
            </a:extLst>
          </p:cNvPr>
          <p:cNvCxnSpPr>
            <a:cxnSpLocks/>
            <a:stCxn id="68" idx="5"/>
            <a:endCxn id="69" idx="1"/>
          </p:cNvCxnSpPr>
          <p:nvPr/>
        </p:nvCxnSpPr>
        <p:spPr>
          <a:xfrm>
            <a:off x="10720982" y="2558954"/>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04291448-B35B-5148-AF74-6B93AEE85A65}"/>
              </a:ext>
            </a:extLst>
          </p:cNvPr>
          <p:cNvSpPr txBox="1"/>
          <p:nvPr/>
        </p:nvSpPr>
        <p:spPr>
          <a:xfrm>
            <a:off x="9508187" y="682883"/>
            <a:ext cx="23067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[Chai et al, SIGMOD’16]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5395597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9561C-AA91-C143-BC7F-F0C9C04DEEC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C85100D9-BE02-D64B-B0CD-792F9DCA757D}"/>
              </a:ext>
            </a:extLst>
          </p:cNvPr>
          <p:cNvSpPr>
            <a:spLocks noGrp="1"/>
          </p:cNvSpPr>
          <p:nvPr>
            <p:ph type="title"/>
          </p:nvPr>
        </p:nvSpPr>
        <p:spPr/>
        <p:txBody>
          <a:bodyPr/>
          <a:lstStyle/>
          <a:p>
            <a:r>
              <a:rPr lang="en-US" dirty="0"/>
              <a:t>Design of a HIT</a:t>
            </a:r>
          </a:p>
        </p:txBody>
      </p:sp>
      <p:sp>
        <p:nvSpPr>
          <p:cNvPr id="4" name="Text Placeholder 3">
            <a:extLst>
              <a:ext uri="{FF2B5EF4-FFF2-40B4-BE49-F238E27FC236}">
                <a16:creationId xmlns:a16="http://schemas.microsoft.com/office/drawing/2014/main" id="{DE1988F2-F1A4-014E-BECB-89704990C9DC}"/>
              </a:ext>
            </a:extLst>
          </p:cNvPr>
          <p:cNvSpPr>
            <a:spLocks noGrp="1"/>
          </p:cNvSpPr>
          <p:nvPr>
            <p:ph type="body" sz="half" idx="1"/>
          </p:nvPr>
        </p:nvSpPr>
        <p:spPr/>
        <p:txBody>
          <a:bodyPr/>
          <a:lstStyle/>
          <a:p>
            <a:r>
              <a:rPr lang="en-US" dirty="0"/>
              <a:t>Standard (pairwise) HIT is wasteful, expensive</a:t>
            </a:r>
          </a:p>
          <a:p>
            <a:endParaRPr lang="en-US" dirty="0"/>
          </a:p>
          <a:p>
            <a:r>
              <a:rPr lang="en-US" dirty="0"/>
              <a:t>Cluster-based HIT can obtained multiple labels, is more cost-effective</a:t>
            </a:r>
          </a:p>
          <a:p>
            <a:endParaRPr lang="en-US" dirty="0"/>
          </a:p>
          <a:p>
            <a:r>
              <a:rPr lang="en-US" dirty="0"/>
              <a:t>Dividing all pairwise HITs into fewest cluster-based HITs is NP-Hard (reduction from minimum clique cover)</a:t>
            </a:r>
          </a:p>
        </p:txBody>
      </p:sp>
      <p:sp>
        <p:nvSpPr>
          <p:cNvPr id="6" name="TextBox 5">
            <a:extLst>
              <a:ext uri="{FF2B5EF4-FFF2-40B4-BE49-F238E27FC236}">
                <a16:creationId xmlns:a16="http://schemas.microsoft.com/office/drawing/2014/main" id="{236C25F3-1D9F-6047-8D67-4EB937FDE77F}"/>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CrowdER</a:t>
            </a:r>
            <a:r>
              <a:rPr kumimoji="0" lang="en-US" sz="1200" b="0" i="1" u="none" strike="noStrike" kern="1200" cap="none" spc="0" normalizeH="0" baseline="0" noProof="0" dirty="0">
                <a:ln>
                  <a:noFill/>
                </a:ln>
                <a:solidFill>
                  <a:srgbClr val="000000"/>
                </a:solidFill>
                <a:effectLst/>
                <a:uLnTx/>
                <a:uFillTx/>
                <a:latin typeface="Calibri"/>
                <a:cs typeface="Calibri"/>
              </a:rPr>
              <a:t>: Crowdsourcing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Wang,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PVLDB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7" name="Picture 6">
            <a:extLst>
              <a:ext uri="{FF2B5EF4-FFF2-40B4-BE49-F238E27FC236}">
                <a16:creationId xmlns:a16="http://schemas.microsoft.com/office/drawing/2014/main" id="{8E2FEF10-983D-2C49-9931-553119F244E3}"/>
              </a:ext>
            </a:extLst>
          </p:cNvPr>
          <p:cNvPicPr>
            <a:picLocks noChangeAspect="1"/>
          </p:cNvPicPr>
          <p:nvPr/>
        </p:nvPicPr>
        <p:blipFill>
          <a:blip r:embed="rId2"/>
          <a:stretch>
            <a:fillRect/>
          </a:stretch>
        </p:blipFill>
        <p:spPr>
          <a:xfrm>
            <a:off x="8118189" y="1752600"/>
            <a:ext cx="2195459" cy="1320845"/>
          </a:xfrm>
          <a:prstGeom prst="rect">
            <a:avLst/>
          </a:prstGeom>
        </p:spPr>
      </p:pic>
      <p:sp>
        <p:nvSpPr>
          <p:cNvPr id="8" name="TextBox 7">
            <a:extLst>
              <a:ext uri="{FF2B5EF4-FFF2-40B4-BE49-F238E27FC236}">
                <a16:creationId xmlns:a16="http://schemas.microsoft.com/office/drawing/2014/main" id="{E8C2E514-AABE-E346-A411-8B0DFB808876}"/>
              </a:ext>
            </a:extLst>
          </p:cNvPr>
          <p:cNvSpPr txBox="1"/>
          <p:nvPr/>
        </p:nvSpPr>
        <p:spPr>
          <a:xfrm>
            <a:off x="7693387" y="1435423"/>
            <a:ext cx="31845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Standard HIT for crowdsourced ER</a:t>
            </a:r>
          </a:p>
        </p:txBody>
      </p:sp>
      <p:pic>
        <p:nvPicPr>
          <p:cNvPr id="9" name="Picture 8">
            <a:extLst>
              <a:ext uri="{FF2B5EF4-FFF2-40B4-BE49-F238E27FC236}">
                <a16:creationId xmlns:a16="http://schemas.microsoft.com/office/drawing/2014/main" id="{07C5BAA2-5CA7-9240-9C44-1FD3081C3CC1}"/>
              </a:ext>
            </a:extLst>
          </p:cNvPr>
          <p:cNvPicPr>
            <a:picLocks noChangeAspect="1"/>
          </p:cNvPicPr>
          <p:nvPr/>
        </p:nvPicPr>
        <p:blipFill>
          <a:blip r:embed="rId3"/>
          <a:stretch>
            <a:fillRect/>
          </a:stretch>
        </p:blipFill>
        <p:spPr>
          <a:xfrm>
            <a:off x="7761768" y="3865564"/>
            <a:ext cx="2908300" cy="2260600"/>
          </a:xfrm>
          <a:prstGeom prst="rect">
            <a:avLst/>
          </a:prstGeom>
        </p:spPr>
      </p:pic>
      <p:sp>
        <p:nvSpPr>
          <p:cNvPr id="10" name="TextBox 9">
            <a:extLst>
              <a:ext uri="{FF2B5EF4-FFF2-40B4-BE49-F238E27FC236}">
                <a16:creationId xmlns:a16="http://schemas.microsoft.com/office/drawing/2014/main" id="{D6E47510-F2C2-CA43-9FEB-EA35C7AE76AD}"/>
              </a:ext>
            </a:extLst>
          </p:cNvPr>
          <p:cNvSpPr txBox="1"/>
          <p:nvPr/>
        </p:nvSpPr>
        <p:spPr>
          <a:xfrm>
            <a:off x="8349816" y="3562464"/>
            <a:ext cx="18043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Cluster-based HIT</a:t>
            </a:r>
          </a:p>
        </p:txBody>
      </p:sp>
      <p:sp>
        <p:nvSpPr>
          <p:cNvPr id="5" name="TextBox 4">
            <a:extLst>
              <a:ext uri="{FF2B5EF4-FFF2-40B4-BE49-F238E27FC236}">
                <a16:creationId xmlns:a16="http://schemas.microsoft.com/office/drawing/2014/main" id="{FEAA8F01-7A81-7440-952B-1B8D2A9552FB}"/>
              </a:ext>
            </a:extLst>
          </p:cNvPr>
          <p:cNvSpPr txBox="1"/>
          <p:nvPr/>
        </p:nvSpPr>
        <p:spPr>
          <a:xfrm>
            <a:off x="9332482" y="385863"/>
            <a:ext cx="22492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PVLDB’12]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4404610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66B724-5C7A-0742-A081-EC91B9F0866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7CEA59B-A98F-474D-90EE-D9FA668E3FE0}"/>
              </a:ext>
            </a:extLst>
          </p:cNvPr>
          <p:cNvSpPr>
            <a:spLocks noGrp="1"/>
          </p:cNvSpPr>
          <p:nvPr>
            <p:ph type="title"/>
          </p:nvPr>
        </p:nvSpPr>
        <p:spPr/>
        <p:txBody>
          <a:bodyPr/>
          <a:lstStyle/>
          <a:p>
            <a:r>
              <a:rPr lang="en-US" dirty="0"/>
              <a:t>Are All HITs the Same? No. </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7365F22-5CB0-FF46-B306-D818F1C90DAC}"/>
                  </a:ext>
                </a:extLst>
              </p:cNvPr>
              <p:cNvSpPr>
                <a:spLocks noGrp="1"/>
              </p:cNvSpPr>
              <p:nvPr>
                <p:ph type="body" sz="half" idx="1"/>
              </p:nvPr>
            </p:nvSpPr>
            <p:spPr/>
            <p:txBody>
              <a:bodyPr/>
              <a:lstStyle/>
              <a:p>
                <a:endParaRPr lang="en-US" dirty="0"/>
              </a:p>
              <a:p>
                <a:r>
                  <a:rPr lang="en-US" dirty="0"/>
                  <a:t>With more records in a HIT, worker’s</a:t>
                </a:r>
              </a:p>
              <a:p>
                <a:pPr lvl="1"/>
                <a:r>
                  <a:rPr lang="en-US" dirty="0"/>
                  <a:t>Time per label reduces</a:t>
                </a:r>
              </a:p>
              <a:p>
                <a:pPr lvl="1"/>
                <a14:m>
                  <m:oMath xmlns:m="http://schemas.openxmlformats.org/officeDocument/2006/math">
                    <m:r>
                      <a:rPr lang="en-US" b="1" i="1">
                        <a:latin typeface="Cambria Math" panose="02040503050406030204" pitchFamily="18" charset="0"/>
                        <a:ea typeface="Cambria Math" panose="02040503050406030204" pitchFamily="18" charset="0"/>
                      </a:rPr>
                      <m:t>∗ ∗ </m:t>
                    </m:r>
                  </m:oMath>
                </a14:m>
                <a:r>
                  <a:rPr lang="en-US" b="1" dirty="0"/>
                  <a:t>But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dirty="0"/>
                  <a:t>  false negative rate increases</a:t>
                </a:r>
              </a:p>
              <a:p>
                <a:pPr lvl="1"/>
                <a:endParaRPr lang="en-US" dirty="0"/>
              </a:p>
              <a:p>
                <a:pPr marL="453953" lvl="1" indent="0">
                  <a:buNone/>
                </a:pPr>
                <a:endParaRPr lang="en-US" dirty="0"/>
              </a:p>
              <a:p>
                <a:pPr lvl="1"/>
                <a:endParaRPr lang="en-US" dirty="0"/>
              </a:p>
              <a:p>
                <a:r>
                  <a:rPr lang="en-US" dirty="0"/>
                  <a:t>Proposes to make use of both pairwise and cluster-based HITs</a:t>
                </a:r>
              </a:p>
              <a:p>
                <a:pPr lvl="1"/>
                <a:r>
                  <a:rPr lang="en-US" dirty="0"/>
                  <a:t>Difficult pairs are labeled via pairwise HITs</a:t>
                </a:r>
              </a:p>
              <a:p>
                <a:pPr lvl="1"/>
                <a:r>
                  <a:rPr lang="en-US" dirty="0" err="1"/>
                  <a:t>NonDifficult</a:t>
                </a:r>
                <a:r>
                  <a:rPr lang="en-US" dirty="0"/>
                  <a:t> pairs are labeled via cluster-based HIT</a:t>
                </a:r>
              </a:p>
              <a:p>
                <a:pPr lvl="1"/>
                <a:endParaRPr lang="en-US" dirty="0"/>
              </a:p>
              <a:p>
                <a:endParaRPr lang="en-US" dirty="0"/>
              </a:p>
              <a:p>
                <a:pPr lvl="1"/>
                <a:endParaRPr lang="en-US" dirty="0"/>
              </a:p>
            </p:txBody>
          </p:sp>
        </mc:Choice>
        <mc:Fallback xmlns="">
          <p:sp>
            <p:nvSpPr>
              <p:cNvPr id="4" name="Text Placeholder 3">
                <a:extLst>
                  <a:ext uri="{FF2B5EF4-FFF2-40B4-BE49-F238E27FC236}">
                    <a16:creationId xmlns:a16="http://schemas.microsoft.com/office/drawing/2014/main" id="{37365F22-5CB0-FF46-B306-D818F1C90DAC}"/>
                  </a:ext>
                </a:extLst>
              </p:cNvPr>
              <p:cNvSpPr>
                <a:spLocks noGrp="1" noRot="1" noChangeAspect="1" noMove="1" noResize="1" noEditPoints="1" noAdjustHandles="1" noChangeArrowheads="1" noChangeShapeType="1" noTextEdit="1"/>
              </p:cNvSpPr>
              <p:nvPr>
                <p:ph type="body" sz="half" idx="1"/>
              </p:nvPr>
            </p:nvSpPr>
            <p:spPr>
              <a:blipFill>
                <a:blip r:embed="rId2"/>
                <a:stretch>
                  <a:fillRect l="-2347" r="-117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C9F9E25-77F9-C54E-8D65-1F12B3FF4E9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Waldo: An adaptive human interface for crowd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err="1">
                <a:ln>
                  <a:noFill/>
                </a:ln>
                <a:solidFill>
                  <a:srgbClr val="000000"/>
                </a:solidFill>
                <a:effectLst/>
                <a:uLnTx/>
                <a:uFillTx/>
                <a:latin typeface="Calibri"/>
                <a:cs typeface="Calibri"/>
              </a:rPr>
              <a:t>Verroios</a:t>
            </a:r>
            <a:r>
              <a:rPr kumimoji="0" lang="en-US" sz="1200" b="1" i="0" u="none" strike="noStrike" kern="1200" cap="none" spc="0" normalizeH="0" baseline="0" noProof="0" dirty="0">
                <a:ln>
                  <a:noFill/>
                </a:ln>
                <a:solidFill>
                  <a:srgbClr val="000000"/>
                </a:solidFill>
                <a:effectLst/>
                <a:uLnTx/>
                <a:uFillTx/>
                <a:latin typeface="Calibri"/>
                <a:cs typeface="Calibri"/>
              </a:rPr>
              <a:t>, Garcia-Molina and </a:t>
            </a:r>
            <a:r>
              <a:rPr kumimoji="0" lang="en-US" sz="1200" b="1" i="0" u="none" strike="noStrike" kern="1200" cap="none" spc="0" normalizeH="0" baseline="0" noProof="0" dirty="0" err="1">
                <a:ln>
                  <a:noFill/>
                </a:ln>
                <a:solidFill>
                  <a:srgbClr val="000000"/>
                </a:solidFill>
                <a:effectLst/>
                <a:uLnTx/>
                <a:uFillTx/>
                <a:latin typeface="Calibri"/>
                <a:cs typeface="Calibri"/>
              </a:rPr>
              <a:t>Papakonstantinou</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6" name="Picture 5">
            <a:extLst>
              <a:ext uri="{FF2B5EF4-FFF2-40B4-BE49-F238E27FC236}">
                <a16:creationId xmlns:a16="http://schemas.microsoft.com/office/drawing/2014/main" id="{77B35CAC-776C-7943-AC8D-D06115AF15F9}"/>
              </a:ext>
            </a:extLst>
          </p:cNvPr>
          <p:cNvPicPr>
            <a:picLocks noChangeAspect="1"/>
          </p:cNvPicPr>
          <p:nvPr/>
        </p:nvPicPr>
        <p:blipFill>
          <a:blip r:embed="rId3"/>
          <a:stretch>
            <a:fillRect/>
          </a:stretch>
        </p:blipFill>
        <p:spPr>
          <a:xfrm>
            <a:off x="9073275" y="1752600"/>
            <a:ext cx="2692034" cy="1706714"/>
          </a:xfrm>
          <a:prstGeom prst="rect">
            <a:avLst/>
          </a:prstGeom>
        </p:spPr>
      </p:pic>
      <p:pic>
        <p:nvPicPr>
          <p:cNvPr id="7" name="Picture 6">
            <a:extLst>
              <a:ext uri="{FF2B5EF4-FFF2-40B4-BE49-F238E27FC236}">
                <a16:creationId xmlns:a16="http://schemas.microsoft.com/office/drawing/2014/main" id="{9DD8A483-5176-A349-8AAB-557173647993}"/>
              </a:ext>
            </a:extLst>
          </p:cNvPr>
          <p:cNvPicPr>
            <a:picLocks noChangeAspect="1"/>
          </p:cNvPicPr>
          <p:nvPr/>
        </p:nvPicPr>
        <p:blipFill>
          <a:blip r:embed="rId4"/>
          <a:stretch>
            <a:fillRect/>
          </a:stretch>
        </p:blipFill>
        <p:spPr>
          <a:xfrm>
            <a:off x="6436651" y="1752600"/>
            <a:ext cx="2636624" cy="1458932"/>
          </a:xfrm>
          <a:prstGeom prst="rect">
            <a:avLst/>
          </a:prstGeom>
        </p:spPr>
      </p:pic>
      <p:pic>
        <p:nvPicPr>
          <p:cNvPr id="8" name="Picture 7">
            <a:extLst>
              <a:ext uri="{FF2B5EF4-FFF2-40B4-BE49-F238E27FC236}">
                <a16:creationId xmlns:a16="http://schemas.microsoft.com/office/drawing/2014/main" id="{4F0FC12C-A7A5-5B46-AC26-655D1901C1A9}"/>
              </a:ext>
            </a:extLst>
          </p:cNvPr>
          <p:cNvPicPr>
            <a:picLocks noChangeAspect="1"/>
          </p:cNvPicPr>
          <p:nvPr/>
        </p:nvPicPr>
        <p:blipFill>
          <a:blip r:embed="rId5"/>
          <a:stretch>
            <a:fillRect/>
          </a:stretch>
        </p:blipFill>
        <p:spPr>
          <a:xfrm>
            <a:off x="7177693" y="3332805"/>
            <a:ext cx="3791163" cy="2826448"/>
          </a:xfrm>
          <a:prstGeom prst="rect">
            <a:avLst/>
          </a:prstGeom>
        </p:spPr>
      </p:pic>
      <p:sp>
        <p:nvSpPr>
          <p:cNvPr id="9" name="TextBox 8">
            <a:extLst>
              <a:ext uri="{FF2B5EF4-FFF2-40B4-BE49-F238E27FC236}">
                <a16:creationId xmlns:a16="http://schemas.microsoft.com/office/drawing/2014/main" id="{463084CF-6DA2-CF44-8D02-CFDF189C81C2}"/>
              </a:ext>
            </a:extLst>
          </p:cNvPr>
          <p:cNvSpPr txBox="1"/>
          <p:nvPr/>
        </p:nvSpPr>
        <p:spPr>
          <a:xfrm>
            <a:off x="7900827" y="5959011"/>
            <a:ext cx="2424701" cy="3693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BF628C6E-2742-CE40-B576-594661660232}"/>
              </a:ext>
            </a:extLst>
          </p:cNvPr>
          <p:cNvSpPr txBox="1"/>
          <p:nvPr/>
        </p:nvSpPr>
        <p:spPr>
          <a:xfrm>
            <a:off x="9113177" y="367786"/>
            <a:ext cx="26763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Verroios</a:t>
            </a:r>
            <a:r>
              <a:rPr lang="en-US" dirty="0"/>
              <a:t> et al, SIGMOD’17]</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070520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3F11-6530-C746-8FB8-742728EF66FD}"/>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3" name="Title 2">
            <a:extLst>
              <a:ext uri="{FF2B5EF4-FFF2-40B4-BE49-F238E27FC236}">
                <a16:creationId xmlns:a16="http://schemas.microsoft.com/office/drawing/2014/main" id="{C31CDBAC-2945-8345-911E-351A9D3C2ADD}"/>
              </a:ext>
            </a:extLst>
          </p:cNvPr>
          <p:cNvSpPr>
            <a:spLocks noGrp="1"/>
          </p:cNvSpPr>
          <p:nvPr>
            <p:ph type="title"/>
          </p:nvPr>
        </p:nvSpPr>
        <p:spPr/>
        <p:txBody>
          <a:bodyPr>
            <a:normAutofit/>
          </a:bodyPr>
          <a:lstStyle/>
          <a:p>
            <a:r>
              <a:rPr lang="en-US" dirty="0"/>
              <a:t>Beyond Majority Voting: Robust Entity Resolution</a:t>
            </a:r>
          </a:p>
        </p:txBody>
      </p:sp>
      <p:sp>
        <p:nvSpPr>
          <p:cNvPr id="4" name="Text Placeholder 3">
            <a:extLst>
              <a:ext uri="{FF2B5EF4-FFF2-40B4-BE49-F238E27FC236}">
                <a16:creationId xmlns:a16="http://schemas.microsoft.com/office/drawing/2014/main" id="{57CC4A7E-4EB1-AA47-8E10-8377ED2093E7}"/>
              </a:ext>
            </a:extLst>
          </p:cNvPr>
          <p:cNvSpPr>
            <a:spLocks noGrp="1"/>
          </p:cNvSpPr>
          <p:nvPr>
            <p:ph type="body" sz="half" idx="1"/>
          </p:nvPr>
        </p:nvSpPr>
        <p:spPr/>
        <p:txBody>
          <a:bodyPr>
            <a:normAutofit fontScale="92500" lnSpcReduction="10000"/>
          </a:bodyPr>
          <a:lstStyle/>
          <a:p>
            <a:r>
              <a:rPr lang="en-US" dirty="0"/>
              <a:t>Instead of relying on a single crowdsourced label to connect two entity clusters</a:t>
            </a:r>
          </a:p>
          <a:p>
            <a:endParaRPr lang="en-US" dirty="0"/>
          </a:p>
          <a:p>
            <a:r>
              <a:rPr lang="en-US" dirty="0"/>
              <a:t>Randomly chooses other edges to crowd source labels for</a:t>
            </a:r>
          </a:p>
          <a:p>
            <a:endParaRPr lang="en-US" dirty="0"/>
          </a:p>
          <a:p>
            <a:r>
              <a:rPr lang="en-US" dirty="0"/>
              <a:t>“Strengthens” the connection between two entity clusters</a:t>
            </a:r>
          </a:p>
          <a:p>
            <a:endParaRPr lang="en-US" dirty="0"/>
          </a:p>
          <a:p>
            <a:r>
              <a:rPr lang="en-US" dirty="0"/>
              <a:t>If a label was wrong, then other edges still connect clusters</a:t>
            </a:r>
          </a:p>
          <a:p>
            <a:endParaRPr lang="en-US" dirty="0"/>
          </a:p>
          <a:p>
            <a:r>
              <a:rPr lang="en-US" dirty="0"/>
              <a:t>Theoretically modelled using edge expander graphs</a:t>
            </a:r>
          </a:p>
        </p:txBody>
      </p:sp>
      <p:sp>
        <p:nvSpPr>
          <p:cNvPr id="5" name="TextBox 4">
            <a:extLst>
              <a:ext uri="{FF2B5EF4-FFF2-40B4-BE49-F238E27FC236}">
                <a16:creationId xmlns:a16="http://schemas.microsoft.com/office/drawing/2014/main" id="{3789079B-D51D-564A-80FB-51D7177E8B97}"/>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Robust Entity Resolution using Random Graphs by </a:t>
            </a:r>
            <a:r>
              <a:rPr kumimoji="0" lang="en-US" sz="1200" b="0" i="0" u="none" strike="noStrike" kern="1200" cap="none" spc="0" normalizeH="0" baseline="0" noProof="0" dirty="0" err="1">
                <a:ln>
                  <a:noFill/>
                </a:ln>
                <a:solidFill>
                  <a:srgbClr val="000000"/>
                </a:solidFill>
                <a:effectLst/>
                <a:uLnTx/>
                <a:uFillTx/>
                <a:latin typeface="Calibri"/>
                <a:cs typeface="Calibri"/>
              </a:rPr>
              <a:t>Galhotra</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Firmani</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Saha</a:t>
            </a:r>
            <a:r>
              <a:rPr kumimoji="0" lang="en-US" sz="1200" b="0" i="0" u="none" strike="noStrike" kern="1200" cap="none" spc="0" normalizeH="0" baseline="0" noProof="0" dirty="0">
                <a:ln>
                  <a:noFill/>
                </a:ln>
                <a:solidFill>
                  <a:srgbClr val="000000"/>
                </a:solidFill>
                <a:effectLst/>
                <a:uLnTx/>
                <a:uFillTx/>
                <a:latin typeface="Calibri"/>
                <a:cs typeface="Calibri"/>
              </a:rPr>
              <a:t> and Srivastava in SIGMOD 2018.</a:t>
            </a:r>
          </a:p>
        </p:txBody>
      </p:sp>
      <p:pic>
        <p:nvPicPr>
          <p:cNvPr id="8" name="Picture 7">
            <a:extLst>
              <a:ext uri="{FF2B5EF4-FFF2-40B4-BE49-F238E27FC236}">
                <a16:creationId xmlns:a16="http://schemas.microsoft.com/office/drawing/2014/main" id="{92DEDC00-E6F2-CA41-8AB1-350A98B2BC27}"/>
              </a:ext>
            </a:extLst>
          </p:cNvPr>
          <p:cNvPicPr>
            <a:picLocks noChangeAspect="1"/>
          </p:cNvPicPr>
          <p:nvPr/>
        </p:nvPicPr>
        <p:blipFill>
          <a:blip r:embed="rId2"/>
          <a:stretch>
            <a:fillRect/>
          </a:stretch>
        </p:blipFill>
        <p:spPr>
          <a:xfrm>
            <a:off x="7128384" y="3740316"/>
            <a:ext cx="3470324" cy="2385848"/>
          </a:xfrm>
          <a:prstGeom prst="rect">
            <a:avLst/>
          </a:prstGeom>
        </p:spPr>
      </p:pic>
      <p:sp>
        <p:nvSpPr>
          <p:cNvPr id="6" name="Oval 5">
            <a:extLst>
              <a:ext uri="{FF2B5EF4-FFF2-40B4-BE49-F238E27FC236}">
                <a16:creationId xmlns:a16="http://schemas.microsoft.com/office/drawing/2014/main" id="{C6033700-8949-1D41-B9E5-E7B1A806D9DE}"/>
              </a:ext>
            </a:extLst>
          </p:cNvPr>
          <p:cNvSpPr/>
          <p:nvPr/>
        </p:nvSpPr>
        <p:spPr>
          <a:xfrm>
            <a:off x="7853083"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592C80C2-E2F9-6745-9749-291625A6E8D5}"/>
              </a:ext>
            </a:extLst>
          </p:cNvPr>
          <p:cNvSpPr/>
          <p:nvPr/>
        </p:nvSpPr>
        <p:spPr>
          <a:xfrm>
            <a:off x="9442262"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A2410F18-D570-2841-87B7-3E054BDBFAFF}"/>
              </a:ext>
            </a:extLst>
          </p:cNvPr>
          <p:cNvSpPr txBox="1"/>
          <p:nvPr/>
        </p:nvSpPr>
        <p:spPr>
          <a:xfrm>
            <a:off x="6935462" y="1332819"/>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1</a:t>
            </a:r>
          </a:p>
        </p:txBody>
      </p:sp>
      <p:sp>
        <p:nvSpPr>
          <p:cNvPr id="10" name="TextBox 9">
            <a:extLst>
              <a:ext uri="{FF2B5EF4-FFF2-40B4-BE49-F238E27FC236}">
                <a16:creationId xmlns:a16="http://schemas.microsoft.com/office/drawing/2014/main" id="{C2FF3CF4-B6C1-4C4B-AE38-50B4BD0C4697}"/>
              </a:ext>
            </a:extLst>
          </p:cNvPr>
          <p:cNvSpPr txBox="1"/>
          <p:nvPr/>
        </p:nvSpPr>
        <p:spPr>
          <a:xfrm>
            <a:off x="10194106" y="2911644"/>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2</a:t>
            </a:r>
          </a:p>
        </p:txBody>
      </p:sp>
      <p:sp>
        <p:nvSpPr>
          <p:cNvPr id="11" name="TextBox 10">
            <a:extLst>
              <a:ext uri="{FF2B5EF4-FFF2-40B4-BE49-F238E27FC236}">
                <a16:creationId xmlns:a16="http://schemas.microsoft.com/office/drawing/2014/main" id="{396DA167-01F6-CE44-9DE6-5943C8DD0449}"/>
              </a:ext>
            </a:extLst>
          </p:cNvPr>
          <p:cNvSpPr txBox="1"/>
          <p:nvPr/>
        </p:nvSpPr>
        <p:spPr>
          <a:xfrm>
            <a:off x="84256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1BE2085F-9285-284D-95E4-2AF9285388CF}"/>
              </a:ext>
            </a:extLst>
          </p:cNvPr>
          <p:cNvSpPr txBox="1"/>
          <p:nvPr/>
        </p:nvSpPr>
        <p:spPr>
          <a:xfrm>
            <a:off x="95110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3" name="TextBox 12">
            <a:extLst>
              <a:ext uri="{FF2B5EF4-FFF2-40B4-BE49-F238E27FC236}">
                <a16:creationId xmlns:a16="http://schemas.microsoft.com/office/drawing/2014/main" id="{B1DC58C9-50C2-C547-83FE-083F27F4DD14}"/>
              </a:ext>
            </a:extLst>
          </p:cNvPr>
          <p:cNvSpPr txBox="1"/>
          <p:nvPr/>
        </p:nvSpPr>
        <p:spPr>
          <a:xfrm>
            <a:off x="8219860" y="211384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4" name="TextBox 13">
            <a:extLst>
              <a:ext uri="{FF2B5EF4-FFF2-40B4-BE49-F238E27FC236}">
                <a16:creationId xmlns:a16="http://schemas.microsoft.com/office/drawing/2014/main" id="{AA51D315-6E6B-C44E-B94C-6966B53DF425}"/>
              </a:ext>
            </a:extLst>
          </p:cNvPr>
          <p:cNvSpPr txBox="1"/>
          <p:nvPr/>
        </p:nvSpPr>
        <p:spPr>
          <a:xfrm>
            <a:off x="9662092" y="2113844"/>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5" name="TextBox 14">
            <a:extLst>
              <a:ext uri="{FF2B5EF4-FFF2-40B4-BE49-F238E27FC236}">
                <a16:creationId xmlns:a16="http://schemas.microsoft.com/office/drawing/2014/main" id="{3D20DE56-43E9-FE44-8729-D7B7F20A93AA}"/>
              </a:ext>
            </a:extLst>
          </p:cNvPr>
          <p:cNvSpPr txBox="1"/>
          <p:nvPr/>
        </p:nvSpPr>
        <p:spPr>
          <a:xfrm>
            <a:off x="8215748" y="1806340"/>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9DC8BB65-B39A-D142-81BF-430E964145CC}"/>
              </a:ext>
            </a:extLst>
          </p:cNvPr>
          <p:cNvSpPr txBox="1"/>
          <p:nvPr/>
        </p:nvSpPr>
        <p:spPr>
          <a:xfrm>
            <a:off x="9677991" y="2431099"/>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cxnSp>
        <p:nvCxnSpPr>
          <p:cNvPr id="18" name="Straight Connector 17">
            <a:extLst>
              <a:ext uri="{FF2B5EF4-FFF2-40B4-BE49-F238E27FC236}">
                <a16:creationId xmlns:a16="http://schemas.microsoft.com/office/drawing/2014/main" id="{CC6FD1BB-1F06-6346-9085-3C45CC83C0F5}"/>
              </a:ext>
            </a:extLst>
          </p:cNvPr>
          <p:cNvCxnSpPr>
            <a:stCxn id="11" idx="3"/>
            <a:endCxn id="12" idx="1"/>
          </p:cNvCxnSpPr>
          <p:nvPr/>
        </p:nvCxnSpPr>
        <p:spPr>
          <a:xfrm>
            <a:off x="8633408" y="2317584"/>
            <a:ext cx="877653"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455B95F-1676-3E49-BB7D-8DEA146A799F}"/>
              </a:ext>
            </a:extLst>
          </p:cNvPr>
          <p:cNvCxnSpPr>
            <a:cxnSpLocks/>
            <a:stCxn id="21" idx="3"/>
            <a:endCxn id="12" idx="1"/>
          </p:cNvCxnSpPr>
          <p:nvPr/>
        </p:nvCxnSpPr>
        <p:spPr>
          <a:xfrm>
            <a:off x="8621920" y="2010080"/>
            <a:ext cx="889141" cy="307504"/>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EFD0417F-2AEB-014E-82E1-795E6AC86B68}"/>
              </a:ext>
            </a:extLst>
          </p:cNvPr>
          <p:cNvSpPr txBox="1"/>
          <p:nvPr/>
        </p:nvSpPr>
        <p:spPr>
          <a:xfrm>
            <a:off x="8414173" y="1825415"/>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CE15375-0015-A44E-A750-885F59A71667}"/>
              </a:ext>
            </a:extLst>
          </p:cNvPr>
          <p:cNvSpPr txBox="1"/>
          <p:nvPr/>
        </p:nvSpPr>
        <p:spPr>
          <a:xfrm>
            <a:off x="9519062" y="2450401"/>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5" name="Straight Connector 24">
            <a:extLst>
              <a:ext uri="{FF2B5EF4-FFF2-40B4-BE49-F238E27FC236}">
                <a16:creationId xmlns:a16="http://schemas.microsoft.com/office/drawing/2014/main" id="{7CAE5250-577B-CC45-8142-E0C5119F581E}"/>
              </a:ext>
            </a:extLst>
          </p:cNvPr>
          <p:cNvCxnSpPr>
            <a:cxnSpLocks/>
            <a:stCxn id="11" idx="3"/>
            <a:endCxn id="22" idx="1"/>
          </p:cNvCxnSpPr>
          <p:nvPr/>
        </p:nvCxnSpPr>
        <p:spPr>
          <a:xfrm>
            <a:off x="8633408" y="2317584"/>
            <a:ext cx="885654" cy="317482"/>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58ADB2F-A5CD-784E-BE24-6DC35F7B9506}"/>
              </a:ext>
            </a:extLst>
          </p:cNvPr>
          <p:cNvSpPr txBox="1"/>
          <p:nvPr/>
        </p:nvSpPr>
        <p:spPr>
          <a:xfrm>
            <a:off x="9241702" y="691347"/>
            <a:ext cx="27140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Galhotra</a:t>
            </a:r>
            <a:r>
              <a:rPr lang="en-US" dirty="0"/>
              <a:t> et al, SIGMOD’18]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7660105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F1E9C-0832-DC40-8958-49A914670F6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1B69D035-0A6A-CC45-A17B-0A9D6BE84A26}"/>
              </a:ext>
            </a:extLst>
          </p:cNvPr>
          <p:cNvSpPr>
            <a:spLocks noGrp="1"/>
          </p:cNvSpPr>
          <p:nvPr>
            <p:ph type="title"/>
          </p:nvPr>
        </p:nvSpPr>
        <p:spPr/>
        <p:txBody>
          <a:bodyPr/>
          <a:lstStyle/>
          <a:p>
            <a:r>
              <a:rPr lang="en-US" dirty="0"/>
              <a:t>Joint Modeling for Crowdsourced ER</a:t>
            </a:r>
          </a:p>
        </p:txBody>
      </p:sp>
      <p:sp>
        <p:nvSpPr>
          <p:cNvPr id="5" name="Text Placeholder 4">
            <a:extLst>
              <a:ext uri="{FF2B5EF4-FFF2-40B4-BE49-F238E27FC236}">
                <a16:creationId xmlns:a16="http://schemas.microsoft.com/office/drawing/2014/main" id="{DB6FDADF-EE07-914C-A5C3-4F5FC20CF398}"/>
              </a:ext>
            </a:extLst>
          </p:cNvPr>
          <p:cNvSpPr>
            <a:spLocks noGrp="1"/>
          </p:cNvSpPr>
          <p:nvPr>
            <p:ph type="body" idx="1"/>
          </p:nvPr>
        </p:nvSpPr>
        <p:spPr>
          <a:xfrm>
            <a:off x="609519" y="1181100"/>
            <a:ext cx="6489924" cy="5067300"/>
          </a:xfrm>
        </p:spPr>
        <p:txBody>
          <a:bodyPr>
            <a:normAutofit/>
          </a:bodyPr>
          <a:lstStyle/>
          <a:p>
            <a:r>
              <a:rPr lang="en-US" dirty="0"/>
              <a:t>Factor Graph* is a convenient formalism to define joint probabilistic distribution</a:t>
            </a:r>
          </a:p>
          <a:p>
            <a:pPr lvl="1"/>
            <a:r>
              <a:rPr lang="en-US" dirty="0"/>
              <a:t>Allows users to easily express constraints such as positive &amp; negative transitivity</a:t>
            </a:r>
          </a:p>
          <a:p>
            <a:pPr lvl="1"/>
            <a:endParaRPr lang="en-US" dirty="0"/>
          </a:p>
          <a:p>
            <a:r>
              <a:rPr lang="en-US" dirty="0"/>
              <a:t>Joint distribution is expressed as product of local functions (factors) expressed over cliques of random variables (RV)</a:t>
            </a:r>
          </a:p>
          <a:p>
            <a:endParaRPr lang="en-US" sz="1800" dirty="0"/>
          </a:p>
          <a:p>
            <a:r>
              <a:rPr lang="en-US" dirty="0"/>
              <a:t>Associated with a graph structure where square and circled nodes refer to factors and RVs, resp.</a:t>
            </a:r>
          </a:p>
          <a:p>
            <a:endParaRPr lang="en-US" sz="1800" dirty="0"/>
          </a:p>
          <a:p>
            <a:r>
              <a:rPr lang="en-US" dirty="0"/>
              <a:t>Practical inference algorithms (e.g., for marginal probabilities) include sum-product algorithm</a:t>
            </a:r>
          </a:p>
          <a:p>
            <a:pPr lvl="1"/>
            <a:endParaRPr lang="en-US" dirty="0"/>
          </a:p>
          <a:p>
            <a:endParaRPr lang="en-US" dirty="0"/>
          </a:p>
        </p:txBody>
      </p:sp>
      <p:sp>
        <p:nvSpPr>
          <p:cNvPr id="6" name="TextBox 5">
            <a:extLst>
              <a:ext uri="{FF2B5EF4-FFF2-40B4-BE49-F238E27FC236}">
                <a16:creationId xmlns:a16="http://schemas.microsoft.com/office/drawing/2014/main" id="{7852E4F4-B13B-7B4A-A3D8-99628AF24B32}"/>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a:t>
            </a:r>
            <a:r>
              <a:rPr kumimoji="0" lang="en-US" sz="1200" b="0" i="1" u="none" strike="noStrike" kern="1200" cap="none" spc="0" normalizeH="0" baseline="0" noProof="0" dirty="0">
                <a:ln>
                  <a:noFill/>
                </a:ln>
                <a:solidFill>
                  <a:srgbClr val="000000"/>
                </a:solidFill>
                <a:effectLst/>
                <a:uLnTx/>
                <a:uFillTx/>
                <a:latin typeface="Calibri"/>
                <a:cs typeface="Calibri"/>
              </a:rPr>
              <a:t>Factor Graphs and the Sum-Product Algorithm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Kschischang</a:t>
            </a:r>
            <a:r>
              <a:rPr kumimoji="0" lang="en-US" sz="1200" b="1" i="0" u="none" strike="noStrike" kern="1200" cap="none" spc="0" normalizeH="0" baseline="0" noProof="0" dirty="0">
                <a:ln>
                  <a:noFill/>
                </a:ln>
                <a:solidFill>
                  <a:srgbClr val="000000"/>
                </a:solidFill>
                <a:effectLst/>
                <a:uLnTx/>
                <a:uFillTx/>
                <a:latin typeface="Calibri"/>
                <a:cs typeface="Calibri"/>
              </a:rPr>
              <a:t>, Frey and </a:t>
            </a:r>
            <a:r>
              <a:rPr kumimoji="0" lang="en-US" sz="1200" b="1" i="0" u="none" strike="noStrike" kern="1200" cap="none" spc="0" normalizeH="0" baseline="0" noProof="0" dirty="0" err="1">
                <a:ln>
                  <a:noFill/>
                </a:ln>
                <a:solidFill>
                  <a:srgbClr val="000000"/>
                </a:solidFill>
                <a:effectLst/>
                <a:uLnTx/>
                <a:uFillTx/>
                <a:latin typeface="Calibri"/>
                <a:cs typeface="Calibri"/>
              </a:rPr>
              <a:t>Loeliger</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IEEE Transactions on Information Theory 2001.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213A9E-BEB5-6D45-B93E-475C50E8C6DA}"/>
                  </a:ext>
                </a:extLst>
              </p:cNvPr>
              <p:cNvSpPr txBox="1"/>
              <p:nvPr/>
            </p:nvSpPr>
            <p:spPr>
              <a:xfrm>
                <a:off x="7099443" y="1613044"/>
                <a:ext cx="4680318" cy="155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cs typeface="Calibri"/>
                      </a:rPr>
                      <m:t>Pr</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2</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𝑛</m:t>
                            </m:r>
                          </m:sub>
                        </m:sSub>
                      </m:e>
                    </m:d>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f>
                      <m:f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fPr>
                      <m:num>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num>
                      <m:den>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𝑍</m:t>
                        </m:r>
                      </m:den>
                    </m:f>
                    <m:nary>
                      <m:naryPr>
                        <m:chr m:val="∏"/>
                        <m:supHide m:val="on"/>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Calibri"/>
                          </a:rPr>
                          <m:t>cliques</m:t>
                        </m:r>
                      </m:sub>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𝜙</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sub>
                            </m:sSub>
                          </m:e>
                        </m:d>
                      </m:e>
                    </m:nary>
                  </m:oMath>
                </a14:m>
                <a:r>
                  <a:rPr kumimoji="0" lang="en-US" sz="2200" b="0" i="0" u="none" strike="noStrike" kern="1200" cap="none" spc="0" normalizeH="0" baseline="0" noProof="0" dirty="0">
                    <a:ln>
                      <a:noFill/>
                    </a:ln>
                    <a:solidFill>
                      <a:srgbClr val="000000"/>
                    </a:solidFill>
                    <a:effectLst/>
                    <a:uLnTx/>
                    <a:uFillTx/>
                    <a:latin typeface="Calibri"/>
                    <a:cs typeface="Calibri"/>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a:cs typeface="Calibri"/>
                  </a:rPr>
                  <a:t>where: </a:t>
                </a:r>
                <a14:m>
                  <m:oMath xmlns:m="http://schemas.openxmlformats.org/officeDocument/2006/math">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sub>
                        </m:sSub>
                      </m:e>
                    </m:d>
                  </m:oMath>
                </a14:m>
                <a:r>
                  <a:rPr kumimoji="0" lang="en-US" sz="2200" b="0" i="0" u="none" strike="noStrike" kern="1200" cap="none" spc="0" normalizeH="0" baseline="0" noProof="0" dirty="0">
                    <a:ln>
                      <a:noFill/>
                    </a:ln>
                    <a:solidFill>
                      <a:srgbClr val="000000"/>
                    </a:solidFill>
                    <a:effectLst/>
                    <a:uLnTx/>
                    <a:uFillTx/>
                    <a:latin typeface="Calibri"/>
                    <a:cs typeface="Calibri"/>
                  </a:rPr>
                  <a:t> denotes RVs in </a:t>
                </a:r>
                <a:r>
                  <a:rPr kumimoji="0" lang="en-US" sz="2200" b="0" i="1" u="none" strike="noStrike" kern="1200" cap="none" spc="0" normalizeH="0" baseline="0" noProof="0" dirty="0">
                    <a:ln>
                      <a:noFill/>
                    </a:ln>
                    <a:solidFill>
                      <a:srgbClr val="000000"/>
                    </a:solidFill>
                    <a:effectLst/>
                    <a:uLnTx/>
                    <a:uFillTx/>
                    <a:latin typeface="Calibri"/>
                    <a:cs typeface="Calibri"/>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cs typeface="Calibri"/>
                  </a:rPr>
                  <a:t>              Z </a:t>
                </a:r>
                <a:r>
                  <a:rPr kumimoji="0" lang="en-US" sz="2200" b="0" i="0" u="none" strike="noStrike" kern="1200" cap="none" spc="0" normalizeH="0" baseline="0" noProof="0" dirty="0">
                    <a:ln>
                      <a:noFill/>
                    </a:ln>
                    <a:solidFill>
                      <a:srgbClr val="000000"/>
                    </a:solidFill>
                    <a:effectLst/>
                    <a:uLnTx/>
                    <a:uFillTx/>
                    <a:latin typeface="Calibri"/>
                    <a:cs typeface="Calibri"/>
                  </a:rPr>
                  <a:t>denotes the partition function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4" name="TextBox 3">
                <a:extLst>
                  <a:ext uri="{FF2B5EF4-FFF2-40B4-BE49-F238E27FC236}">
                    <a16:creationId xmlns:a16="http://schemas.microsoft.com/office/drawing/2014/main" id="{32213A9E-BEB5-6D45-B93E-475C50E8C6DA}"/>
                  </a:ext>
                </a:extLst>
              </p:cNvPr>
              <p:cNvSpPr txBox="1">
                <a:spLocks noRot="1" noChangeAspect="1" noMove="1" noResize="1" noEditPoints="1" noAdjustHandles="1" noChangeArrowheads="1" noChangeShapeType="1" noTextEdit="1"/>
              </p:cNvSpPr>
              <p:nvPr/>
            </p:nvSpPr>
            <p:spPr>
              <a:xfrm>
                <a:off x="7099443" y="1613044"/>
                <a:ext cx="4680318" cy="1555680"/>
              </a:xfrm>
              <a:prstGeom prst="rect">
                <a:avLst/>
              </a:prstGeom>
              <a:blipFill>
                <a:blip r:embed="rId2"/>
                <a:stretch>
                  <a:fillRect l="-1892" t="-29032" r="-1892"/>
                </a:stretch>
              </a:blipFill>
              <a:ln w="12700" cap="flat">
                <a:noFill/>
                <a:miter lim="400000"/>
              </a:ln>
              <a:effec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3C91CEAE-7986-CD49-82DE-BF509DE04BBE}"/>
              </a:ext>
            </a:extLst>
          </p:cNvPr>
          <p:cNvPicPr>
            <a:picLocks noChangeAspect="1"/>
          </p:cNvPicPr>
          <p:nvPr/>
        </p:nvPicPr>
        <p:blipFill>
          <a:blip r:embed="rId3"/>
          <a:stretch>
            <a:fillRect/>
          </a:stretch>
        </p:blipFill>
        <p:spPr>
          <a:xfrm>
            <a:off x="7839402" y="3539734"/>
            <a:ext cx="3200400" cy="1778000"/>
          </a:xfrm>
          <a:prstGeom prst="rect">
            <a:avLst/>
          </a:prstGeom>
        </p:spPr>
      </p:pic>
      <p:sp>
        <p:nvSpPr>
          <p:cNvPr id="8" name="TextBox 7">
            <a:extLst>
              <a:ext uri="{FF2B5EF4-FFF2-40B4-BE49-F238E27FC236}">
                <a16:creationId xmlns:a16="http://schemas.microsoft.com/office/drawing/2014/main" id="{98F7B8E9-9459-6B4E-95F2-8426A5BFC2C6}"/>
              </a:ext>
            </a:extLst>
          </p:cNvPr>
          <p:cNvSpPr txBox="1"/>
          <p:nvPr/>
        </p:nvSpPr>
        <p:spPr>
          <a:xfrm>
            <a:off x="7672612" y="5380969"/>
            <a:ext cx="35339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Update rules of the sum-product algorithm</a:t>
            </a:r>
          </a:p>
        </p:txBody>
      </p:sp>
    </p:spTree>
    <p:extLst>
      <p:ext uri="{BB962C8B-B14F-4D97-AF65-F5344CB8AC3E}">
        <p14:creationId xmlns:p14="http://schemas.microsoft.com/office/powerpoint/2010/main" val="1545847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B40130-47C0-B241-BBA2-7722561C404A}"/>
              </a:ext>
            </a:extLst>
          </p:cNvPr>
          <p:cNvGrpSpPr/>
          <p:nvPr/>
        </p:nvGrpSpPr>
        <p:grpSpPr>
          <a:xfrm>
            <a:off x="9126903" y="3443492"/>
            <a:ext cx="427359" cy="404910"/>
            <a:chOff x="10058139" y="5553120"/>
            <a:chExt cx="427359" cy="404910"/>
          </a:xfrm>
        </p:grpSpPr>
        <p:sp>
          <p:nvSpPr>
            <p:cNvPr id="40" name="Oval 39">
              <a:extLst>
                <a:ext uri="{FF2B5EF4-FFF2-40B4-BE49-F238E27FC236}">
                  <a16:creationId xmlns:a16="http://schemas.microsoft.com/office/drawing/2014/main" id="{812E9F91-F968-4F40-9193-C27941C0449F}"/>
                </a:ext>
              </a:extLst>
            </p:cNvPr>
            <p:cNvSpPr/>
            <p:nvPr/>
          </p:nvSpPr>
          <p:spPr>
            <a:xfrm>
              <a:off x="10078512" y="5563395"/>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32B6308B-F2C7-094A-87FB-920AA2BE4660}"/>
                </a:ext>
              </a:extLst>
            </p:cNvPr>
            <p:cNvSpPr txBox="1"/>
            <p:nvPr/>
          </p:nvSpPr>
          <p:spPr>
            <a:xfrm>
              <a:off x="10058139" y="5553120"/>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12b</a:t>
              </a:r>
            </a:p>
          </p:txBody>
        </p:sp>
      </p:grpSp>
      <p:grpSp>
        <p:nvGrpSpPr>
          <p:cNvPr id="50" name="Group 49">
            <a:extLst>
              <a:ext uri="{FF2B5EF4-FFF2-40B4-BE49-F238E27FC236}">
                <a16:creationId xmlns:a16="http://schemas.microsoft.com/office/drawing/2014/main" id="{BB4181B8-04FE-3A44-BA9E-637486A7C364}"/>
              </a:ext>
            </a:extLst>
          </p:cNvPr>
          <p:cNvGrpSpPr/>
          <p:nvPr/>
        </p:nvGrpSpPr>
        <p:grpSpPr>
          <a:xfrm>
            <a:off x="7631142" y="3443553"/>
            <a:ext cx="420947" cy="404910"/>
            <a:chOff x="8740241" y="5374823"/>
            <a:chExt cx="420947" cy="404910"/>
          </a:xfrm>
        </p:grpSpPr>
        <p:sp>
          <p:nvSpPr>
            <p:cNvPr id="37" name="Oval 36">
              <a:extLst>
                <a:ext uri="{FF2B5EF4-FFF2-40B4-BE49-F238E27FC236}">
                  <a16:creationId xmlns:a16="http://schemas.microsoft.com/office/drawing/2014/main" id="{A1D62BF5-F0F0-1E43-B9D5-8A69D6D8D86B}"/>
                </a:ext>
              </a:extLst>
            </p:cNvPr>
            <p:cNvSpPr/>
            <p:nvPr/>
          </p:nvSpPr>
          <p:spPr>
            <a:xfrm>
              <a:off x="8760614" y="5385098"/>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TextBox 37">
              <a:extLst>
                <a:ext uri="{FF2B5EF4-FFF2-40B4-BE49-F238E27FC236}">
                  <a16:creationId xmlns:a16="http://schemas.microsoft.com/office/drawing/2014/main" id="{9DC49A5B-8002-A742-8A54-5E58E9D1DFFA}"/>
                </a:ext>
              </a:extLst>
            </p:cNvPr>
            <p:cNvSpPr txBox="1"/>
            <p:nvPr/>
          </p:nvSpPr>
          <p:spPr>
            <a:xfrm>
              <a:off x="8740241" y="5374823"/>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a:t>
              </a:r>
            </a:p>
          </p:txBody>
        </p:sp>
      </p:grpSp>
      <p:grpSp>
        <p:nvGrpSpPr>
          <p:cNvPr id="52" name="Group 51">
            <a:extLst>
              <a:ext uri="{FF2B5EF4-FFF2-40B4-BE49-F238E27FC236}">
                <a16:creationId xmlns:a16="http://schemas.microsoft.com/office/drawing/2014/main" id="{8A308949-D31C-E74A-912F-7AC1087002B3}"/>
              </a:ext>
            </a:extLst>
          </p:cNvPr>
          <p:cNvGrpSpPr/>
          <p:nvPr/>
        </p:nvGrpSpPr>
        <p:grpSpPr>
          <a:xfrm>
            <a:off x="11219923" y="3447420"/>
            <a:ext cx="427359" cy="404910"/>
            <a:chOff x="10825204" y="4353859"/>
            <a:chExt cx="427359" cy="404910"/>
          </a:xfrm>
        </p:grpSpPr>
        <p:sp>
          <p:nvSpPr>
            <p:cNvPr id="44" name="Oval 43">
              <a:extLst>
                <a:ext uri="{FF2B5EF4-FFF2-40B4-BE49-F238E27FC236}">
                  <a16:creationId xmlns:a16="http://schemas.microsoft.com/office/drawing/2014/main" id="{F70847C6-4765-BC4E-869D-15CEB209A5AB}"/>
                </a:ext>
              </a:extLst>
            </p:cNvPr>
            <p:cNvSpPr/>
            <p:nvPr/>
          </p:nvSpPr>
          <p:spPr>
            <a:xfrm>
              <a:off x="10845577"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5" name="TextBox 44">
              <a:extLst>
                <a:ext uri="{FF2B5EF4-FFF2-40B4-BE49-F238E27FC236}">
                  <a16:creationId xmlns:a16="http://schemas.microsoft.com/office/drawing/2014/main" id="{B5AFAD36-274F-7142-9E03-1947012BAA91}"/>
                </a:ext>
              </a:extLst>
            </p:cNvPr>
            <p:cNvSpPr txBox="1"/>
            <p:nvPr/>
          </p:nvSpPr>
          <p:spPr>
            <a:xfrm>
              <a:off x="10825204" y="4353859"/>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34b</a:t>
              </a:r>
            </a:p>
          </p:txBody>
        </p:sp>
      </p:grpSp>
      <p:grpSp>
        <p:nvGrpSpPr>
          <p:cNvPr id="55" name="Group 54">
            <a:extLst>
              <a:ext uri="{FF2B5EF4-FFF2-40B4-BE49-F238E27FC236}">
                <a16:creationId xmlns:a16="http://schemas.microsoft.com/office/drawing/2014/main" id="{2D4955D6-7C10-0E4A-A462-A3CC49188A7A}"/>
              </a:ext>
            </a:extLst>
          </p:cNvPr>
          <p:cNvGrpSpPr/>
          <p:nvPr/>
        </p:nvGrpSpPr>
        <p:grpSpPr>
          <a:xfrm>
            <a:off x="9736768" y="3452557"/>
            <a:ext cx="420947" cy="404910"/>
            <a:chOff x="8934217" y="4353859"/>
            <a:chExt cx="420947" cy="404910"/>
          </a:xfrm>
        </p:grpSpPr>
        <p:sp>
          <p:nvSpPr>
            <p:cNvPr id="42" name="Oval 41">
              <a:extLst>
                <a:ext uri="{FF2B5EF4-FFF2-40B4-BE49-F238E27FC236}">
                  <a16:creationId xmlns:a16="http://schemas.microsoft.com/office/drawing/2014/main" id="{5ED94FD7-1A13-7F41-9AF0-C73F36202E43}"/>
                </a:ext>
              </a:extLst>
            </p:cNvPr>
            <p:cNvSpPr/>
            <p:nvPr/>
          </p:nvSpPr>
          <p:spPr>
            <a:xfrm>
              <a:off x="8954590"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TextBox 42">
              <a:extLst>
                <a:ext uri="{FF2B5EF4-FFF2-40B4-BE49-F238E27FC236}">
                  <a16:creationId xmlns:a16="http://schemas.microsoft.com/office/drawing/2014/main" id="{1D2A5B4B-50A2-E843-BCED-F82A1C1E660F}"/>
                </a:ext>
              </a:extLst>
            </p:cNvPr>
            <p:cNvSpPr txBox="1"/>
            <p:nvPr/>
          </p:nvSpPr>
          <p:spPr>
            <a:xfrm>
              <a:off x="8934217" y="4353859"/>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a:t>
              </a:r>
            </a:p>
          </p:txBody>
        </p:sp>
      </p:grpSp>
      <p:grpSp>
        <p:nvGrpSpPr>
          <p:cNvPr id="84" name="Group 83">
            <a:extLst>
              <a:ext uri="{FF2B5EF4-FFF2-40B4-BE49-F238E27FC236}">
                <a16:creationId xmlns:a16="http://schemas.microsoft.com/office/drawing/2014/main" id="{083E2DD7-21F3-AC42-B114-213C218767D9}"/>
              </a:ext>
            </a:extLst>
          </p:cNvPr>
          <p:cNvGrpSpPr/>
          <p:nvPr/>
        </p:nvGrpSpPr>
        <p:grpSpPr>
          <a:xfrm>
            <a:off x="10630082" y="1434438"/>
            <a:ext cx="394635" cy="404910"/>
            <a:chOff x="10825288" y="1629644"/>
            <a:chExt cx="394635" cy="404910"/>
          </a:xfrm>
        </p:grpSpPr>
        <p:sp>
          <p:nvSpPr>
            <p:cNvPr id="15" name="Oval 14">
              <a:extLst>
                <a:ext uri="{FF2B5EF4-FFF2-40B4-BE49-F238E27FC236}">
                  <a16:creationId xmlns:a16="http://schemas.microsoft.com/office/drawing/2014/main" id="{E04695F3-C3E3-644B-A811-27596A2BE0C8}"/>
                </a:ext>
              </a:extLst>
            </p:cNvPr>
            <p:cNvSpPr/>
            <p:nvPr/>
          </p:nvSpPr>
          <p:spPr>
            <a:xfrm>
              <a:off x="10825288" y="163991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 name="TextBox 15">
              <a:extLst>
                <a:ext uri="{FF2B5EF4-FFF2-40B4-BE49-F238E27FC236}">
                  <a16:creationId xmlns:a16="http://schemas.microsoft.com/office/drawing/2014/main" id="{A4385291-49A4-AB41-A612-1A960E6D567B}"/>
                </a:ext>
              </a:extLst>
            </p:cNvPr>
            <p:cNvSpPr txBox="1"/>
            <p:nvPr/>
          </p:nvSpPr>
          <p:spPr>
            <a:xfrm>
              <a:off x="10856285" y="162964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4</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3" name="Group 82">
            <a:extLst>
              <a:ext uri="{FF2B5EF4-FFF2-40B4-BE49-F238E27FC236}">
                <a16:creationId xmlns:a16="http://schemas.microsoft.com/office/drawing/2014/main" id="{9B512EA0-2494-3949-9774-4C8C96052253}"/>
              </a:ext>
            </a:extLst>
          </p:cNvPr>
          <p:cNvGrpSpPr/>
          <p:nvPr/>
        </p:nvGrpSpPr>
        <p:grpSpPr>
          <a:xfrm>
            <a:off x="9033790" y="1455798"/>
            <a:ext cx="394635" cy="404910"/>
            <a:chOff x="9228996" y="1651004"/>
            <a:chExt cx="394635" cy="404910"/>
          </a:xfrm>
        </p:grpSpPr>
        <p:sp>
          <p:nvSpPr>
            <p:cNvPr id="9" name="Oval 8">
              <a:extLst>
                <a:ext uri="{FF2B5EF4-FFF2-40B4-BE49-F238E27FC236}">
                  <a16:creationId xmlns:a16="http://schemas.microsoft.com/office/drawing/2014/main" id="{D8398C01-889E-154F-81E8-7A8CD38CE91B}"/>
                </a:ext>
              </a:extLst>
            </p:cNvPr>
            <p:cNvSpPr/>
            <p:nvPr/>
          </p:nvSpPr>
          <p:spPr>
            <a:xfrm>
              <a:off x="9228996" y="166127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83B77BAB-C872-2D46-B7F1-5C46164FD387}"/>
                </a:ext>
              </a:extLst>
            </p:cNvPr>
            <p:cNvSpPr txBox="1"/>
            <p:nvPr/>
          </p:nvSpPr>
          <p:spPr>
            <a:xfrm>
              <a:off x="9259993" y="165100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2</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sp>
        <p:nvSpPr>
          <p:cNvPr id="2" name="Slide Number Placeholder 1">
            <a:extLst>
              <a:ext uri="{FF2B5EF4-FFF2-40B4-BE49-F238E27FC236}">
                <a16:creationId xmlns:a16="http://schemas.microsoft.com/office/drawing/2014/main" id="{B707C393-2B94-8147-86C4-4B746E72D17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B6B9F5F7-AF67-A94E-851D-601886487BB1}"/>
              </a:ext>
            </a:extLst>
          </p:cNvPr>
          <p:cNvSpPr>
            <a:spLocks noGrp="1"/>
          </p:cNvSpPr>
          <p:nvPr>
            <p:ph type="title"/>
          </p:nvPr>
        </p:nvSpPr>
        <p:spPr/>
        <p:txBody>
          <a:bodyPr>
            <a:normAutofit/>
          </a:bodyPr>
          <a:lstStyle/>
          <a:p>
            <a:r>
              <a:rPr lang="en-US" dirty="0"/>
              <a:t>Probabilistic Model for Handling Crowd Errors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EC9C581-86F1-E64D-A8DA-B252981AC179}"/>
                  </a:ext>
                </a:extLst>
              </p:cNvPr>
              <p:cNvSpPr>
                <a:spLocks noGrp="1"/>
              </p:cNvSpPr>
              <p:nvPr>
                <p:ph type="body" sz="half" idx="1"/>
              </p:nvPr>
            </p:nvSpPr>
            <p:spPr>
              <a:xfrm>
                <a:off x="609518" y="1310813"/>
                <a:ext cx="6415681" cy="5018070"/>
              </a:xfrm>
            </p:spPr>
            <p:txBody>
              <a:bodyPr>
                <a:normAutofit/>
              </a:bodyPr>
              <a:lstStyle/>
              <a:p>
                <a:r>
                  <a:rPr lang="en-US" dirty="0">
                    <a:solidFill>
                      <a:schemeClr val="tx1"/>
                    </a:solidFill>
                  </a:rPr>
                  <a:t>Factor Graphs includes following RVs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Denoting match/non-match for mentions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𝑗</m:t>
                    </m:r>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𝑘</m:t>
                        </m:r>
                      </m:sub>
                    </m:sSub>
                  </m:oMath>
                </a14:m>
                <a:r>
                  <a:rPr lang="en-US" dirty="0">
                    <a:solidFill>
                      <a:schemeClr val="tx1"/>
                    </a:solidFill>
                  </a:rPr>
                  <a:t>: Denoting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is reliable or not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𝑖𝑗𝑘</m:t>
                        </m:r>
                      </m:sub>
                    </m:sSub>
                  </m:oMath>
                </a14:m>
                <a:r>
                  <a:rPr lang="en-US" dirty="0">
                    <a:solidFill>
                      <a:schemeClr val="tx1"/>
                    </a:solidFill>
                  </a:rPr>
                  <a:t> (observed):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thinks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is a match</a:t>
                </a:r>
              </a:p>
              <a:p>
                <a:endParaRPr lang="en-US" sz="1800" dirty="0">
                  <a:solidFill>
                    <a:schemeClr val="tx1"/>
                  </a:solidFill>
                </a:endParaRPr>
              </a:p>
              <a:p>
                <a:endParaRPr lang="en-US" sz="1800" dirty="0">
                  <a:solidFill>
                    <a:schemeClr val="tx1"/>
                  </a:solidFill>
                </a:endParaRPr>
              </a:p>
              <a:p>
                <a:r>
                  <a:rPr lang="en-US" dirty="0">
                    <a:solidFill>
                      <a:schemeClr val="tx1"/>
                    </a:solidFill>
                  </a:rPr>
                  <a:t>Factors (besides priors on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i="1">
                        <a:solidFill>
                          <a:schemeClr val="tx1"/>
                        </a:solidFill>
                        <a:latin typeface="Cambria Math" panose="02040503050406030204" pitchFamily="18" charset="0"/>
                      </a:rPr>
                      <m:t> </m:t>
                    </m:r>
                  </m:oMath>
                </a14:m>
                <a:r>
                  <a:rPr lang="en-US" dirty="0">
                    <a:solidFill>
                      <a:schemeClr val="tx1"/>
                    </a:solidFill>
                  </a:rPr>
                  <a:t>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𝑘</m:t>
                        </m:r>
                      </m:sub>
                    </m:sSub>
                  </m:oMath>
                </a14:m>
                <a:r>
                  <a:rPr lang="en-US" dirty="0">
                    <a:solidFill>
                      <a:schemeClr val="tx1"/>
                    </a:solidFill>
                  </a:rPr>
                  <a:t>)</a:t>
                </a:r>
              </a:p>
              <a:p>
                <a:pPr lvl="1"/>
                <a:r>
                  <a:rPr lang="en-US" dirty="0">
                    <a:solidFill>
                      <a:schemeClr val="tx1"/>
                    </a:solidFill>
                  </a:rPr>
                  <a:t>Link factors: Connects all worker-made clicks for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oMath>
                </a14:m>
                <a:endParaRPr lang="en-US" dirty="0">
                  <a:solidFill>
                    <a:schemeClr val="tx1"/>
                  </a:solidFill>
                </a:endParaRPr>
              </a:p>
              <a:p>
                <a:pPr marL="453953" lvl="1" indent="0" algn="ctr">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𝑙</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𝑖𝑗𝑘</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𝑙</m:t>
                                  </m:r>
                                </m:e>
                              </m:d>
                            </m:e>
                          </m:nary>
                        </m:num>
                        <m:den>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e>
                              </m:d>
                            </m:e>
                          </m:nary>
                        </m:den>
                      </m:f>
                    </m:oMath>
                  </m:oMathPara>
                </a14:m>
                <a:endParaRPr lang="en-US" dirty="0">
                  <a:solidFill>
                    <a:schemeClr val="tx1"/>
                  </a:solidFill>
                </a:endParaRPr>
              </a:p>
              <a:p>
                <a:pPr lvl="1"/>
                <a:r>
                  <a:rPr lang="en-US" dirty="0">
                    <a:solidFill>
                      <a:schemeClr val="tx1"/>
                    </a:solidFill>
                  </a:rPr>
                  <a:t>Others include: unicity, same-as</a:t>
                </a:r>
              </a:p>
            </p:txBody>
          </p:sp>
        </mc:Choice>
        <mc:Fallback xmlns="">
          <p:sp>
            <p:nvSpPr>
              <p:cNvPr id="4" name="Text Placeholder 3">
                <a:extLst>
                  <a:ext uri="{FF2B5EF4-FFF2-40B4-BE49-F238E27FC236}">
                    <a16:creationId xmlns:a16="http://schemas.microsoft.com/office/drawing/2014/main" id="{BEC9C581-86F1-E64D-A8DA-B252981AC179}"/>
                  </a:ext>
                </a:extLst>
              </p:cNvPr>
              <p:cNvSpPr>
                <a:spLocks noGrp="1" noRot="1" noChangeAspect="1" noMove="1" noResize="1" noEditPoints="1" noAdjustHandles="1" noChangeArrowheads="1" noChangeShapeType="1" noTextEdit="1"/>
              </p:cNvSpPr>
              <p:nvPr>
                <p:ph type="body" sz="half" idx="1"/>
              </p:nvPr>
            </p:nvSpPr>
            <p:spPr>
              <a:xfrm>
                <a:off x="609518" y="1310813"/>
                <a:ext cx="6415681" cy="5018070"/>
              </a:xfrm>
              <a:blipFill>
                <a:blip r:embed="rId2"/>
                <a:stretch>
                  <a:fillRect l="-1980" t="-758" r="-1386"/>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7B2CA5F1-18AA-1E41-8716-8ECA5A438109}"/>
              </a:ext>
            </a:extLst>
          </p:cNvPr>
          <p:cNvGrpSpPr/>
          <p:nvPr/>
        </p:nvGrpSpPr>
        <p:grpSpPr>
          <a:xfrm>
            <a:off x="8232592" y="1452228"/>
            <a:ext cx="394635" cy="404910"/>
            <a:chOff x="8427798" y="1647434"/>
            <a:chExt cx="394635" cy="404910"/>
          </a:xfrm>
        </p:grpSpPr>
        <p:sp>
          <p:nvSpPr>
            <p:cNvPr id="6" name="Oval 5">
              <a:extLst>
                <a:ext uri="{FF2B5EF4-FFF2-40B4-BE49-F238E27FC236}">
                  <a16:creationId xmlns:a16="http://schemas.microsoft.com/office/drawing/2014/main" id="{78EFDCEB-086F-AE4F-A754-D02DEC10587A}"/>
                </a:ext>
              </a:extLst>
            </p:cNvPr>
            <p:cNvSpPr/>
            <p:nvPr/>
          </p:nvSpPr>
          <p:spPr>
            <a:xfrm>
              <a:off x="8427798" y="1657709"/>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TextBox 6">
              <a:extLst>
                <a:ext uri="{FF2B5EF4-FFF2-40B4-BE49-F238E27FC236}">
                  <a16:creationId xmlns:a16="http://schemas.microsoft.com/office/drawing/2014/main" id="{AFCC04B9-C26B-4244-8BDD-E43CD00D4C23}"/>
                </a:ext>
              </a:extLst>
            </p:cNvPr>
            <p:cNvSpPr txBox="1"/>
            <p:nvPr/>
          </p:nvSpPr>
          <p:spPr>
            <a:xfrm>
              <a:off x="8458795" y="164743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11" name="Group 10">
            <a:extLst>
              <a:ext uri="{FF2B5EF4-FFF2-40B4-BE49-F238E27FC236}">
                <a16:creationId xmlns:a16="http://schemas.microsoft.com/office/drawing/2014/main" id="{31140A8B-C9D4-664B-9C62-D9529C1FB948}"/>
              </a:ext>
            </a:extLst>
          </p:cNvPr>
          <p:cNvGrpSpPr/>
          <p:nvPr/>
        </p:nvGrpSpPr>
        <p:grpSpPr>
          <a:xfrm>
            <a:off x="9831936" y="1452228"/>
            <a:ext cx="394635" cy="404910"/>
            <a:chOff x="1500877" y="1450579"/>
            <a:chExt cx="394635" cy="404910"/>
          </a:xfrm>
        </p:grpSpPr>
        <p:sp>
          <p:nvSpPr>
            <p:cNvPr id="12" name="Oval 11">
              <a:extLst>
                <a:ext uri="{FF2B5EF4-FFF2-40B4-BE49-F238E27FC236}">
                  <a16:creationId xmlns:a16="http://schemas.microsoft.com/office/drawing/2014/main" id="{A70772B4-BD24-9741-8FBB-21753092806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TextBox 12">
              <a:extLst>
                <a:ext uri="{FF2B5EF4-FFF2-40B4-BE49-F238E27FC236}">
                  <a16:creationId xmlns:a16="http://schemas.microsoft.com/office/drawing/2014/main" id="{9D999BAC-B2E7-2547-B418-F61106421A46}"/>
                </a:ext>
              </a:extLst>
            </p:cNvPr>
            <p:cNvSpPr txBox="1"/>
            <p:nvPr/>
          </p:nvSpPr>
          <p:spPr>
            <a:xfrm>
              <a:off x="1531874" y="1450579"/>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5" name="Group 84">
            <a:extLst>
              <a:ext uri="{FF2B5EF4-FFF2-40B4-BE49-F238E27FC236}">
                <a16:creationId xmlns:a16="http://schemas.microsoft.com/office/drawing/2014/main" id="{98EB34E4-8552-0441-9A73-D1A6F599E359}"/>
              </a:ext>
            </a:extLst>
          </p:cNvPr>
          <p:cNvGrpSpPr/>
          <p:nvPr/>
        </p:nvGrpSpPr>
        <p:grpSpPr>
          <a:xfrm>
            <a:off x="8638548" y="1298876"/>
            <a:ext cx="406563" cy="374464"/>
            <a:chOff x="8627227" y="1288927"/>
            <a:chExt cx="406563" cy="374464"/>
          </a:xfrm>
        </p:grpSpPr>
        <p:cxnSp>
          <p:nvCxnSpPr>
            <p:cNvPr id="18" name="Straight Connector 17">
              <a:extLst>
                <a:ext uri="{FF2B5EF4-FFF2-40B4-BE49-F238E27FC236}">
                  <a16:creationId xmlns:a16="http://schemas.microsoft.com/office/drawing/2014/main" id="{49FC9424-21D5-9E4C-94CF-95D553F041DB}"/>
                </a:ext>
              </a:extLst>
            </p:cNvPr>
            <p:cNvCxnSpPr>
              <a:cxnSpLocks/>
              <a:endCxn id="9" idx="2"/>
            </p:cNvCxnSpPr>
            <p:nvPr/>
          </p:nvCxnSpPr>
          <p:spPr>
            <a:xfrm>
              <a:off x="8627227" y="1659820"/>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D33F9F3C-F02F-FD47-8AE4-A49B9C6880EB}"/>
                </a:ext>
              </a:extLst>
            </p:cNvPr>
            <p:cNvSpPr txBox="1"/>
            <p:nvPr/>
          </p:nvSpPr>
          <p:spPr>
            <a:xfrm>
              <a:off x="8727990" y="1288927"/>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86" name="Group 85">
            <a:extLst>
              <a:ext uri="{FF2B5EF4-FFF2-40B4-BE49-F238E27FC236}">
                <a16:creationId xmlns:a16="http://schemas.microsoft.com/office/drawing/2014/main" id="{65901BFE-AACB-424C-8AB0-A39A4E05384E}"/>
              </a:ext>
            </a:extLst>
          </p:cNvPr>
          <p:cNvGrpSpPr/>
          <p:nvPr/>
        </p:nvGrpSpPr>
        <p:grpSpPr>
          <a:xfrm>
            <a:off x="10240857" y="1298876"/>
            <a:ext cx="406563" cy="369330"/>
            <a:chOff x="10436063" y="1494082"/>
            <a:chExt cx="406563" cy="369330"/>
          </a:xfrm>
        </p:grpSpPr>
        <p:cxnSp>
          <p:nvCxnSpPr>
            <p:cNvPr id="26" name="Straight Connector 25">
              <a:extLst>
                <a:ext uri="{FF2B5EF4-FFF2-40B4-BE49-F238E27FC236}">
                  <a16:creationId xmlns:a16="http://schemas.microsoft.com/office/drawing/2014/main" id="{97C384C6-6601-4E45-BC3B-F86D62710AB7}"/>
                </a:ext>
              </a:extLst>
            </p:cNvPr>
            <p:cNvCxnSpPr>
              <a:cxnSpLocks/>
            </p:cNvCxnSpPr>
            <p:nvPr/>
          </p:nvCxnSpPr>
          <p:spPr>
            <a:xfrm>
              <a:off x="10436063" y="1855026"/>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676F7ABE-6188-B945-85A7-933F7315EA0D}"/>
                </a:ext>
              </a:extLst>
            </p:cNvPr>
            <p:cNvSpPr txBox="1"/>
            <p:nvPr/>
          </p:nvSpPr>
          <p:spPr>
            <a:xfrm>
              <a:off x="10536848" y="1494082"/>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49" name="Group 48">
            <a:extLst>
              <a:ext uri="{FF2B5EF4-FFF2-40B4-BE49-F238E27FC236}">
                <a16:creationId xmlns:a16="http://schemas.microsoft.com/office/drawing/2014/main" id="{CDD43A55-CACE-9048-8B80-2F25152993E5}"/>
              </a:ext>
            </a:extLst>
          </p:cNvPr>
          <p:cNvGrpSpPr/>
          <p:nvPr/>
        </p:nvGrpSpPr>
        <p:grpSpPr>
          <a:xfrm>
            <a:off x="8396801" y="2710395"/>
            <a:ext cx="394635" cy="404910"/>
            <a:chOff x="8396801" y="3306295"/>
            <a:chExt cx="394635" cy="404910"/>
          </a:xfrm>
        </p:grpSpPr>
        <p:sp>
          <p:nvSpPr>
            <p:cNvPr id="29" name="Oval 28">
              <a:extLst>
                <a:ext uri="{FF2B5EF4-FFF2-40B4-BE49-F238E27FC236}">
                  <a16:creationId xmlns:a16="http://schemas.microsoft.com/office/drawing/2014/main" id="{C32D5C9F-0C6A-5740-8B33-9FED5C91E1AA}"/>
                </a:ext>
              </a:extLst>
            </p:cNvPr>
            <p:cNvSpPr/>
            <p:nvPr/>
          </p:nvSpPr>
          <p:spPr>
            <a:xfrm>
              <a:off x="8396801"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id="{5C79FB75-BC34-174E-A52C-1DB3A204531F}"/>
                </a:ext>
              </a:extLst>
            </p:cNvPr>
            <p:cNvSpPr txBox="1"/>
            <p:nvPr/>
          </p:nvSpPr>
          <p:spPr>
            <a:xfrm>
              <a:off x="8427798" y="3306295"/>
              <a:ext cx="3286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a</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54" name="Group 53">
            <a:extLst>
              <a:ext uri="{FF2B5EF4-FFF2-40B4-BE49-F238E27FC236}">
                <a16:creationId xmlns:a16="http://schemas.microsoft.com/office/drawing/2014/main" id="{C075C81B-D9F5-844A-A913-F9C866C10479}"/>
              </a:ext>
            </a:extLst>
          </p:cNvPr>
          <p:cNvGrpSpPr/>
          <p:nvPr/>
        </p:nvGrpSpPr>
        <p:grpSpPr>
          <a:xfrm>
            <a:off x="10493816" y="2692605"/>
            <a:ext cx="394635" cy="404910"/>
            <a:chOff x="9859148" y="3306295"/>
            <a:chExt cx="394635" cy="404910"/>
          </a:xfrm>
        </p:grpSpPr>
        <p:sp>
          <p:nvSpPr>
            <p:cNvPr id="31" name="Oval 30">
              <a:extLst>
                <a:ext uri="{FF2B5EF4-FFF2-40B4-BE49-F238E27FC236}">
                  <a16:creationId xmlns:a16="http://schemas.microsoft.com/office/drawing/2014/main" id="{0ED2FDEE-1B50-5F45-A38D-F5024F4D9A73}"/>
                </a:ext>
              </a:extLst>
            </p:cNvPr>
            <p:cNvSpPr/>
            <p:nvPr/>
          </p:nvSpPr>
          <p:spPr>
            <a:xfrm>
              <a:off x="9859148"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id="{F072C5F3-EBB2-454F-B164-0EC6D3C5C809}"/>
                </a:ext>
              </a:extLst>
            </p:cNvPr>
            <p:cNvSpPr txBox="1"/>
            <p:nvPr/>
          </p:nvSpPr>
          <p:spPr>
            <a:xfrm>
              <a:off x="9890145" y="3306295"/>
              <a:ext cx="337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b</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48" name="Group 47">
            <a:extLst>
              <a:ext uri="{FF2B5EF4-FFF2-40B4-BE49-F238E27FC236}">
                <a16:creationId xmlns:a16="http://schemas.microsoft.com/office/drawing/2014/main" id="{47356014-04EF-F64B-AA9B-D3F654224698}"/>
              </a:ext>
            </a:extLst>
          </p:cNvPr>
          <p:cNvGrpSpPr/>
          <p:nvPr/>
        </p:nvGrpSpPr>
        <p:grpSpPr>
          <a:xfrm>
            <a:off x="8396976" y="4176711"/>
            <a:ext cx="394635" cy="394636"/>
            <a:chOff x="8396976" y="4772611"/>
            <a:chExt cx="394635" cy="394636"/>
          </a:xfrm>
        </p:grpSpPr>
        <p:sp>
          <p:nvSpPr>
            <p:cNvPr id="33" name="Oval 32">
              <a:extLst>
                <a:ext uri="{FF2B5EF4-FFF2-40B4-BE49-F238E27FC236}">
                  <a16:creationId xmlns:a16="http://schemas.microsoft.com/office/drawing/2014/main" id="{D9C1BFBB-04EA-0844-88BC-539032417BDB}"/>
                </a:ext>
              </a:extLst>
            </p:cNvPr>
            <p:cNvSpPr/>
            <p:nvPr/>
          </p:nvSpPr>
          <p:spPr>
            <a:xfrm>
              <a:off x="8396976" y="4772612"/>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id="{C1705B42-F88E-2F40-ACB4-8C509AEA5D00}"/>
                </a:ext>
              </a:extLst>
            </p:cNvPr>
            <p:cNvSpPr txBox="1"/>
            <p:nvPr/>
          </p:nvSpPr>
          <p:spPr>
            <a:xfrm>
              <a:off x="8458795" y="4772611"/>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t>
              </a:r>
            </a:p>
          </p:txBody>
        </p:sp>
      </p:grpSp>
      <p:grpSp>
        <p:nvGrpSpPr>
          <p:cNvPr id="53" name="Group 52">
            <a:extLst>
              <a:ext uri="{FF2B5EF4-FFF2-40B4-BE49-F238E27FC236}">
                <a16:creationId xmlns:a16="http://schemas.microsoft.com/office/drawing/2014/main" id="{B6CF4E1E-AD9F-7746-98C6-03CF0A37D501}"/>
              </a:ext>
            </a:extLst>
          </p:cNvPr>
          <p:cNvGrpSpPr/>
          <p:nvPr/>
        </p:nvGrpSpPr>
        <p:grpSpPr>
          <a:xfrm>
            <a:off x="10493814" y="4176711"/>
            <a:ext cx="394635" cy="394636"/>
            <a:chOff x="9828326" y="4647828"/>
            <a:chExt cx="394635" cy="394636"/>
          </a:xfrm>
        </p:grpSpPr>
        <p:sp>
          <p:nvSpPr>
            <p:cNvPr id="35" name="Oval 34">
              <a:extLst>
                <a:ext uri="{FF2B5EF4-FFF2-40B4-BE49-F238E27FC236}">
                  <a16:creationId xmlns:a16="http://schemas.microsoft.com/office/drawing/2014/main" id="{2D6177CD-170B-BC4D-9561-255E7E3661CC}"/>
                </a:ext>
              </a:extLst>
            </p:cNvPr>
            <p:cNvSpPr/>
            <p:nvPr/>
          </p:nvSpPr>
          <p:spPr>
            <a:xfrm>
              <a:off x="9828326" y="4647829"/>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id="{61E26C13-709D-5A4F-9444-D7D2DA3C30CF}"/>
                </a:ext>
              </a:extLst>
            </p:cNvPr>
            <p:cNvSpPr txBox="1"/>
            <p:nvPr/>
          </p:nvSpPr>
          <p:spPr>
            <a:xfrm>
              <a:off x="9890145" y="4647828"/>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t>
              </a:r>
            </a:p>
          </p:txBody>
        </p:sp>
      </p:grpSp>
      <p:sp>
        <p:nvSpPr>
          <p:cNvPr id="46" name="Rectangle 45">
            <a:extLst>
              <a:ext uri="{FF2B5EF4-FFF2-40B4-BE49-F238E27FC236}">
                <a16:creationId xmlns:a16="http://schemas.microsoft.com/office/drawing/2014/main" id="{C9178548-001E-2841-A26D-5CF558456DDD}"/>
              </a:ext>
            </a:extLst>
          </p:cNvPr>
          <p:cNvSpPr/>
          <p:nvPr/>
        </p:nvSpPr>
        <p:spPr>
          <a:xfrm>
            <a:off x="8394787"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p:sp>
        <p:nvSpPr>
          <p:cNvPr id="47" name="Rectangle 46">
            <a:extLst>
              <a:ext uri="{FF2B5EF4-FFF2-40B4-BE49-F238E27FC236}">
                <a16:creationId xmlns:a16="http://schemas.microsoft.com/office/drawing/2014/main" id="{01B4D1D3-10BF-D046-AF79-A622017C5657}"/>
              </a:ext>
            </a:extLst>
          </p:cNvPr>
          <p:cNvSpPr/>
          <p:nvPr/>
        </p:nvSpPr>
        <p:spPr>
          <a:xfrm>
            <a:off x="10493815"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p:cxnSp>
        <p:nvCxnSpPr>
          <p:cNvPr id="57" name="Straight Connector 56">
            <a:extLst>
              <a:ext uri="{FF2B5EF4-FFF2-40B4-BE49-F238E27FC236}">
                <a16:creationId xmlns:a16="http://schemas.microsoft.com/office/drawing/2014/main" id="{B3BAE0A3-F7DE-FF42-BE12-1313184B2516}"/>
              </a:ext>
            </a:extLst>
          </p:cNvPr>
          <p:cNvCxnSpPr>
            <a:stCxn id="29" idx="4"/>
            <a:endCxn id="46" idx="0"/>
          </p:cNvCxnSpPr>
          <p:nvPr/>
        </p:nvCxnSpPr>
        <p:spPr>
          <a:xfrm flipH="1">
            <a:off x="8592105" y="3115305"/>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5FA2B8CB-81DE-CA4D-8B37-46FA101C0F5D}"/>
              </a:ext>
            </a:extLst>
          </p:cNvPr>
          <p:cNvCxnSpPr>
            <a:cxnSpLocks/>
          </p:cNvCxnSpPr>
          <p:nvPr/>
        </p:nvCxnSpPr>
        <p:spPr>
          <a:xfrm>
            <a:off x="8046150" y="365645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0E496673-6904-1246-A801-E9C82CA126D7}"/>
              </a:ext>
            </a:extLst>
          </p:cNvPr>
          <p:cNvCxnSpPr>
            <a:cxnSpLocks/>
          </p:cNvCxnSpPr>
          <p:nvPr/>
        </p:nvCxnSpPr>
        <p:spPr>
          <a:xfrm>
            <a:off x="8789422"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A496D924-F356-5C47-A147-9030E870B139}"/>
              </a:ext>
            </a:extLst>
          </p:cNvPr>
          <p:cNvCxnSpPr>
            <a:cxnSpLocks/>
          </p:cNvCxnSpPr>
          <p:nvPr/>
        </p:nvCxnSpPr>
        <p:spPr>
          <a:xfrm>
            <a:off x="10145177"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A53C569-6A20-3D41-942C-1F73E7DD2F00}"/>
              </a:ext>
            </a:extLst>
          </p:cNvPr>
          <p:cNvCxnSpPr>
            <a:cxnSpLocks/>
          </p:cNvCxnSpPr>
          <p:nvPr/>
        </p:nvCxnSpPr>
        <p:spPr>
          <a:xfrm>
            <a:off x="10878539"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4CCFE6-5606-864F-8A46-216E75501348}"/>
              </a:ext>
            </a:extLst>
          </p:cNvPr>
          <p:cNvCxnSpPr/>
          <p:nvPr/>
        </p:nvCxnSpPr>
        <p:spPr>
          <a:xfrm flipH="1">
            <a:off x="10686805" y="3106410"/>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B18F9C89-24F6-F44E-8AB8-F945475B4B5C}"/>
              </a:ext>
            </a:extLst>
          </p:cNvPr>
          <p:cNvCxnSpPr/>
          <p:nvPr/>
        </p:nvCxnSpPr>
        <p:spPr>
          <a:xfrm flipH="1">
            <a:off x="10689117"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17554B28-FD71-DD40-AC1E-35B24CF23633}"/>
              </a:ext>
            </a:extLst>
          </p:cNvPr>
          <p:cNvCxnSpPr/>
          <p:nvPr/>
        </p:nvCxnSpPr>
        <p:spPr>
          <a:xfrm flipH="1">
            <a:off x="8590090"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03F7557C-7B8F-4D42-992C-BE2EDCA9F145}"/>
                  </a:ext>
                </a:extLst>
              </p:cNvPr>
              <p:cNvSpPr/>
              <p:nvPr/>
            </p:nvSpPr>
            <p:spPr>
              <a:xfrm>
                <a:off x="8905085" y="2171603"/>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a</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1" name="Rectangle 70">
                <a:extLst>
                  <a:ext uri="{FF2B5EF4-FFF2-40B4-BE49-F238E27FC236}">
                    <a16:creationId xmlns:a16="http://schemas.microsoft.com/office/drawing/2014/main" id="{03F7557C-7B8F-4D42-992C-BE2EDCA9F145}"/>
                  </a:ext>
                </a:extLst>
              </p:cNvPr>
              <p:cNvSpPr>
                <a:spLocks noRot="1" noChangeAspect="1" noMove="1" noResize="1" noEditPoints="1" noAdjustHandles="1" noChangeArrowheads="1" noChangeShapeType="1" noTextEdit="1"/>
              </p:cNvSpPr>
              <p:nvPr/>
            </p:nvSpPr>
            <p:spPr>
              <a:xfrm>
                <a:off x="8905085" y="2171603"/>
                <a:ext cx="394635" cy="362982"/>
              </a:xfrm>
              <a:prstGeom prst="rect">
                <a:avLst/>
              </a:prstGeom>
              <a:blipFill>
                <a:blip r:embed="rId3"/>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2746476-5511-D240-B34D-C07288D00D4C}"/>
                  </a:ext>
                </a:extLst>
              </p:cNvPr>
              <p:cNvSpPr/>
              <p:nvPr/>
            </p:nvSpPr>
            <p:spPr>
              <a:xfrm>
                <a:off x="7884070" y="4759390"/>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mc:Choice>
        <mc:Fallback xmlns="">
          <p:sp>
            <p:nvSpPr>
              <p:cNvPr id="72" name="Rectangle 71">
                <a:extLst>
                  <a:ext uri="{FF2B5EF4-FFF2-40B4-BE49-F238E27FC236}">
                    <a16:creationId xmlns:a16="http://schemas.microsoft.com/office/drawing/2014/main" id="{62746476-5511-D240-B34D-C07288D00D4C}"/>
                  </a:ext>
                </a:extLst>
              </p:cNvPr>
              <p:cNvSpPr>
                <a:spLocks noRot="1" noChangeAspect="1" noMove="1" noResize="1" noEditPoints="1" noAdjustHandles="1" noChangeArrowheads="1" noChangeShapeType="1" noTextEdit="1"/>
              </p:cNvSpPr>
              <p:nvPr/>
            </p:nvSpPr>
            <p:spPr>
              <a:xfrm>
                <a:off x="7884070" y="4759390"/>
                <a:ext cx="394635" cy="362982"/>
              </a:xfrm>
              <a:prstGeom prst="rect">
                <a:avLst/>
              </a:prstGeom>
              <a:blipFill>
                <a:blip r:embed="rId4"/>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1942F162-55B4-8D4D-8D12-9FC001801411}"/>
                  </a:ext>
                </a:extLst>
              </p:cNvPr>
              <p:cNvSpPr/>
              <p:nvPr/>
            </p:nvSpPr>
            <p:spPr>
              <a:xfrm>
                <a:off x="10981433" y="2168025"/>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b</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3" name="Rectangle 72">
                <a:extLst>
                  <a:ext uri="{FF2B5EF4-FFF2-40B4-BE49-F238E27FC236}">
                    <a16:creationId xmlns:a16="http://schemas.microsoft.com/office/drawing/2014/main" id="{1942F162-55B4-8D4D-8D12-9FC001801411}"/>
                  </a:ext>
                </a:extLst>
              </p:cNvPr>
              <p:cNvSpPr>
                <a:spLocks noRot="1" noChangeAspect="1" noMove="1" noResize="1" noEditPoints="1" noAdjustHandles="1" noChangeArrowheads="1" noChangeShapeType="1" noTextEdit="1"/>
              </p:cNvSpPr>
              <p:nvPr/>
            </p:nvSpPr>
            <p:spPr>
              <a:xfrm>
                <a:off x="10981433" y="2168025"/>
                <a:ext cx="394635" cy="362982"/>
              </a:xfrm>
              <a:prstGeom prst="rect">
                <a:avLst/>
              </a:prstGeom>
              <a:blipFill>
                <a:blip r:embed="rId5"/>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44A25349-0B73-F541-B16C-F36891035723}"/>
                  </a:ext>
                </a:extLst>
              </p:cNvPr>
              <p:cNvSpPr/>
              <p:nvPr/>
            </p:nvSpPr>
            <p:spPr>
              <a:xfrm>
                <a:off x="9987623" y="4759389"/>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mc:Choice>
        <mc:Fallback xmlns="">
          <p:sp>
            <p:nvSpPr>
              <p:cNvPr id="74" name="Rectangle 73">
                <a:extLst>
                  <a:ext uri="{FF2B5EF4-FFF2-40B4-BE49-F238E27FC236}">
                    <a16:creationId xmlns:a16="http://schemas.microsoft.com/office/drawing/2014/main" id="{44A25349-0B73-F541-B16C-F36891035723}"/>
                  </a:ext>
                </a:extLst>
              </p:cNvPr>
              <p:cNvSpPr>
                <a:spLocks noRot="1" noChangeAspect="1" noMove="1" noResize="1" noEditPoints="1" noAdjustHandles="1" noChangeArrowheads="1" noChangeShapeType="1" noTextEdit="1"/>
              </p:cNvSpPr>
              <p:nvPr/>
            </p:nvSpPr>
            <p:spPr>
              <a:xfrm>
                <a:off x="9987623" y="4759389"/>
                <a:ext cx="394635" cy="362982"/>
              </a:xfrm>
              <a:prstGeom prst="rect">
                <a:avLst/>
              </a:prstGeom>
              <a:blipFill>
                <a:blip r:embed="rId6"/>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346B06EC-3F56-C848-8356-3786220695E8}"/>
              </a:ext>
            </a:extLst>
          </p:cNvPr>
          <p:cNvCxnSpPr>
            <a:cxnSpLocks/>
            <a:endCxn id="33" idx="3"/>
          </p:cNvCxnSpPr>
          <p:nvPr/>
        </p:nvCxnSpPr>
        <p:spPr>
          <a:xfrm flipV="1">
            <a:off x="8278705" y="4513554"/>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7B207E6A-983B-E34B-8A76-133107CAAF59}"/>
              </a:ext>
            </a:extLst>
          </p:cNvPr>
          <p:cNvCxnSpPr>
            <a:cxnSpLocks/>
          </p:cNvCxnSpPr>
          <p:nvPr/>
        </p:nvCxnSpPr>
        <p:spPr>
          <a:xfrm flipV="1">
            <a:off x="10379569" y="4536978"/>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75BF40D5-E527-4A41-B53A-1B26379341EB}"/>
              </a:ext>
            </a:extLst>
          </p:cNvPr>
          <p:cNvCxnSpPr>
            <a:cxnSpLocks/>
          </p:cNvCxnSpPr>
          <p:nvPr/>
        </p:nvCxnSpPr>
        <p:spPr>
          <a:xfrm flipV="1">
            <a:off x="8729200" y="2525526"/>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30698886-D047-3B40-A14F-C912A5D930BF}"/>
              </a:ext>
            </a:extLst>
          </p:cNvPr>
          <p:cNvCxnSpPr>
            <a:cxnSpLocks/>
          </p:cNvCxnSpPr>
          <p:nvPr/>
        </p:nvCxnSpPr>
        <p:spPr>
          <a:xfrm flipV="1">
            <a:off x="10823494" y="2513480"/>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33D76713-DBC2-B74F-B2A9-5C5F0C56B732}"/>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ZenCrowd</a:t>
            </a:r>
            <a:r>
              <a:rPr kumimoji="0" lang="en-US" sz="1200" b="0" i="1" u="none" strike="noStrike" kern="1200" cap="none" spc="0" normalizeH="0" baseline="0" noProof="0" dirty="0">
                <a:ln>
                  <a:noFill/>
                </a:ln>
                <a:solidFill>
                  <a:srgbClr val="000000"/>
                </a:solidFill>
                <a:effectLst/>
                <a:uLnTx/>
                <a:uFillTx/>
                <a:latin typeface="Calibri"/>
                <a:cs typeface="Calibri"/>
              </a:rPr>
              <a:t>: leveraging probabilistic reasoning and crowdsourcing techniques for large-scale entity linking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Demartini</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Difallah</a:t>
            </a:r>
            <a:r>
              <a:rPr kumimoji="0" lang="en-US" sz="1200" b="1" i="0" u="none" strike="noStrike" kern="1200" cap="none" spc="0" normalizeH="0" baseline="0" noProof="0" dirty="0">
                <a:ln>
                  <a:noFill/>
                </a:ln>
                <a:solidFill>
                  <a:srgbClr val="000000"/>
                </a:solidFill>
                <a:effectLst/>
                <a:uLnTx/>
                <a:uFillTx/>
                <a:latin typeface="Calibri"/>
                <a:cs typeface="Calibri"/>
              </a:rPr>
              <a:t> and </a:t>
            </a:r>
            <a:r>
              <a:rPr kumimoji="0" lang="en-US" sz="1200" b="1" i="0" u="none" strike="noStrike" kern="1200" cap="none" spc="0" normalizeH="0" baseline="0" noProof="0" dirty="0" err="1">
                <a:ln>
                  <a:noFill/>
                </a:ln>
                <a:solidFill>
                  <a:srgbClr val="000000"/>
                </a:solidFill>
                <a:effectLst/>
                <a:uLnTx/>
                <a:uFillTx/>
                <a:latin typeface="Calibri"/>
                <a:cs typeface="Calibri"/>
              </a:rPr>
              <a:t>Cudre</a:t>
            </a:r>
            <a:r>
              <a:rPr kumimoji="0" lang="en-US" sz="1200" b="1" i="0" u="none" strike="noStrike" kern="1200" cap="none" spc="0" normalizeH="0" baseline="0" noProof="0" dirty="0">
                <a:ln>
                  <a:noFill/>
                </a:ln>
                <a:solidFill>
                  <a:srgbClr val="000000"/>
                </a:solidFill>
                <a:effectLst/>
                <a:uLnTx/>
                <a:uFillTx/>
                <a:latin typeface="Calibri"/>
                <a:cs typeface="Calibri"/>
              </a:rPr>
              <a:t>́-</a:t>
            </a:r>
            <a:r>
              <a:rPr kumimoji="0" lang="en-US" sz="1200" b="1" i="0" u="none" strike="noStrike" kern="1200" cap="none" spc="0" normalizeH="0" baseline="0" noProof="0" dirty="0" err="1">
                <a:ln>
                  <a:noFill/>
                </a:ln>
                <a:solidFill>
                  <a:srgbClr val="000000"/>
                </a:solidFill>
                <a:effectLst/>
                <a:uLnTx/>
                <a:uFillTx/>
                <a:latin typeface="Calibri"/>
                <a:cs typeface="Calibri"/>
              </a:rPr>
              <a:t>Mauroux</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WWW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62C5A444-AE41-424C-A760-5FA84A2323D1}"/>
              </a:ext>
            </a:extLst>
          </p:cNvPr>
          <p:cNvGrpSpPr/>
          <p:nvPr/>
        </p:nvGrpSpPr>
        <p:grpSpPr>
          <a:xfrm>
            <a:off x="2744807" y="5373066"/>
            <a:ext cx="6701589" cy="617282"/>
            <a:chOff x="5140698" y="5538975"/>
            <a:chExt cx="6701589" cy="617282"/>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3E93BD2-C6C7-6E42-B771-4FE1D2742F07}"/>
                    </a:ext>
                  </a:extLst>
                </p:cNvPr>
                <p:cNvSpPr txBox="1"/>
                <p:nvPr/>
              </p:nvSpPr>
              <p:spPr>
                <a:xfrm>
                  <a:off x="6104430" y="5606170"/>
                  <a:ext cx="2416302" cy="550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naryPr>
                          <m:sub>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34</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𝑎</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𝑏</m:t>
                                </m:r>
                              </m:sub>
                            </m:sSub>
                          </m:sub>
                          <m:sup/>
                          <m:e>
                            <m:r>
                              <m:rPr>
                                <m:nor/>
                              </m:rPr>
                              <a:rPr kumimoji="0" lang="en-US" sz="1400" b="0" i="0" u="none" strike="noStrike" kern="1200" cap="none" spc="0" normalizeH="0" baseline="0" noProof="0">
                                <a:ln>
                                  <a:noFill/>
                                </a:ln>
                                <a:solidFill>
                                  <a:srgbClr val="000000"/>
                                </a:solidFill>
                                <a:effectLst/>
                                <a:uLnTx/>
                                <a:uFillTx/>
                                <a:latin typeface="Cambria Math" panose="02040503050406030204" pitchFamily="18" charset="0"/>
                                <a:cs typeface="Calibri"/>
                                <a:sym typeface="Calibri"/>
                              </a:rPr>
                              <m:t>Prob</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e>
                            </m:d>
                          </m:e>
                        </m:nary>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oMath>
                    </m:oMathPara>
                  </a14:m>
                  <a:endParaRPr kumimoji="0" lang="en-US" sz="14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87" name="TextBox 86">
                  <a:extLst>
                    <a:ext uri="{FF2B5EF4-FFF2-40B4-BE49-F238E27FC236}">
                      <a16:creationId xmlns:a16="http://schemas.microsoft.com/office/drawing/2014/main" id="{F3E93BD2-C6C7-6E42-B771-4FE1D2742F07}"/>
                    </a:ext>
                  </a:extLst>
                </p:cNvPr>
                <p:cNvSpPr txBox="1">
                  <a:spLocks noRot="1" noChangeAspect="1" noMove="1" noResize="1" noEditPoints="1" noAdjustHandles="1" noChangeArrowheads="1" noChangeShapeType="1" noTextEdit="1"/>
                </p:cNvSpPr>
                <p:nvPr/>
              </p:nvSpPr>
              <p:spPr>
                <a:xfrm>
                  <a:off x="6104430" y="5606170"/>
                  <a:ext cx="2416302" cy="550087"/>
                </a:xfrm>
                <a:prstGeom prst="rect">
                  <a:avLst/>
                </a:prstGeom>
                <a:blipFill>
                  <a:blip r:embed="rId7"/>
                  <a:stretch>
                    <a:fillRect l="-19372" t="-133333" r="-524" b="-186667"/>
                  </a:stretch>
                </a:blipFill>
                <a:ln w="12700" cap="flat">
                  <a:noFill/>
                  <a:miter lim="400000"/>
                </a:ln>
                <a:effectLst/>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805CB6B4-3DA0-A04A-9B3D-37EE477F66C2}"/>
                </a:ext>
              </a:extLst>
            </p:cNvPr>
            <p:cNvGrpSpPr/>
            <p:nvPr/>
          </p:nvGrpSpPr>
          <p:grpSpPr>
            <a:xfrm>
              <a:off x="7736540" y="5538975"/>
              <a:ext cx="4105747" cy="592465"/>
              <a:chOff x="9138059" y="5471987"/>
              <a:chExt cx="2642582" cy="592465"/>
            </a:xfrm>
          </p:grpSpPr>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6557983B-B463-AE44-8EE9-D7CA0A9BD36D}"/>
                      </a:ext>
                    </a:extLst>
                  </p:cNvPr>
                  <p:cNvSpPr/>
                  <p:nvPr/>
                </p:nvSpPr>
                <p:spPr>
                  <a:xfrm>
                    <a:off x="9138059" y="5471987"/>
                    <a:ext cx="264258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8" name="Rectangle 87">
                    <a:extLst>
                      <a:ext uri="{FF2B5EF4-FFF2-40B4-BE49-F238E27FC236}">
                        <a16:creationId xmlns:a16="http://schemas.microsoft.com/office/drawing/2014/main" id="{6557983B-B463-AE44-8EE9-D7CA0A9BD36D}"/>
                      </a:ext>
                    </a:extLst>
                  </p:cNvPr>
                  <p:cNvSpPr>
                    <a:spLocks noRot="1" noChangeAspect="1" noMove="1" noResize="1" noEditPoints="1" noAdjustHandles="1" noChangeArrowheads="1" noChangeShapeType="1" noTextEdit="1"/>
                  </p:cNvSpPr>
                  <p:nvPr/>
                </p:nvSpPr>
                <p:spPr>
                  <a:xfrm>
                    <a:off x="9138059" y="5471987"/>
                    <a:ext cx="2642582"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E8F1B64-B9F7-7045-AD93-827E36C0FDA2}"/>
                      </a:ext>
                    </a:extLst>
                  </p:cNvPr>
                  <p:cNvSpPr/>
                  <p:nvPr/>
                </p:nvSpPr>
                <p:spPr>
                  <a:xfrm>
                    <a:off x="9138059" y="5756675"/>
                    <a:ext cx="259288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9" name="Rectangle 88">
                    <a:extLst>
                      <a:ext uri="{FF2B5EF4-FFF2-40B4-BE49-F238E27FC236}">
                        <a16:creationId xmlns:a16="http://schemas.microsoft.com/office/drawing/2014/main" id="{BE8F1B64-B9F7-7045-AD93-827E36C0FDA2}"/>
                      </a:ext>
                    </a:extLst>
                  </p:cNvPr>
                  <p:cNvSpPr>
                    <a:spLocks noRot="1" noChangeAspect="1" noMove="1" noResize="1" noEditPoints="1" noAdjustHandles="1" noChangeArrowheads="1" noChangeShapeType="1" noTextEdit="1"/>
                  </p:cNvSpPr>
                  <p:nvPr/>
                </p:nvSpPr>
                <p:spPr>
                  <a:xfrm>
                    <a:off x="9138059" y="5756675"/>
                    <a:ext cx="2592889" cy="307777"/>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1BA1D1-5190-414E-8A85-E5E5258075FC}"/>
                    </a:ext>
                  </a:extLst>
                </p:cNvPr>
                <p:cNvSpPr txBox="1"/>
                <p:nvPr/>
              </p:nvSpPr>
              <p:spPr>
                <a:xfrm>
                  <a:off x="5140698" y="5697032"/>
                  <a:ext cx="88652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𝜇</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12</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5" name="TextBox 4">
                  <a:extLst>
                    <a:ext uri="{FF2B5EF4-FFF2-40B4-BE49-F238E27FC236}">
                      <a16:creationId xmlns:a16="http://schemas.microsoft.com/office/drawing/2014/main" id="{161BA1D1-5190-414E-8A85-E5E5258075FC}"/>
                    </a:ext>
                  </a:extLst>
                </p:cNvPr>
                <p:cNvSpPr txBox="1">
                  <a:spLocks noRot="1" noChangeAspect="1" noMove="1" noResize="1" noEditPoints="1" noAdjustHandles="1" noChangeArrowheads="1" noChangeShapeType="1" noTextEdit="1"/>
                </p:cNvSpPr>
                <p:nvPr/>
              </p:nvSpPr>
              <p:spPr>
                <a:xfrm>
                  <a:off x="5140698" y="5697032"/>
                  <a:ext cx="886525" cy="276999"/>
                </a:xfrm>
                <a:prstGeom prst="rect">
                  <a:avLst/>
                </a:prstGeom>
                <a:blipFill>
                  <a:blip r:embed="rId10"/>
                  <a:stretch>
                    <a:fillRect l="-5714" r="-1429" b="-22727"/>
                  </a:stretch>
                </a:blipFill>
                <a:ln w="12700" cap="flat">
                  <a:noFill/>
                  <a:miter lim="400000"/>
                </a:ln>
                <a:effectLst/>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1A3FEBBB-19F5-4A4E-B737-2F81AF7C2295}"/>
              </a:ext>
            </a:extLst>
          </p:cNvPr>
          <p:cNvSpPr txBox="1"/>
          <p:nvPr/>
        </p:nvSpPr>
        <p:spPr>
          <a:xfrm>
            <a:off x="9368054" y="662430"/>
            <a:ext cx="2651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Demartini</a:t>
            </a:r>
            <a:r>
              <a:rPr lang="en-US" dirty="0"/>
              <a:t> et al, WWW’12]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455658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A71B6-97DE-6342-B0F5-EE1ECF168576}"/>
              </a:ext>
            </a:extLst>
          </p:cNvPr>
          <p:cNvSpPr>
            <a:spLocks noGrp="1"/>
          </p:cNvSpPr>
          <p:nvPr>
            <p:ph type="sldNum" sz="quarter" idx="2"/>
          </p:nvPr>
        </p:nvSpPr>
        <p:spPr>
          <a:xfrm>
            <a:off x="11378677" y="6548630"/>
            <a:ext cx="203009" cy="177417"/>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08F85100-5784-CC47-B24D-4E3D21DD3D4A}"/>
              </a:ext>
            </a:extLst>
          </p:cNvPr>
          <p:cNvSpPr>
            <a:spLocks noGrp="1"/>
          </p:cNvSpPr>
          <p:nvPr>
            <p:ph type="title"/>
          </p:nvPr>
        </p:nvSpPr>
        <p:spPr/>
        <p:txBody>
          <a:bodyPr/>
          <a:lstStyle/>
          <a:p>
            <a:r>
              <a:rPr lang="en-US" dirty="0"/>
              <a:t>Factor Graphs for Crowdsourced ER: Extensions</a:t>
            </a:r>
          </a:p>
        </p:txBody>
      </p:sp>
      <p:sp>
        <p:nvSpPr>
          <p:cNvPr id="4" name="Text Placeholder 3">
            <a:extLst>
              <a:ext uri="{FF2B5EF4-FFF2-40B4-BE49-F238E27FC236}">
                <a16:creationId xmlns:a16="http://schemas.microsoft.com/office/drawing/2014/main" id="{B4F8232C-B5C9-CA44-A9C6-AEAE4E1CA4C8}"/>
              </a:ext>
            </a:extLst>
          </p:cNvPr>
          <p:cNvSpPr>
            <a:spLocks noGrp="1"/>
          </p:cNvSpPr>
          <p:nvPr>
            <p:ph type="body" sz="half" idx="1"/>
          </p:nvPr>
        </p:nvSpPr>
        <p:spPr>
          <a:xfrm>
            <a:off x="609520" y="1752600"/>
            <a:ext cx="5409497" cy="4373564"/>
          </a:xfrm>
        </p:spPr>
        <p:txBody>
          <a:bodyPr/>
          <a:lstStyle/>
          <a:p>
            <a:r>
              <a:rPr lang="en-US" dirty="0"/>
              <a:t>Transitivity, partial-order constraints can be expressed as factors</a:t>
            </a:r>
          </a:p>
          <a:p>
            <a:endParaRPr lang="en-US" dirty="0"/>
          </a:p>
          <a:p>
            <a:r>
              <a:rPr lang="en-US" dirty="0"/>
              <a:t>Also possible to have separate link-factors depending on the type of HIT (pairwise or cluster-based)</a:t>
            </a:r>
          </a:p>
          <a:p>
            <a:endParaRPr lang="en-US" dirty="0"/>
          </a:p>
          <a:p>
            <a:r>
              <a:rPr lang="en-US" dirty="0"/>
              <a:t>May allow measuring the utility of a HIT based on how it affects possible worlds</a:t>
            </a:r>
          </a:p>
        </p:txBody>
      </p:sp>
      <p:sp>
        <p:nvSpPr>
          <p:cNvPr id="22" name="Oval 21">
            <a:extLst>
              <a:ext uri="{FF2B5EF4-FFF2-40B4-BE49-F238E27FC236}">
                <a16:creationId xmlns:a16="http://schemas.microsoft.com/office/drawing/2014/main" id="{347A176C-BA24-9940-B02B-DF4EB19A5786}"/>
              </a:ext>
            </a:extLst>
          </p:cNvPr>
          <p:cNvSpPr/>
          <p:nvPr/>
        </p:nvSpPr>
        <p:spPr>
          <a:xfrm>
            <a:off x="6410278"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TextBox 22">
            <a:extLst>
              <a:ext uri="{FF2B5EF4-FFF2-40B4-BE49-F238E27FC236}">
                <a16:creationId xmlns:a16="http://schemas.microsoft.com/office/drawing/2014/main" id="{CBAE0CE9-0AB3-A04C-95F1-18D4201684EC}"/>
              </a:ext>
            </a:extLst>
          </p:cNvPr>
          <p:cNvSpPr txBox="1"/>
          <p:nvPr/>
        </p:nvSpPr>
        <p:spPr>
          <a:xfrm>
            <a:off x="6472097" y="4919289"/>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25" name="Oval 24">
            <a:extLst>
              <a:ext uri="{FF2B5EF4-FFF2-40B4-BE49-F238E27FC236}">
                <a16:creationId xmlns:a16="http://schemas.microsoft.com/office/drawing/2014/main" id="{0231BFEA-6223-8842-A2E9-395F00590F52}"/>
              </a:ext>
            </a:extLst>
          </p:cNvPr>
          <p:cNvSpPr/>
          <p:nvPr/>
        </p:nvSpPr>
        <p:spPr>
          <a:xfrm>
            <a:off x="7735716"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TextBox 25">
            <a:extLst>
              <a:ext uri="{FF2B5EF4-FFF2-40B4-BE49-F238E27FC236}">
                <a16:creationId xmlns:a16="http://schemas.microsoft.com/office/drawing/2014/main" id="{5E955319-6FBA-9D48-89CC-82BD719C1D0A}"/>
              </a:ext>
            </a:extLst>
          </p:cNvPr>
          <p:cNvSpPr txBox="1"/>
          <p:nvPr/>
        </p:nvSpPr>
        <p:spPr>
          <a:xfrm>
            <a:off x="7797535" y="4919289"/>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084C4B7-FC6F-654D-A3BE-2E5F06B43139}"/>
                  </a:ext>
                </a:extLst>
              </p:cNvPr>
              <p:cNvSpPr/>
              <p:nvPr/>
            </p:nvSpPr>
            <p:spPr>
              <a:xfrm>
                <a:off x="7056334" y="4403117"/>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𝜙</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rPr>
                        <m:t>t</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27" name="Rectangle 26">
                <a:extLst>
                  <a:ext uri="{FF2B5EF4-FFF2-40B4-BE49-F238E27FC236}">
                    <a16:creationId xmlns:a16="http://schemas.microsoft.com/office/drawing/2014/main" id="{E084C4B7-FC6F-654D-A3BE-2E5F06B43139}"/>
                  </a:ext>
                </a:extLst>
              </p:cNvPr>
              <p:cNvSpPr>
                <a:spLocks noRot="1" noChangeAspect="1" noMove="1" noResize="1" noEditPoints="1" noAdjustHandles="1" noChangeArrowheads="1" noChangeShapeType="1" noTextEdit="1"/>
              </p:cNvSpPr>
              <p:nvPr/>
            </p:nvSpPr>
            <p:spPr>
              <a:xfrm>
                <a:off x="7056334" y="4403117"/>
                <a:ext cx="394635" cy="362982"/>
              </a:xfrm>
              <a:prstGeom prst="rect">
                <a:avLst/>
              </a:prstGeom>
              <a:blipFill>
                <a:blip r:embed="rId2"/>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82AA8A11-9147-B14D-BF73-CF153C92716E}"/>
              </a:ext>
            </a:extLst>
          </p:cNvPr>
          <p:cNvCxnSpPr>
            <a:cxnSpLocks/>
            <a:stCxn id="22" idx="7"/>
          </p:cNvCxnSpPr>
          <p:nvPr/>
        </p:nvCxnSpPr>
        <p:spPr>
          <a:xfrm flipV="1">
            <a:off x="6747120" y="4769273"/>
            <a:ext cx="309213"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CBA5AA17-5708-AA4F-9141-2614915CBB9E}"/>
              </a:ext>
            </a:extLst>
          </p:cNvPr>
          <p:cNvCxnSpPr>
            <a:cxnSpLocks/>
            <a:endCxn id="25" idx="1"/>
          </p:cNvCxnSpPr>
          <p:nvPr/>
        </p:nvCxnSpPr>
        <p:spPr>
          <a:xfrm>
            <a:off x="7450968" y="4769273"/>
            <a:ext cx="342541"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0" name="Oval 39">
            <a:extLst>
              <a:ext uri="{FF2B5EF4-FFF2-40B4-BE49-F238E27FC236}">
                <a16:creationId xmlns:a16="http://schemas.microsoft.com/office/drawing/2014/main" id="{DB650E2A-8E32-7B4B-8B51-DB1945A547C4}"/>
              </a:ext>
            </a:extLst>
          </p:cNvPr>
          <p:cNvSpPr/>
          <p:nvPr/>
        </p:nvSpPr>
        <p:spPr>
          <a:xfrm>
            <a:off x="7056333" y="3697161"/>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4BE25F07-5175-DA4A-972B-196D8E02F5B2}"/>
              </a:ext>
            </a:extLst>
          </p:cNvPr>
          <p:cNvSpPr txBox="1"/>
          <p:nvPr/>
        </p:nvSpPr>
        <p:spPr>
          <a:xfrm>
            <a:off x="7118152" y="3697160"/>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cxnSp>
        <p:nvCxnSpPr>
          <p:cNvPr id="46" name="Straight Connector 45">
            <a:extLst>
              <a:ext uri="{FF2B5EF4-FFF2-40B4-BE49-F238E27FC236}">
                <a16:creationId xmlns:a16="http://schemas.microsoft.com/office/drawing/2014/main" id="{86A8CDED-B38B-A74F-B93B-3B9D03EEDE98}"/>
              </a:ext>
            </a:extLst>
          </p:cNvPr>
          <p:cNvCxnSpPr>
            <a:cxnSpLocks/>
            <a:stCxn id="40" idx="4"/>
            <a:endCxn id="27" idx="0"/>
          </p:cNvCxnSpPr>
          <p:nvPr/>
        </p:nvCxnSpPr>
        <p:spPr>
          <a:xfrm>
            <a:off x="7253651" y="4091796"/>
            <a:ext cx="1" cy="31132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𝜙</m:t>
                                    </m:r>
                                  </m:e>
                                  <m:sub>
                                    <m:r>
                                      <a:rPr lang="en-US" sz="1400" b="0" i="1" smtClean="0">
                                        <a:latin typeface="Cambria Math" panose="02040503050406030204" pitchFamily="18" charset="0"/>
                                      </a:rPr>
                                      <m:t>𝑡</m:t>
                                    </m:r>
                                  </m:sub>
                                </m:sSub>
                              </m:oMath>
                            </m:oMathPara>
                          </a14:m>
                          <a:endParaRPr lang="en-US" sz="14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Choice>
        <mc:Fallback xmlns="">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endParaRPr lang="en-US"/>
                        </a:p>
                      </a:txBody>
                      <a:tcPr>
                        <a:lnL>
                          <a:noFill/>
                        </a:lnL>
                        <a:lnR>
                          <a:noFill/>
                        </a:lnR>
                        <a:lnT w="25400" cmpd="sng">
                          <a:noFill/>
                        </a:lnT>
                        <a:lnB>
                          <a:noFill/>
                        </a:lnB>
                        <a:lnTlToBr w="12700" cmpd="sng">
                          <a:noFill/>
                          <a:prstDash val="solid"/>
                        </a:lnTlToBr>
                        <a:lnBlToTr w="12700" cmpd="sng">
                          <a:noFill/>
                          <a:prstDash val="solid"/>
                        </a:lnBlToTr>
                        <a:blipFill>
                          <a:blip r:embed="rId3"/>
                          <a:stretch>
                            <a:fillRect l="-308824" t="-3226" b="-796774"/>
                          </a:stretch>
                        </a:blipFill>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Fallback>
      </mc:AlternateContent>
      <p:cxnSp>
        <p:nvCxnSpPr>
          <p:cNvPr id="61" name="Straight Connector 60">
            <a:extLst>
              <a:ext uri="{FF2B5EF4-FFF2-40B4-BE49-F238E27FC236}">
                <a16:creationId xmlns:a16="http://schemas.microsoft.com/office/drawing/2014/main" id="{6750D130-E7B6-2A4A-88E7-1D25A5E68F97}"/>
              </a:ext>
            </a:extLst>
          </p:cNvPr>
          <p:cNvCxnSpPr>
            <a:cxnSpLocks/>
          </p:cNvCxnSpPr>
          <p:nvPr/>
        </p:nvCxnSpPr>
        <p:spPr>
          <a:xfrm>
            <a:off x="8341687" y="2102992"/>
            <a:ext cx="1598641"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16C2289A-50BB-C342-B9AA-F82A605E7577}"/>
              </a:ext>
            </a:extLst>
          </p:cNvPr>
          <p:cNvCxnSpPr>
            <a:cxnSpLocks/>
          </p:cNvCxnSpPr>
          <p:nvPr/>
        </p:nvCxnSpPr>
        <p:spPr>
          <a:xfrm>
            <a:off x="9597857" y="1727808"/>
            <a:ext cx="0" cy="344585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7E243478-E2C4-EB42-A951-9DA4B8CA0DCF}"/>
              </a:ext>
            </a:extLst>
          </p:cNvPr>
          <p:cNvSpPr/>
          <p:nvPr/>
        </p:nvSpPr>
        <p:spPr>
          <a:xfrm>
            <a:off x="6976153" y="179546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u</a:t>
            </a:r>
          </a:p>
        </p:txBody>
      </p:sp>
      <p:cxnSp>
        <p:nvCxnSpPr>
          <p:cNvPr id="68" name="Straight Connector 67">
            <a:extLst>
              <a:ext uri="{FF2B5EF4-FFF2-40B4-BE49-F238E27FC236}">
                <a16:creationId xmlns:a16="http://schemas.microsoft.com/office/drawing/2014/main" id="{2B7DEADA-EE71-C64F-A9C5-31C043C5238E}"/>
              </a:ext>
            </a:extLst>
          </p:cNvPr>
          <p:cNvCxnSpPr>
            <a:cxnSpLocks/>
            <a:stCxn id="65" idx="3"/>
            <a:endCxn id="88" idx="7"/>
          </p:cNvCxnSpPr>
          <p:nvPr/>
        </p:nvCxnSpPr>
        <p:spPr>
          <a:xfrm flipH="1">
            <a:off x="6713574" y="2164873"/>
            <a:ext cx="325301" cy="575891"/>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C59751D2-4843-DA4B-A7B1-DB3F663ACD47}"/>
              </a:ext>
            </a:extLst>
          </p:cNvPr>
          <p:cNvCxnSpPr>
            <a:cxnSpLocks/>
            <a:stCxn id="65" idx="5"/>
            <a:endCxn id="89" idx="1"/>
          </p:cNvCxnSpPr>
          <p:nvPr/>
        </p:nvCxnSpPr>
        <p:spPr>
          <a:xfrm>
            <a:off x="7341727" y="2164873"/>
            <a:ext cx="369757" cy="569883"/>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0D42F7B9-2059-7F48-BBA9-CE1217B288C5}"/>
              </a:ext>
            </a:extLst>
          </p:cNvPr>
          <p:cNvCxnSpPr>
            <a:cxnSpLocks/>
            <a:stCxn id="88" idx="6"/>
            <a:endCxn id="89" idx="2"/>
          </p:cNvCxnSpPr>
          <p:nvPr/>
        </p:nvCxnSpPr>
        <p:spPr>
          <a:xfrm flipV="1">
            <a:off x="6776296" y="2887771"/>
            <a:ext cx="872466" cy="6008"/>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Oval 87">
            <a:extLst>
              <a:ext uri="{FF2B5EF4-FFF2-40B4-BE49-F238E27FC236}">
                <a16:creationId xmlns:a16="http://schemas.microsoft.com/office/drawing/2014/main" id="{9E49ACB8-2922-C342-9823-361AC7181FC0}"/>
              </a:ext>
            </a:extLst>
          </p:cNvPr>
          <p:cNvSpPr/>
          <p:nvPr/>
        </p:nvSpPr>
        <p:spPr>
          <a:xfrm>
            <a:off x="6348000" y="267738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v</a:t>
            </a:r>
          </a:p>
        </p:txBody>
      </p:sp>
      <p:sp>
        <p:nvSpPr>
          <p:cNvPr id="89" name="Oval 88">
            <a:extLst>
              <a:ext uri="{FF2B5EF4-FFF2-40B4-BE49-F238E27FC236}">
                <a16:creationId xmlns:a16="http://schemas.microsoft.com/office/drawing/2014/main" id="{3A72017E-261A-7843-8BB9-D1E1878A6B24}"/>
              </a:ext>
            </a:extLst>
          </p:cNvPr>
          <p:cNvSpPr/>
          <p:nvPr/>
        </p:nvSpPr>
        <p:spPr>
          <a:xfrm>
            <a:off x="7648762" y="2671376"/>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s</a:t>
            </a:r>
          </a:p>
        </p:txBody>
      </p:sp>
      <p:sp>
        <p:nvSpPr>
          <p:cNvPr id="96" name="TextBox 95">
            <a:extLst>
              <a:ext uri="{FF2B5EF4-FFF2-40B4-BE49-F238E27FC236}">
                <a16:creationId xmlns:a16="http://schemas.microsoft.com/office/drawing/2014/main" id="{01EC3F04-3913-6845-AD5F-1C2A8BEB103C}"/>
              </a:ext>
            </a:extLst>
          </p:cNvPr>
          <p:cNvSpPr txBox="1"/>
          <p:nvPr/>
        </p:nvSpPr>
        <p:spPr>
          <a:xfrm>
            <a:off x="6550802" y="2114633"/>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97" name="TextBox 96">
            <a:extLst>
              <a:ext uri="{FF2B5EF4-FFF2-40B4-BE49-F238E27FC236}">
                <a16:creationId xmlns:a16="http://schemas.microsoft.com/office/drawing/2014/main" id="{E4BEC5A8-7552-544E-A7F0-1C215E0F238F}"/>
              </a:ext>
            </a:extLst>
          </p:cNvPr>
          <p:cNvSpPr txBox="1"/>
          <p:nvPr/>
        </p:nvSpPr>
        <p:spPr>
          <a:xfrm>
            <a:off x="7097298" y="2861412"/>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8" name="TextBox 97">
            <a:extLst>
              <a:ext uri="{FF2B5EF4-FFF2-40B4-BE49-F238E27FC236}">
                <a16:creationId xmlns:a16="http://schemas.microsoft.com/office/drawing/2014/main" id="{757E8FF6-3E5E-2E48-AE24-B452F99B0FF1}"/>
              </a:ext>
            </a:extLst>
          </p:cNvPr>
          <p:cNvSpPr txBox="1"/>
          <p:nvPr/>
        </p:nvSpPr>
        <p:spPr>
          <a:xfrm>
            <a:off x="7538151" y="2117174"/>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9" name="TextBox 98">
            <a:extLst>
              <a:ext uri="{FF2B5EF4-FFF2-40B4-BE49-F238E27FC236}">
                <a16:creationId xmlns:a16="http://schemas.microsoft.com/office/drawing/2014/main" id="{DF1C92FF-FCE3-A645-81F1-CD69DF976BCA}"/>
              </a:ext>
            </a:extLst>
          </p:cNvPr>
          <p:cNvSpPr txBox="1"/>
          <p:nvPr/>
        </p:nvSpPr>
        <p:spPr>
          <a:xfrm>
            <a:off x="10212508" y="4873178"/>
            <a:ext cx="16231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transitivity</a:t>
            </a:r>
          </a:p>
        </p:txBody>
      </p:sp>
      <p:cxnSp>
        <p:nvCxnSpPr>
          <p:cNvPr id="101" name="Straight Arrow Connector 100">
            <a:extLst>
              <a:ext uri="{FF2B5EF4-FFF2-40B4-BE49-F238E27FC236}">
                <a16:creationId xmlns:a16="http://schemas.microsoft.com/office/drawing/2014/main" id="{FB8EE63D-EE00-5047-A3D7-2AFBB933218F}"/>
              </a:ext>
            </a:extLst>
          </p:cNvPr>
          <p:cNvCxnSpPr>
            <a:endCxn id="99" idx="1"/>
          </p:cNvCxnSpPr>
          <p:nvPr/>
        </p:nvCxnSpPr>
        <p:spPr>
          <a:xfrm>
            <a:off x="10017919" y="5027065"/>
            <a:ext cx="194589"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Rounded Rectangle 101">
            <a:extLst>
              <a:ext uri="{FF2B5EF4-FFF2-40B4-BE49-F238E27FC236}">
                <a16:creationId xmlns:a16="http://schemas.microsoft.com/office/drawing/2014/main" id="{156F27AF-CA80-F54B-8E72-099B344FAD80}"/>
              </a:ext>
            </a:extLst>
          </p:cNvPr>
          <p:cNvSpPr/>
          <p:nvPr/>
        </p:nvSpPr>
        <p:spPr>
          <a:xfrm>
            <a:off x="8341687" y="4873178"/>
            <a:ext cx="1676232" cy="307775"/>
          </a:xfrm>
          <a:prstGeom prst="roundRect">
            <a:avLst/>
          </a:prstGeom>
          <a:noFill/>
          <a:ln w="25400" cap="flat">
            <a:solidFill>
              <a:srgbClr val="C00000"/>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03" name="TextBox 102">
            <a:extLst>
              <a:ext uri="{FF2B5EF4-FFF2-40B4-BE49-F238E27FC236}">
                <a16:creationId xmlns:a16="http://schemas.microsoft.com/office/drawing/2014/main" id="{18512013-E0DB-D24B-BED0-4C81CDB8D29C}"/>
              </a:ext>
            </a:extLst>
          </p:cNvPr>
          <p:cNvSpPr txBox="1"/>
          <p:nvPr/>
        </p:nvSpPr>
        <p:spPr>
          <a:xfrm>
            <a:off x="10176440" y="2907168"/>
            <a:ext cx="1695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transitivity</a:t>
            </a:r>
          </a:p>
        </p:txBody>
      </p:sp>
      <p:sp>
        <p:nvSpPr>
          <p:cNvPr id="104" name="Right Brace 103">
            <a:extLst>
              <a:ext uri="{FF2B5EF4-FFF2-40B4-BE49-F238E27FC236}">
                <a16:creationId xmlns:a16="http://schemas.microsoft.com/office/drawing/2014/main" id="{99E9981D-3913-F449-8087-2BDD68E94C49}"/>
              </a:ext>
            </a:extLst>
          </p:cNvPr>
          <p:cNvSpPr/>
          <p:nvPr/>
        </p:nvSpPr>
        <p:spPr>
          <a:xfrm>
            <a:off x="10017919" y="2671376"/>
            <a:ext cx="141296" cy="779361"/>
          </a:xfrm>
          <a:prstGeom prst="righ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25800658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212-24EA-3248-B6FF-35E884D020DF}"/>
              </a:ext>
            </a:extLst>
          </p:cNvPr>
          <p:cNvSpPr>
            <a:spLocks noGrp="1"/>
          </p:cNvSpPr>
          <p:nvPr>
            <p:ph type="title"/>
          </p:nvPr>
        </p:nvSpPr>
        <p:spPr/>
        <p:txBody>
          <a:bodyPr>
            <a:normAutofit/>
          </a:bodyPr>
          <a:lstStyle/>
          <a:p>
            <a:r>
              <a:rPr lang="en-US" dirty="0"/>
              <a:t>Crowdsourced Blocking Functions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DD76117-8F94-7B4A-9282-FD9F56C6562B}"/>
                  </a:ext>
                </a:extLst>
              </p:cNvPr>
              <p:cNvSpPr>
                <a:spLocks noGrp="1"/>
              </p:cNvSpPr>
              <p:nvPr>
                <p:ph type="body" sz="half" idx="1"/>
              </p:nvPr>
            </p:nvSpPr>
            <p:spPr>
              <a:xfrm>
                <a:off x="609519" y="1752600"/>
                <a:ext cx="5729635" cy="4373564"/>
              </a:xfrm>
            </p:spPr>
            <p:txBody>
              <a:bodyPr>
                <a:normAutofit fontScale="92500" lnSpcReduction="10000"/>
              </a:bodyPr>
              <a:lstStyle/>
              <a:p>
                <a:r>
                  <a:rPr lang="en-US" dirty="0"/>
                  <a:t>HIT does not necessarily need to solicit match/non-match label</a:t>
                </a:r>
              </a:p>
              <a:p>
                <a:pPr lvl="1"/>
                <a:r>
                  <a:rPr lang="en-US" dirty="0"/>
                  <a:t>Assigning (super)class labels can achieve blocking</a:t>
                </a:r>
              </a:p>
              <a:p>
                <a:pPr lvl="1"/>
                <a:endParaRPr lang="en-US" dirty="0"/>
              </a:p>
              <a:p>
                <a:r>
                  <a:rPr lang="en-US" dirty="0"/>
                  <a:t>Crowdsourcing costs include attribute solicitation + pairwise HITs</a:t>
                </a:r>
              </a:p>
              <a:p>
                <a:endParaRPr lang="en-US" dirty="0"/>
              </a:p>
              <a:p>
                <a:r>
                  <a:rPr lang="en-US" dirty="0"/>
                  <a:t>Assuming enough attributes can be solicited, #HITs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log</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oMath>
                </a14:m>
                <a:endParaRPr lang="en-US" dirty="0"/>
              </a:p>
              <a:p>
                <a:pPr lvl="1"/>
                <a:r>
                  <a:rPr lang="en-US" dirty="0"/>
                  <a:t>Since </a:t>
                </a:r>
                <a:r>
                  <a:rPr lang="en-US" i="1" dirty="0"/>
                  <a:t>k </a:t>
                </a:r>
                <a:r>
                  <a:rPr lang="en-US" dirty="0"/>
                  <a:t>divides records into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𝑘</m:t>
                        </m:r>
                      </m:sup>
                    </m:sSup>
                  </m:oMath>
                </a14:m>
                <a:r>
                  <a:rPr lang="en-US" dirty="0"/>
                  <a:t> buckets</a:t>
                </a:r>
              </a:p>
              <a:p>
                <a:pPr lvl="1"/>
                <a:endParaRPr lang="en-US" i="1" dirty="0"/>
              </a:p>
              <a:p>
                <a:r>
                  <a:rPr lang="en-US" dirty="0"/>
                  <a:t>To handle crowd errors</a:t>
                </a:r>
              </a:p>
              <a:p>
                <a:pPr lvl="1"/>
                <a:r>
                  <a:rPr lang="en-US" dirty="0"/>
                  <a:t>Each HIT is assigned to multiple workers</a:t>
                </a:r>
              </a:p>
              <a:p>
                <a:pPr lvl="1"/>
                <a:r>
                  <a:rPr lang="en-US" dirty="0"/>
                  <a:t>Pairwise HIT is issued if r</a:t>
                </a:r>
                <a:r>
                  <a:rPr lang="en-US" baseline="-25000" dirty="0"/>
                  <a:t>1</a:t>
                </a:r>
                <a:r>
                  <a:rPr lang="en-US" dirty="0"/>
                  <a:t>, r</a:t>
                </a:r>
                <a:r>
                  <a:rPr lang="en-US" baseline="-25000" dirty="0"/>
                  <a:t>2</a:t>
                </a:r>
                <a:r>
                  <a:rPr lang="en-US" dirty="0"/>
                  <a:t> differ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i="1" dirty="0"/>
                  <a:t>M </a:t>
                </a:r>
                <a:r>
                  <a:rPr lang="en-US" dirty="0"/>
                  <a:t>attributes</a:t>
                </a:r>
              </a:p>
            </p:txBody>
          </p:sp>
        </mc:Choice>
        <mc:Fallback xmlns="">
          <p:sp>
            <p:nvSpPr>
              <p:cNvPr id="5" name="Text Placeholder 4">
                <a:extLst>
                  <a:ext uri="{FF2B5EF4-FFF2-40B4-BE49-F238E27FC236}">
                    <a16:creationId xmlns:a16="http://schemas.microsoft.com/office/drawing/2014/main" id="{5DD76117-8F94-7B4A-9282-FD9F56C6562B}"/>
                  </a:ext>
                </a:extLst>
              </p:cNvPr>
              <p:cNvSpPr>
                <a:spLocks noGrp="1" noRot="1" noChangeAspect="1" noMove="1" noResize="1" noEditPoints="1" noAdjustHandles="1" noChangeArrowheads="1" noChangeShapeType="1" noTextEdit="1"/>
              </p:cNvSpPr>
              <p:nvPr>
                <p:ph type="body" sz="half" idx="1"/>
              </p:nvPr>
            </p:nvSpPr>
            <p:spPr>
              <a:xfrm>
                <a:off x="609519" y="1752600"/>
                <a:ext cx="5729635" cy="4373564"/>
              </a:xfrm>
              <a:blipFill>
                <a:blip r:embed="rId2"/>
                <a:stretch>
                  <a:fillRect l="-1774" t="-11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96F9F6-3560-DF4B-9638-16F2264CB464}"/>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Attribute-based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Khan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CIKM 2016.</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6" name="Group 5">
            <a:extLst>
              <a:ext uri="{FF2B5EF4-FFF2-40B4-BE49-F238E27FC236}">
                <a16:creationId xmlns:a16="http://schemas.microsoft.com/office/drawing/2014/main" id="{C6A1DF6D-F365-EC4A-866D-E7DDAEC911EB}"/>
              </a:ext>
            </a:extLst>
          </p:cNvPr>
          <p:cNvGrpSpPr/>
          <p:nvPr/>
        </p:nvGrpSpPr>
        <p:grpSpPr>
          <a:xfrm>
            <a:off x="7268208" y="2671929"/>
            <a:ext cx="714048" cy="432835"/>
            <a:chOff x="2467192" y="2422351"/>
            <a:chExt cx="1260724" cy="614362"/>
          </a:xfrm>
        </p:grpSpPr>
        <p:sp>
          <p:nvSpPr>
            <p:cNvPr id="7" name="Rounded Rectangle 6">
              <a:extLst>
                <a:ext uri="{FF2B5EF4-FFF2-40B4-BE49-F238E27FC236}">
                  <a16:creationId xmlns:a16="http://schemas.microsoft.com/office/drawing/2014/main" id="{E74DA043-5534-AA4F-9FD0-695937441DD0}"/>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2855C93-C461-274B-82CB-95FF73A8DA4F}"/>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9" name="Group 8">
            <a:extLst>
              <a:ext uri="{FF2B5EF4-FFF2-40B4-BE49-F238E27FC236}">
                <a16:creationId xmlns:a16="http://schemas.microsoft.com/office/drawing/2014/main" id="{8E22EA62-E2B0-0E4A-B706-C6BC6466A3FB}"/>
              </a:ext>
            </a:extLst>
          </p:cNvPr>
          <p:cNvGrpSpPr/>
          <p:nvPr/>
        </p:nvGrpSpPr>
        <p:grpSpPr>
          <a:xfrm>
            <a:off x="8548048" y="2671929"/>
            <a:ext cx="740908" cy="432835"/>
            <a:chOff x="3387074" y="3404432"/>
            <a:chExt cx="1308147" cy="614362"/>
          </a:xfrm>
        </p:grpSpPr>
        <p:sp>
          <p:nvSpPr>
            <p:cNvPr id="10" name="Rounded Rectangle 9">
              <a:extLst>
                <a:ext uri="{FF2B5EF4-FFF2-40B4-BE49-F238E27FC236}">
                  <a16:creationId xmlns:a16="http://schemas.microsoft.com/office/drawing/2014/main" id="{5AFCC5BD-3DD4-9B49-B04F-4B041BC85B79}"/>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019A438D-BCF3-5B45-A269-D424146F35E6}"/>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36249F7B-07EB-FC47-9CD1-34B33047665A}"/>
              </a:ext>
            </a:extLst>
          </p:cNvPr>
          <p:cNvGrpSpPr/>
          <p:nvPr/>
        </p:nvGrpSpPr>
        <p:grpSpPr>
          <a:xfrm>
            <a:off x="9811945" y="2671929"/>
            <a:ext cx="805029" cy="432835"/>
            <a:chOff x="6947446" y="3788814"/>
            <a:chExt cx="1421359" cy="614362"/>
          </a:xfrm>
        </p:grpSpPr>
        <p:sp>
          <p:nvSpPr>
            <p:cNvPr id="13" name="Rounded Rectangle 12">
              <a:extLst>
                <a:ext uri="{FF2B5EF4-FFF2-40B4-BE49-F238E27FC236}">
                  <a16:creationId xmlns:a16="http://schemas.microsoft.com/office/drawing/2014/main" id="{9C7DA851-3658-CA4F-98B8-8F4A3E18096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81919543-EE4F-1749-A839-29500302C6C2}"/>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5" name="Group 14">
            <a:extLst>
              <a:ext uri="{FF2B5EF4-FFF2-40B4-BE49-F238E27FC236}">
                <a16:creationId xmlns:a16="http://schemas.microsoft.com/office/drawing/2014/main" id="{7E39FEB0-2864-634C-9059-9B88E4DF2066}"/>
              </a:ext>
            </a:extLst>
          </p:cNvPr>
          <p:cNvGrpSpPr/>
          <p:nvPr/>
        </p:nvGrpSpPr>
        <p:grpSpPr>
          <a:xfrm>
            <a:off x="5965260" y="2671930"/>
            <a:ext cx="756468" cy="432835"/>
            <a:chOff x="995852" y="1453221"/>
            <a:chExt cx="1335619" cy="614362"/>
          </a:xfrm>
        </p:grpSpPr>
        <p:sp>
          <p:nvSpPr>
            <p:cNvPr id="16" name="Rectangle 15">
              <a:extLst>
                <a:ext uri="{FF2B5EF4-FFF2-40B4-BE49-F238E27FC236}">
                  <a16:creationId xmlns:a16="http://schemas.microsoft.com/office/drawing/2014/main" id="{0647360B-8FBA-EC4C-9CCF-EAD696097E75}"/>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7" name="TextBox 16">
              <a:extLst>
                <a:ext uri="{FF2B5EF4-FFF2-40B4-BE49-F238E27FC236}">
                  <a16:creationId xmlns:a16="http://schemas.microsoft.com/office/drawing/2014/main" id="{6117CF5F-FA27-D54F-B235-270A592E6266}"/>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18" name="Group 17">
            <a:extLst>
              <a:ext uri="{FF2B5EF4-FFF2-40B4-BE49-F238E27FC236}">
                <a16:creationId xmlns:a16="http://schemas.microsoft.com/office/drawing/2014/main" id="{ED9DA8D8-29BC-9F49-97A3-883DB47A962C}"/>
              </a:ext>
            </a:extLst>
          </p:cNvPr>
          <p:cNvGrpSpPr/>
          <p:nvPr/>
        </p:nvGrpSpPr>
        <p:grpSpPr>
          <a:xfrm>
            <a:off x="11084001" y="2671929"/>
            <a:ext cx="780833" cy="432835"/>
            <a:chOff x="8774163" y="3788814"/>
            <a:chExt cx="1378639" cy="614362"/>
          </a:xfrm>
        </p:grpSpPr>
        <p:sp>
          <p:nvSpPr>
            <p:cNvPr id="19" name="Rectangle 18">
              <a:extLst>
                <a:ext uri="{FF2B5EF4-FFF2-40B4-BE49-F238E27FC236}">
                  <a16:creationId xmlns:a16="http://schemas.microsoft.com/office/drawing/2014/main" id="{600A2B51-D652-624B-9E16-3364F9BCA3B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0" name="TextBox 19">
              <a:extLst>
                <a:ext uri="{FF2B5EF4-FFF2-40B4-BE49-F238E27FC236}">
                  <a16:creationId xmlns:a16="http://schemas.microsoft.com/office/drawing/2014/main" id="{42300F02-5A9B-8C4E-8EB4-22A0ABBA520A}"/>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5" name="Straight Arrow Connector 34">
            <a:extLst>
              <a:ext uri="{FF2B5EF4-FFF2-40B4-BE49-F238E27FC236}">
                <a16:creationId xmlns:a16="http://schemas.microsoft.com/office/drawing/2014/main" id="{F86B9F4C-43D9-974C-B630-7C271B9EA16D}"/>
              </a:ext>
            </a:extLst>
          </p:cNvPr>
          <p:cNvCxnSpPr>
            <a:cxnSpLocks/>
            <a:stCxn id="16" idx="3"/>
            <a:endCxn id="7" idx="1"/>
          </p:cNvCxnSpPr>
          <p:nvPr/>
        </p:nvCxnSpPr>
        <p:spPr>
          <a:xfrm flipV="1">
            <a:off x="6677143" y="288834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C6868C9-C432-E44C-B680-D7DD3E1BAE0F}"/>
              </a:ext>
            </a:extLst>
          </p:cNvPr>
          <p:cNvCxnSpPr>
            <a:cxnSpLocks/>
          </p:cNvCxnSpPr>
          <p:nvPr/>
        </p:nvCxnSpPr>
        <p:spPr>
          <a:xfrm flipV="1">
            <a:off x="7990422" y="2877960"/>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BCFC6B47-2A24-854C-983F-8E97CA42F895}"/>
              </a:ext>
            </a:extLst>
          </p:cNvPr>
          <p:cNvCxnSpPr>
            <a:cxnSpLocks/>
          </p:cNvCxnSpPr>
          <p:nvPr/>
        </p:nvCxnSpPr>
        <p:spPr>
          <a:xfrm flipV="1">
            <a:off x="9278317" y="288834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1A602E5-FFEA-614F-970B-3AF62B541540}"/>
              </a:ext>
            </a:extLst>
          </p:cNvPr>
          <p:cNvCxnSpPr>
            <a:cxnSpLocks/>
          </p:cNvCxnSpPr>
          <p:nvPr/>
        </p:nvCxnSpPr>
        <p:spPr>
          <a:xfrm flipV="1">
            <a:off x="10543639" y="2877959"/>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7" name="Left Brace 46">
            <a:extLst>
              <a:ext uri="{FF2B5EF4-FFF2-40B4-BE49-F238E27FC236}">
                <a16:creationId xmlns:a16="http://schemas.microsoft.com/office/drawing/2014/main" id="{4C962A48-8206-3441-8D4B-6D6FCF90DB54}"/>
              </a:ext>
            </a:extLst>
          </p:cNvPr>
          <p:cNvSpPr/>
          <p:nvPr/>
        </p:nvSpPr>
        <p:spPr>
          <a:xfrm rot="16200000">
            <a:off x="7507126" y="2846214"/>
            <a:ext cx="246221" cy="983646"/>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48" name="Right Brace 47">
            <a:extLst>
              <a:ext uri="{FF2B5EF4-FFF2-40B4-BE49-F238E27FC236}">
                <a16:creationId xmlns:a16="http://schemas.microsoft.com/office/drawing/2014/main" id="{5B31481D-D8D4-974F-B466-3FD5E800A584}"/>
              </a:ext>
            </a:extLst>
          </p:cNvPr>
          <p:cNvSpPr/>
          <p:nvPr/>
        </p:nvSpPr>
        <p:spPr>
          <a:xfrm rot="16200000">
            <a:off x="7515843" y="1957502"/>
            <a:ext cx="228789" cy="983646"/>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49" name="Picture 48">
            <a:extLst>
              <a:ext uri="{FF2B5EF4-FFF2-40B4-BE49-F238E27FC236}">
                <a16:creationId xmlns:a16="http://schemas.microsoft.com/office/drawing/2014/main" id="{4865543C-F01C-A741-9B0B-EA5118043D6F}"/>
              </a:ext>
            </a:extLst>
          </p:cNvPr>
          <p:cNvPicPr>
            <a:picLocks noChangeAspect="1"/>
          </p:cNvPicPr>
          <p:nvPr/>
        </p:nvPicPr>
        <p:blipFill>
          <a:blip r:embed="rId3"/>
          <a:stretch>
            <a:fillRect/>
          </a:stretch>
        </p:blipFill>
        <p:spPr>
          <a:xfrm>
            <a:off x="7325321" y="4238490"/>
            <a:ext cx="533400" cy="711200"/>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843413-3E11-D645-89C9-B5F3C3CA6DBB}"/>
                  </a:ext>
                </a:extLst>
              </p:cNvPr>
              <p:cNvSpPr txBox="1"/>
              <p:nvPr/>
            </p:nvSpPr>
            <p:spPr>
              <a:xfrm>
                <a:off x="7990422" y="4217352"/>
                <a:ext cx="34730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Gender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{male, female, other}</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Celebrity type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{actor, singer, athlete}</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Ethnicity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caucasian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p>
            </p:txBody>
          </p:sp>
        </mc:Choice>
        <mc:Fallback xmlns="">
          <p:sp>
            <p:nvSpPr>
              <p:cNvPr id="50" name="TextBox 49">
                <a:extLst>
                  <a:ext uri="{FF2B5EF4-FFF2-40B4-BE49-F238E27FC236}">
                    <a16:creationId xmlns:a16="http://schemas.microsoft.com/office/drawing/2014/main" id="{A7843413-3E11-D645-89C9-B5F3C3CA6DBB}"/>
                  </a:ext>
                </a:extLst>
              </p:cNvPr>
              <p:cNvSpPr txBox="1">
                <a:spLocks noRot="1" noChangeAspect="1" noMove="1" noResize="1" noEditPoints="1" noAdjustHandles="1" noChangeArrowheads="1" noChangeShapeType="1" noTextEdit="1"/>
              </p:cNvSpPr>
              <p:nvPr/>
            </p:nvSpPr>
            <p:spPr>
              <a:xfrm>
                <a:off x="7990422" y="4217352"/>
                <a:ext cx="3473065" cy="738662"/>
              </a:xfrm>
              <a:prstGeom prst="rect">
                <a:avLst/>
              </a:prstGeom>
              <a:blipFill>
                <a:blip r:embed="rId4"/>
                <a:stretch>
                  <a:fillRect l="-1455" r="-727" b="-8475"/>
                </a:stretch>
              </a:blipFill>
              <a:ln w="12700" cap="flat">
                <a:noFill/>
                <a:miter lim="400000"/>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3EDDBBA-03B7-9C46-A88F-C44F0D01DF56}"/>
              </a:ext>
            </a:extLst>
          </p:cNvPr>
          <p:cNvSpPr txBox="1"/>
          <p:nvPr/>
        </p:nvSpPr>
        <p:spPr>
          <a:xfrm>
            <a:off x="9278317" y="393796"/>
            <a:ext cx="27260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[Khan and Molina, CIKM’16]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964492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F8043B-CD11-6748-AE49-F8E73BAF4D35}"/>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5CADB272-3384-6C4B-ABC1-E4AAFFF2A9A8}"/>
              </a:ext>
            </a:extLst>
          </p:cNvPr>
          <p:cNvSpPr>
            <a:spLocks noGrp="1"/>
          </p:cNvSpPr>
          <p:nvPr>
            <p:ph type="title"/>
          </p:nvPr>
        </p:nvSpPr>
        <p:spPr/>
        <p:txBody>
          <a:bodyPr/>
          <a:lstStyle/>
          <a:p>
            <a:r>
              <a:rPr lang="en-US" dirty="0"/>
              <a:t>Hands-off Crowdsourced ER</a:t>
            </a:r>
          </a:p>
        </p:txBody>
      </p:sp>
      <p:pic>
        <p:nvPicPr>
          <p:cNvPr id="7" name="Picture 6">
            <a:extLst>
              <a:ext uri="{FF2B5EF4-FFF2-40B4-BE49-F238E27FC236}">
                <a16:creationId xmlns:a16="http://schemas.microsoft.com/office/drawing/2014/main" id="{DD1792F3-4845-804B-B0EA-3AA17C8F4332}"/>
              </a:ext>
            </a:extLst>
          </p:cNvPr>
          <p:cNvPicPr>
            <a:picLocks noChangeAspect="1"/>
          </p:cNvPicPr>
          <p:nvPr/>
        </p:nvPicPr>
        <p:blipFill>
          <a:blip r:embed="rId2"/>
          <a:stretch>
            <a:fillRect/>
          </a:stretch>
        </p:blipFill>
        <p:spPr>
          <a:xfrm>
            <a:off x="9200244" y="3521161"/>
            <a:ext cx="2129963" cy="1820481"/>
          </a:xfrm>
          <a:prstGeom prst="rect">
            <a:avLst/>
          </a:prstGeom>
        </p:spPr>
      </p:pic>
      <p:sp>
        <p:nvSpPr>
          <p:cNvPr id="6" name="Text Placeholder 5">
            <a:extLst>
              <a:ext uri="{FF2B5EF4-FFF2-40B4-BE49-F238E27FC236}">
                <a16:creationId xmlns:a16="http://schemas.microsoft.com/office/drawing/2014/main" id="{8FE33DE1-8192-7648-ACF8-BF1C1643C222}"/>
              </a:ext>
            </a:extLst>
          </p:cNvPr>
          <p:cNvSpPr>
            <a:spLocks noGrp="1"/>
          </p:cNvSpPr>
          <p:nvPr>
            <p:ph type="body" sz="half" idx="1"/>
          </p:nvPr>
        </p:nvSpPr>
        <p:spPr/>
        <p:txBody>
          <a:bodyPr>
            <a:normAutofit fontScale="92500" lnSpcReduction="10000"/>
          </a:bodyPr>
          <a:lstStyle/>
          <a:p>
            <a:r>
              <a:rPr lang="en-US" dirty="0"/>
              <a:t>Corleone crowdsources all steps of ER</a:t>
            </a:r>
          </a:p>
          <a:p>
            <a:endParaRPr lang="en-US" dirty="0"/>
          </a:p>
          <a:p>
            <a:r>
              <a:rPr lang="en-US" dirty="0"/>
              <a:t>Blocking is achieved with active learning a random forest</a:t>
            </a:r>
          </a:p>
          <a:p>
            <a:pPr lvl="1"/>
            <a:r>
              <a:rPr lang="en-US" dirty="0"/>
              <a:t>Each root-to-leaf path ending in a non-match label is a potential blocking rule</a:t>
            </a:r>
          </a:p>
          <a:p>
            <a:endParaRPr lang="en-US" dirty="0"/>
          </a:p>
          <a:p>
            <a:r>
              <a:rPr lang="en-US" dirty="0"/>
              <a:t>Active learning is also used to learn a subsequent ER model</a:t>
            </a:r>
          </a:p>
          <a:p>
            <a:endParaRPr lang="en-US" dirty="0"/>
          </a:p>
          <a:p>
            <a:r>
              <a:rPr lang="en-US" dirty="0"/>
              <a:t>Crowd errors are handled by repeatedly polling workers until consensus is achieved</a:t>
            </a:r>
          </a:p>
          <a:p>
            <a:endParaRPr lang="en-US" dirty="0"/>
          </a:p>
          <a:p>
            <a:r>
              <a:rPr lang="en-US" dirty="0"/>
              <a:t>Falcon includes optimizations to improve Corleone’s efficiency</a:t>
            </a:r>
          </a:p>
        </p:txBody>
      </p:sp>
      <p:sp>
        <p:nvSpPr>
          <p:cNvPr id="4" name="TextBox 3">
            <a:extLst>
              <a:ext uri="{FF2B5EF4-FFF2-40B4-BE49-F238E27FC236}">
                <a16:creationId xmlns:a16="http://schemas.microsoft.com/office/drawing/2014/main" id="{4B71F293-9C3C-864E-9079-532CD3FCF2EC}"/>
              </a:ext>
            </a:extLst>
          </p:cNvPr>
          <p:cNvSpPr txBox="1"/>
          <p:nvPr/>
        </p:nvSpPr>
        <p:spPr>
          <a:xfrm>
            <a:off x="609518" y="6278085"/>
            <a:ext cx="103281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Corleone: Hands-Off Crowdsourcing for Entity Matching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Gokhale, Das, Doan, Naughton, </a:t>
            </a:r>
            <a:r>
              <a:rPr kumimoji="0" lang="en-US" sz="1200" b="1" i="0" u="none" strike="noStrike" kern="1200" cap="none" spc="0" normalizeH="0" baseline="0" noProof="0" dirty="0" err="1">
                <a:ln>
                  <a:noFill/>
                </a:ln>
                <a:solidFill>
                  <a:srgbClr val="000000"/>
                </a:solidFill>
                <a:effectLst/>
                <a:uLnTx/>
                <a:uFillTx/>
                <a:latin typeface="Calibri"/>
                <a:cs typeface="Calibri"/>
              </a:rPr>
              <a:t>Rampalli</a:t>
            </a:r>
            <a:r>
              <a:rPr kumimoji="0" lang="en-US" sz="1200" b="1" i="0" u="none" strike="noStrike" kern="1200" cap="none" spc="0" normalizeH="0" baseline="0" noProof="0" dirty="0">
                <a:ln>
                  <a:noFill/>
                </a:ln>
                <a:solidFill>
                  <a:srgbClr val="000000"/>
                </a:solidFill>
                <a:effectLst/>
                <a:uLnTx/>
                <a:uFillTx/>
                <a:latin typeface="Calibri"/>
                <a:cs typeface="Calibri"/>
              </a:rPr>
              <a:t>, Shavlik, and </a:t>
            </a:r>
            <a:r>
              <a:rPr kumimoji="0" lang="en-US" sz="1200" b="1" i="0" u="none" strike="noStrike" kern="1200" cap="none" spc="0" normalizeH="0" baseline="0" noProof="0" dirty="0" err="1">
                <a:ln>
                  <a:noFill/>
                </a:ln>
                <a:solidFill>
                  <a:srgbClr val="000000"/>
                </a:solidFill>
                <a:effectLst/>
                <a:uLnTx/>
                <a:uFillTx/>
                <a:latin typeface="Calibri"/>
                <a:cs typeface="Calibri"/>
              </a:rPr>
              <a:t>Zhuin</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Falcon: Scaling Up Hands-Off Crowdsourced Entity Matching to Build Cloud Services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Das, </a:t>
            </a:r>
            <a:r>
              <a:rPr kumimoji="0" lang="en-US" sz="1200" b="1" i="0" u="none" strike="noStrike" kern="1200" cap="none" spc="0" normalizeH="0" baseline="0" noProof="0" dirty="0" err="1">
                <a:ln>
                  <a:noFill/>
                </a:ln>
                <a:solidFill>
                  <a:srgbClr val="000000"/>
                </a:solidFill>
                <a:effectLst/>
                <a:uLnTx/>
                <a:uFillTx/>
                <a:latin typeface="Calibri"/>
                <a:cs typeface="Calibri"/>
              </a:rPr>
              <a:t>Suganthan</a:t>
            </a:r>
            <a:r>
              <a:rPr kumimoji="0" lang="en-US" sz="1200" b="1" i="0" u="none" strike="noStrike" kern="1200" cap="none" spc="0" normalizeH="0" baseline="0" noProof="0" dirty="0">
                <a:ln>
                  <a:noFill/>
                </a:ln>
                <a:solidFill>
                  <a:srgbClr val="000000"/>
                </a:solidFill>
                <a:effectLst/>
                <a:uLnTx/>
                <a:uFillTx/>
                <a:latin typeface="Calibri"/>
                <a:cs typeface="Calibri"/>
              </a:rPr>
              <a:t> G. C., Doan, Naughton, Krishnan, Deep, </a:t>
            </a:r>
            <a:r>
              <a:rPr kumimoji="0" lang="en-US" sz="1200" b="1" i="0" u="none" strike="noStrike" kern="1200" cap="none" spc="0" normalizeH="0" baseline="0" noProof="0" dirty="0" err="1">
                <a:ln>
                  <a:noFill/>
                </a:ln>
                <a:solidFill>
                  <a:srgbClr val="000000"/>
                </a:solidFill>
                <a:effectLst/>
                <a:uLnTx/>
                <a:uFillTx/>
                <a:latin typeface="Calibri"/>
                <a:cs typeface="Calibri"/>
              </a:rPr>
              <a:t>Arcaute</a:t>
            </a:r>
            <a:r>
              <a:rPr kumimoji="0" lang="en-US" sz="1200" b="1" i="0" u="none" strike="noStrike" kern="1200" cap="none" spc="0" normalizeH="0" baseline="0" noProof="0" dirty="0">
                <a:ln>
                  <a:noFill/>
                </a:ln>
                <a:solidFill>
                  <a:srgbClr val="000000"/>
                </a:solidFill>
                <a:effectLst/>
                <a:uLnTx/>
                <a:uFillTx/>
                <a:latin typeface="Calibri"/>
                <a:cs typeface="Calibri"/>
              </a:rPr>
              <a:t>, Raghavendra, and Park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endPar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E2FB64A1-810D-C947-B4F4-D22E49ED6F32}"/>
              </a:ext>
            </a:extLst>
          </p:cNvPr>
          <p:cNvGrpSpPr/>
          <p:nvPr/>
        </p:nvGrpSpPr>
        <p:grpSpPr>
          <a:xfrm>
            <a:off x="7321965" y="1937677"/>
            <a:ext cx="714048" cy="432835"/>
            <a:chOff x="2467192" y="2422351"/>
            <a:chExt cx="1260724" cy="614362"/>
          </a:xfrm>
        </p:grpSpPr>
        <p:sp>
          <p:nvSpPr>
            <p:cNvPr id="9" name="Rounded Rectangle 8">
              <a:extLst>
                <a:ext uri="{FF2B5EF4-FFF2-40B4-BE49-F238E27FC236}">
                  <a16:creationId xmlns:a16="http://schemas.microsoft.com/office/drawing/2014/main" id="{3C6BE4A3-588F-9C45-942B-8594C7B427AF}"/>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E1DFCC73-F363-A949-9058-9AC0123A23AA}"/>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11" name="Group 10">
            <a:extLst>
              <a:ext uri="{FF2B5EF4-FFF2-40B4-BE49-F238E27FC236}">
                <a16:creationId xmlns:a16="http://schemas.microsoft.com/office/drawing/2014/main" id="{D0D03294-4B8F-7447-97C0-E113E8865D33}"/>
              </a:ext>
            </a:extLst>
          </p:cNvPr>
          <p:cNvGrpSpPr/>
          <p:nvPr/>
        </p:nvGrpSpPr>
        <p:grpSpPr>
          <a:xfrm>
            <a:off x="8601805" y="1937677"/>
            <a:ext cx="740908" cy="432835"/>
            <a:chOff x="3387074" y="3404432"/>
            <a:chExt cx="1308147" cy="614362"/>
          </a:xfrm>
        </p:grpSpPr>
        <p:sp>
          <p:nvSpPr>
            <p:cNvPr id="12" name="Rounded Rectangle 11">
              <a:extLst>
                <a:ext uri="{FF2B5EF4-FFF2-40B4-BE49-F238E27FC236}">
                  <a16:creationId xmlns:a16="http://schemas.microsoft.com/office/drawing/2014/main" id="{1C73042B-09C6-DF42-BACB-85DCDDFBC656}"/>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3" name="TextBox 12">
              <a:extLst>
                <a:ext uri="{FF2B5EF4-FFF2-40B4-BE49-F238E27FC236}">
                  <a16:creationId xmlns:a16="http://schemas.microsoft.com/office/drawing/2014/main" id="{ACBB1C7C-F2F2-4343-90B2-AF938499D59F}"/>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4" name="Group 13">
            <a:extLst>
              <a:ext uri="{FF2B5EF4-FFF2-40B4-BE49-F238E27FC236}">
                <a16:creationId xmlns:a16="http://schemas.microsoft.com/office/drawing/2014/main" id="{568F9D06-79A1-FF4E-85C1-927A9D3587E6}"/>
              </a:ext>
            </a:extLst>
          </p:cNvPr>
          <p:cNvGrpSpPr/>
          <p:nvPr/>
        </p:nvGrpSpPr>
        <p:grpSpPr>
          <a:xfrm>
            <a:off x="9865702" y="1937677"/>
            <a:ext cx="805029" cy="432835"/>
            <a:chOff x="6947446" y="3788814"/>
            <a:chExt cx="1421359" cy="614362"/>
          </a:xfrm>
        </p:grpSpPr>
        <p:sp>
          <p:nvSpPr>
            <p:cNvPr id="15" name="Rounded Rectangle 14">
              <a:extLst>
                <a:ext uri="{FF2B5EF4-FFF2-40B4-BE49-F238E27FC236}">
                  <a16:creationId xmlns:a16="http://schemas.microsoft.com/office/drawing/2014/main" id="{4B2177DE-81C2-174D-8260-F55C6D666087}"/>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6" name="TextBox 15">
              <a:extLst>
                <a:ext uri="{FF2B5EF4-FFF2-40B4-BE49-F238E27FC236}">
                  <a16:creationId xmlns:a16="http://schemas.microsoft.com/office/drawing/2014/main" id="{3CE73B67-17AF-3547-83DA-A9C8C4D88E59}"/>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7" name="Group 16">
            <a:extLst>
              <a:ext uri="{FF2B5EF4-FFF2-40B4-BE49-F238E27FC236}">
                <a16:creationId xmlns:a16="http://schemas.microsoft.com/office/drawing/2014/main" id="{574078B5-6CBE-5D43-A4CF-F516E4F96BC3}"/>
              </a:ext>
            </a:extLst>
          </p:cNvPr>
          <p:cNvGrpSpPr/>
          <p:nvPr/>
        </p:nvGrpSpPr>
        <p:grpSpPr>
          <a:xfrm>
            <a:off x="6019017" y="1937678"/>
            <a:ext cx="756468" cy="432835"/>
            <a:chOff x="995852" y="1453221"/>
            <a:chExt cx="1335619" cy="614362"/>
          </a:xfrm>
        </p:grpSpPr>
        <p:sp>
          <p:nvSpPr>
            <p:cNvPr id="18" name="Rectangle 17">
              <a:extLst>
                <a:ext uri="{FF2B5EF4-FFF2-40B4-BE49-F238E27FC236}">
                  <a16:creationId xmlns:a16="http://schemas.microsoft.com/office/drawing/2014/main" id="{8EDFF827-6338-474B-972F-B59D23E46E44}"/>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9" name="TextBox 18">
              <a:extLst>
                <a:ext uri="{FF2B5EF4-FFF2-40B4-BE49-F238E27FC236}">
                  <a16:creationId xmlns:a16="http://schemas.microsoft.com/office/drawing/2014/main" id="{A858247B-E1C0-644C-9C66-6838506117B5}"/>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20" name="Group 19">
            <a:extLst>
              <a:ext uri="{FF2B5EF4-FFF2-40B4-BE49-F238E27FC236}">
                <a16:creationId xmlns:a16="http://schemas.microsoft.com/office/drawing/2014/main" id="{0DA4478D-7F84-CB4B-B89C-8587F05E87D9}"/>
              </a:ext>
            </a:extLst>
          </p:cNvPr>
          <p:cNvGrpSpPr/>
          <p:nvPr/>
        </p:nvGrpSpPr>
        <p:grpSpPr>
          <a:xfrm>
            <a:off x="11137758" y="1937677"/>
            <a:ext cx="780833" cy="432835"/>
            <a:chOff x="8774163" y="3788814"/>
            <a:chExt cx="1378639" cy="614362"/>
          </a:xfrm>
        </p:grpSpPr>
        <p:sp>
          <p:nvSpPr>
            <p:cNvPr id="21" name="Rectangle 20">
              <a:extLst>
                <a:ext uri="{FF2B5EF4-FFF2-40B4-BE49-F238E27FC236}">
                  <a16:creationId xmlns:a16="http://schemas.microsoft.com/office/drawing/2014/main" id="{B6E2DC22-89D9-C042-B2DF-EEA32CAE094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2" name="TextBox 21">
              <a:extLst>
                <a:ext uri="{FF2B5EF4-FFF2-40B4-BE49-F238E27FC236}">
                  <a16:creationId xmlns:a16="http://schemas.microsoft.com/office/drawing/2014/main" id="{6692998D-898D-284E-8DA9-D0356E73E5E0}"/>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23" name="Straight Arrow Connector 22">
            <a:extLst>
              <a:ext uri="{FF2B5EF4-FFF2-40B4-BE49-F238E27FC236}">
                <a16:creationId xmlns:a16="http://schemas.microsoft.com/office/drawing/2014/main" id="{2255C6A6-843C-FB4F-9279-56D8CA992FFC}"/>
              </a:ext>
            </a:extLst>
          </p:cNvPr>
          <p:cNvCxnSpPr>
            <a:cxnSpLocks/>
            <a:stCxn id="18" idx="3"/>
            <a:endCxn id="9" idx="1"/>
          </p:cNvCxnSpPr>
          <p:nvPr/>
        </p:nvCxnSpPr>
        <p:spPr>
          <a:xfrm flipV="1">
            <a:off x="6730900" y="215409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1DDA0855-B6A6-BF42-8A02-B668EF683755}"/>
              </a:ext>
            </a:extLst>
          </p:cNvPr>
          <p:cNvCxnSpPr>
            <a:cxnSpLocks/>
          </p:cNvCxnSpPr>
          <p:nvPr/>
        </p:nvCxnSpPr>
        <p:spPr>
          <a:xfrm flipV="1">
            <a:off x="8044179" y="2143708"/>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57A1DF2C-8C91-4D44-8E6D-DD4ADD3FEFBC}"/>
              </a:ext>
            </a:extLst>
          </p:cNvPr>
          <p:cNvCxnSpPr>
            <a:cxnSpLocks/>
          </p:cNvCxnSpPr>
          <p:nvPr/>
        </p:nvCxnSpPr>
        <p:spPr>
          <a:xfrm flipV="1">
            <a:off x="9332074" y="2154093"/>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74EA22F2-E74B-E740-97C1-9EC4A39AA656}"/>
              </a:ext>
            </a:extLst>
          </p:cNvPr>
          <p:cNvCxnSpPr>
            <a:cxnSpLocks/>
          </p:cNvCxnSpPr>
          <p:nvPr/>
        </p:nvCxnSpPr>
        <p:spPr>
          <a:xfrm flipV="1">
            <a:off x="10597396" y="214370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Left Brace 26">
            <a:extLst>
              <a:ext uri="{FF2B5EF4-FFF2-40B4-BE49-F238E27FC236}">
                <a16:creationId xmlns:a16="http://schemas.microsoft.com/office/drawing/2014/main" id="{478231F6-F7DE-E945-8822-7143FE3053B7}"/>
              </a:ext>
            </a:extLst>
          </p:cNvPr>
          <p:cNvSpPr/>
          <p:nvPr/>
        </p:nvSpPr>
        <p:spPr>
          <a:xfrm rot="16200000">
            <a:off x="8867120" y="805724"/>
            <a:ext cx="225249" cy="3575149"/>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8" name="Right Brace 27">
            <a:extLst>
              <a:ext uri="{FF2B5EF4-FFF2-40B4-BE49-F238E27FC236}">
                <a16:creationId xmlns:a16="http://schemas.microsoft.com/office/drawing/2014/main" id="{69D313E0-2FA3-C541-91C2-05EE24349963}"/>
              </a:ext>
            </a:extLst>
          </p:cNvPr>
          <p:cNvSpPr/>
          <p:nvPr/>
        </p:nvSpPr>
        <p:spPr>
          <a:xfrm rot="16200000">
            <a:off x="8869307" y="-76459"/>
            <a:ext cx="220876" cy="3575148"/>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29" name="Picture 28">
            <a:extLst>
              <a:ext uri="{FF2B5EF4-FFF2-40B4-BE49-F238E27FC236}">
                <a16:creationId xmlns:a16="http://schemas.microsoft.com/office/drawing/2014/main" id="{3DCDA272-F796-1145-8F58-E5C99AF6FC2E}"/>
              </a:ext>
            </a:extLst>
          </p:cNvPr>
          <p:cNvPicPr>
            <a:picLocks noChangeAspect="1"/>
          </p:cNvPicPr>
          <p:nvPr/>
        </p:nvPicPr>
        <p:blipFill>
          <a:blip r:embed="rId3"/>
          <a:stretch>
            <a:fillRect/>
          </a:stretch>
        </p:blipFill>
        <p:spPr>
          <a:xfrm>
            <a:off x="7127694" y="3521161"/>
            <a:ext cx="1985483" cy="1558497"/>
          </a:xfrm>
          <a:prstGeom prst="rect">
            <a:avLst/>
          </a:prstGeom>
        </p:spPr>
      </p:pic>
    </p:spTree>
    <p:extLst>
      <p:ext uri="{BB962C8B-B14F-4D97-AF65-F5344CB8AC3E}">
        <p14:creationId xmlns:p14="http://schemas.microsoft.com/office/powerpoint/2010/main" val="17029891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A1A37872-BC99-0246-87B0-E6C2DC8320FE}"/>
              </a:ext>
            </a:extLst>
          </p:cNvPr>
          <p:cNvSpPr txBox="1"/>
          <p:nvPr/>
        </p:nvSpPr>
        <p:spPr>
          <a:xfrm>
            <a:off x="9514590" y="684411"/>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5707919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b="1" i="1" dirty="0">
                <a:solidFill>
                  <a:srgbClr val="FF0000"/>
                </a:solidFill>
                <a:latin typeface="medium-content-serif-font"/>
              </a:rPr>
              <a:t>He</a:t>
            </a:r>
            <a:r>
              <a:rPr lang="en-US" sz="1400" i="1" dirty="0">
                <a:latin typeface="medium-content-serif-font"/>
              </a:rPr>
              <a:t> was born on June 14, 1946.</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Rectangle 19">
            <a:extLst>
              <a:ext uri="{FF2B5EF4-FFF2-40B4-BE49-F238E27FC236}">
                <a16:creationId xmlns:a16="http://schemas.microsoft.com/office/drawing/2014/main" id="{679A3C10-44F8-8048-BAC7-8F4098E3E5EA}"/>
              </a:ext>
            </a:extLst>
          </p:cNvPr>
          <p:cNvSpPr/>
          <p:nvPr/>
        </p:nvSpPr>
        <p:spPr>
          <a:xfrm>
            <a:off x="5931827" y="4619776"/>
            <a:ext cx="3064761"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i="1" dirty="0">
                <a:latin typeface="medium-content-serif-font"/>
              </a:rPr>
              <a:t>He was born on June 14, 1946.</a:t>
            </a:r>
            <a:endParaRPr lang="en-US" sz="1400" b="0" i="1" dirty="0">
              <a:effectLst/>
              <a:latin typeface="medium-content-serif-font"/>
            </a:endParaRPr>
          </a:p>
        </p:txBody>
      </p: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9" name="Picture 8" descr="A person in a suit and tie&#10;&#10;Description automatically generated">
            <a:extLst>
              <a:ext uri="{FF2B5EF4-FFF2-40B4-BE49-F238E27FC236}">
                <a16:creationId xmlns:a16="http://schemas.microsoft.com/office/drawing/2014/main" id="{09E2C10D-9529-6544-8131-97781B3E74EE}"/>
              </a:ext>
            </a:extLst>
          </p:cNvPr>
          <p:cNvPicPr>
            <a:picLocks noChangeAspect="1"/>
          </p:cNvPicPr>
          <p:nvPr/>
        </p:nvPicPr>
        <p:blipFill rotWithShape="1">
          <a:blip r:embed="rId3"/>
          <a:srcRect l="2746" b="6063"/>
          <a:stretch/>
        </p:blipFill>
        <p:spPr>
          <a:xfrm>
            <a:off x="8855442" y="4101722"/>
            <a:ext cx="3331288" cy="2358790"/>
          </a:xfrm>
          <a:prstGeom prst="rect">
            <a:avLst/>
          </a:prstGeom>
        </p:spPr>
      </p:pic>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8506148" y="4371512"/>
            <a:ext cx="463532" cy="213716"/>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4854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FE88-729E-674C-A905-CA091FE75EC1}"/>
              </a:ext>
            </a:extLst>
          </p:cNvPr>
          <p:cNvSpPr>
            <a:spLocks noGrp="1"/>
          </p:cNvSpPr>
          <p:nvPr>
            <p:ph type="title"/>
          </p:nvPr>
        </p:nvSpPr>
        <p:spPr/>
        <p:txBody>
          <a:bodyPr/>
          <a:lstStyle/>
          <a:p>
            <a:r>
              <a:rPr lang="en-US" dirty="0"/>
              <a:t>Summary &amp; Open Challenges</a:t>
            </a:r>
          </a:p>
        </p:txBody>
      </p:sp>
      <p:sp>
        <p:nvSpPr>
          <p:cNvPr id="3" name="Content Placeholder 2">
            <a:extLst>
              <a:ext uri="{FF2B5EF4-FFF2-40B4-BE49-F238E27FC236}">
                <a16:creationId xmlns:a16="http://schemas.microsoft.com/office/drawing/2014/main" id="{A055081E-8636-304A-8E51-CB3E7A419C62}"/>
              </a:ext>
            </a:extLst>
          </p:cNvPr>
          <p:cNvSpPr>
            <a:spLocks noGrp="1"/>
          </p:cNvSpPr>
          <p:nvPr>
            <p:ph idx="1"/>
          </p:nvPr>
        </p:nvSpPr>
        <p:spPr>
          <a:xfrm>
            <a:off x="838200" y="1825625"/>
            <a:ext cx="10515600" cy="3734347"/>
          </a:xfrm>
        </p:spPr>
        <p:txBody>
          <a:bodyPr/>
          <a:lstStyle/>
          <a:p>
            <a:r>
              <a:rPr lang="en-US" dirty="0"/>
              <a:t>Crowdsourced ER has led to a number of works that</a:t>
            </a:r>
          </a:p>
          <a:p>
            <a:pPr lvl="1"/>
            <a:r>
              <a:rPr lang="en-US" dirty="0"/>
              <a:t>Attempt to elucidate how different pairwise decisions are tied together</a:t>
            </a:r>
          </a:p>
          <a:p>
            <a:pPr lvl="1"/>
            <a:r>
              <a:rPr lang="en-US" dirty="0"/>
              <a:t>Improve our understanding of how to evaluate the utility of a HIT</a:t>
            </a:r>
          </a:p>
          <a:p>
            <a:pPr lvl="1"/>
            <a:r>
              <a:rPr lang="en-US" dirty="0"/>
              <a:t>Improve our understanding of HIT design and how it affects worker accuracy</a:t>
            </a:r>
          </a:p>
          <a:p>
            <a:pPr marL="453953" lvl="1" indent="0">
              <a:buNone/>
            </a:pPr>
            <a:endParaRPr lang="en-US" dirty="0"/>
          </a:p>
          <a:p>
            <a:r>
              <a:rPr lang="en-US" dirty="0"/>
              <a:t>How to handle crowd labeling errors</a:t>
            </a:r>
          </a:p>
          <a:p>
            <a:pPr lvl="1"/>
            <a:r>
              <a:rPr lang="en-US" dirty="0"/>
              <a:t>We lack coherent, principled frameworks for this</a:t>
            </a:r>
          </a:p>
          <a:p>
            <a:pPr lvl="1"/>
            <a:r>
              <a:rPr lang="en-US" dirty="0"/>
              <a:t>Likely to encounter simple techniques (e.g., majority vote) or something new</a:t>
            </a:r>
          </a:p>
          <a:p>
            <a:pPr lvl="1"/>
            <a:r>
              <a:rPr lang="en-US" dirty="0"/>
              <a:t>Can recent work on deep learning with crowds</a:t>
            </a:r>
            <a:r>
              <a:rPr lang="en-US" baseline="30000" dirty="0"/>
              <a:t>1</a:t>
            </a:r>
            <a:r>
              <a:rPr lang="en-US" dirty="0"/>
              <a:t> help?</a:t>
            </a:r>
          </a:p>
        </p:txBody>
      </p:sp>
      <p:sp>
        <p:nvSpPr>
          <p:cNvPr id="4" name="TextBox 3">
            <a:extLst>
              <a:ext uri="{FF2B5EF4-FFF2-40B4-BE49-F238E27FC236}">
                <a16:creationId xmlns:a16="http://schemas.microsoft.com/office/drawing/2014/main" id="{4899BE6C-4A8E-B647-9FE8-A824213F8290}"/>
              </a:ext>
            </a:extLst>
          </p:cNvPr>
          <p:cNvSpPr txBox="1"/>
          <p:nvPr/>
        </p:nvSpPr>
        <p:spPr>
          <a:xfrm>
            <a:off x="5706357" y="5559972"/>
            <a:ext cx="56474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Calibri"/>
                <a:cs typeface="Calibri"/>
              </a:rPr>
              <a:t>1</a:t>
            </a:r>
            <a:r>
              <a:rPr kumimoji="0" lang="en-US" sz="1600" b="0" i="0" u="none" strike="noStrike" kern="1200" cap="none" spc="0" normalizeH="0" baseline="0" noProof="0" dirty="0">
                <a:ln>
                  <a:noFill/>
                </a:ln>
                <a:solidFill>
                  <a:srgbClr val="000000"/>
                </a:solidFill>
                <a:effectLst/>
                <a:uLnTx/>
                <a:uFillTx/>
                <a:latin typeface="Calibri"/>
                <a:cs typeface="Calibri"/>
              </a:rPr>
              <a:t>Deep Learning from Crowds by Rodrigues and Pereira at AAAI’18</a:t>
            </a:r>
          </a:p>
        </p:txBody>
      </p:sp>
      <p:sp>
        <p:nvSpPr>
          <p:cNvPr id="5" name="Slide Number Placeholder 4">
            <a:extLst>
              <a:ext uri="{FF2B5EF4-FFF2-40B4-BE49-F238E27FC236}">
                <a16:creationId xmlns:a16="http://schemas.microsoft.com/office/drawing/2014/main" id="{396A1B57-1D05-6F48-A6AB-A6A74F4AE83A}"/>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Tree>
    <p:extLst>
      <p:ext uri="{BB962C8B-B14F-4D97-AF65-F5344CB8AC3E}">
        <p14:creationId xmlns:p14="http://schemas.microsoft.com/office/powerpoint/2010/main" val="19028753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51</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58060" y="3374438"/>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4707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core concepts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lstStyle/>
          <a:p>
            <a:r>
              <a:rPr lang="en-US" b="1" dirty="0">
                <a:solidFill>
                  <a:schemeClr val="tx1"/>
                </a:solidFill>
              </a:rPr>
              <a:t>Philosophy:</a:t>
            </a:r>
          </a:p>
          <a:p>
            <a:pPr lvl="1"/>
            <a:r>
              <a:rPr lang="en-US" dirty="0">
                <a:solidFill>
                  <a:schemeClr val="tx1"/>
                </a:solidFill>
              </a:rPr>
              <a:t>the learning algorithm incorporates domain knowledge into models from user interactions.</a:t>
            </a:r>
          </a:p>
          <a:p>
            <a:pPr marL="453953" lvl="1" indent="0">
              <a:buNone/>
            </a:pPr>
            <a:endParaRPr lang="en-US" dirty="0">
              <a:solidFill>
                <a:schemeClr val="tx1"/>
              </a:solidFill>
            </a:endParaRPr>
          </a:p>
          <a:p>
            <a:r>
              <a:rPr lang="en-US" b="1" dirty="0">
                <a:solidFill>
                  <a:schemeClr val="tx1"/>
                </a:solidFill>
              </a:rPr>
              <a:t>Core components:</a:t>
            </a:r>
          </a:p>
          <a:p>
            <a:pPr lvl="1"/>
            <a:r>
              <a:rPr lang="en-US" dirty="0">
                <a:solidFill>
                  <a:schemeClr val="tx1"/>
                </a:solidFill>
              </a:rPr>
              <a:t>Unlabeled data</a:t>
            </a:r>
          </a:p>
          <a:p>
            <a:pPr lvl="1"/>
            <a:r>
              <a:rPr lang="en-US" dirty="0">
                <a:solidFill>
                  <a:schemeClr val="tx1"/>
                </a:solidFill>
              </a:rPr>
              <a:t>Training data (optional)</a:t>
            </a:r>
          </a:p>
          <a:p>
            <a:pPr lvl="1"/>
            <a:r>
              <a:rPr lang="en-US" dirty="0">
                <a:solidFill>
                  <a:schemeClr val="tx1"/>
                </a:solidFill>
              </a:rPr>
              <a:t>Annotator (human or machine)</a:t>
            </a:r>
          </a:p>
          <a:p>
            <a:pPr lvl="1"/>
            <a:r>
              <a:rPr lang="en-US" dirty="0">
                <a:solidFill>
                  <a:schemeClr val="tx1"/>
                </a:solidFill>
              </a:rPr>
              <a:t>Learning algorithm</a:t>
            </a:r>
          </a:p>
          <a:p>
            <a:pPr lvl="1"/>
            <a:r>
              <a:rPr lang="en-US" dirty="0">
                <a:solidFill>
                  <a:schemeClr val="tx1"/>
                </a:solidFill>
              </a:rPr>
              <a:t>Active sampling module</a:t>
            </a:r>
          </a:p>
          <a:p>
            <a:endParaRPr lang="en-US" dirty="0">
              <a:solidFill>
                <a:schemeClr val="tx1"/>
              </a:solidFill>
            </a:endParaRPr>
          </a:p>
          <a:p>
            <a:r>
              <a:rPr lang="en-US" b="1" dirty="0">
                <a:solidFill>
                  <a:schemeClr val="tx1"/>
                </a:solidFill>
              </a:rPr>
              <a:t>Goal</a:t>
            </a:r>
            <a:r>
              <a:rPr lang="en-US" dirty="0">
                <a:solidFill>
                  <a:schemeClr val="tx1"/>
                </a:solidFill>
              </a:rPr>
              <a:t>: learn high-quality models with minimal human effort</a:t>
            </a:r>
          </a:p>
          <a:p>
            <a:endParaRPr lang="en-US" dirty="0">
              <a:solidFill>
                <a:schemeClr val="tx1"/>
              </a:solidFill>
            </a:endParaRPr>
          </a:p>
          <a:p>
            <a:r>
              <a:rPr lang="en-US" b="1" dirty="0">
                <a:solidFill>
                  <a:schemeClr val="tx1"/>
                </a:solidFill>
              </a:rPr>
              <a:t>Useful for low-resource settings</a:t>
            </a:r>
          </a:p>
          <a:p>
            <a:pPr lvl="1"/>
            <a:r>
              <a:rPr lang="en-US" dirty="0">
                <a:solidFill>
                  <a:schemeClr val="tx1"/>
                </a:solidFill>
              </a:rPr>
              <a:t>Zero or few labeled examples</a:t>
            </a: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258306459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53</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Passive Learning</a:t>
            </a:r>
            <a:endParaRPr lang="en-US" dirty="0"/>
          </a:p>
        </p:txBody>
      </p:sp>
      <p:sp>
        <p:nvSpPr>
          <p:cNvPr id="4" name="Text Placeholder 3">
            <a:extLst>
              <a:ext uri="{FF2B5EF4-FFF2-40B4-BE49-F238E27FC236}">
                <a16:creationId xmlns:a16="http://schemas.microsoft.com/office/drawing/2014/main" id="{42CA7E10-34FB-4984-8AAD-DA8A3F9C8F4C}"/>
              </a:ext>
            </a:extLst>
          </p:cNvPr>
          <p:cNvSpPr>
            <a:spLocks noGrp="1"/>
          </p:cNvSpPr>
          <p:nvPr>
            <p:ph type="body" idx="1"/>
          </p:nvPr>
        </p:nvSpPr>
        <p:spPr>
          <a:xfrm>
            <a:off x="609519" y="895350"/>
            <a:ext cx="10972166" cy="5067300"/>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19" name="Group 18">
            <a:extLst>
              <a:ext uri="{FF2B5EF4-FFF2-40B4-BE49-F238E27FC236}">
                <a16:creationId xmlns:a16="http://schemas.microsoft.com/office/drawing/2014/main" id="{A5FA92F3-CC22-6E47-B17C-7C40470EEF4D}"/>
              </a:ext>
            </a:extLst>
          </p:cNvPr>
          <p:cNvGrpSpPr/>
          <p:nvPr/>
        </p:nvGrpSpPr>
        <p:grpSpPr>
          <a:xfrm>
            <a:off x="1229870" y="2034663"/>
            <a:ext cx="1435768" cy="1661986"/>
            <a:chOff x="2173706" y="2892082"/>
            <a:chExt cx="1435768" cy="1661986"/>
          </a:xfrm>
        </p:grpSpPr>
        <p:pic>
          <p:nvPicPr>
            <p:cNvPr id="10" name="Graphic 9" descr="Database">
              <a:extLst>
                <a:ext uri="{FF2B5EF4-FFF2-40B4-BE49-F238E27FC236}">
                  <a16:creationId xmlns:a16="http://schemas.microsoft.com/office/drawing/2014/main" id="{FDEEE02B-1419-9840-8FE2-984E3A8D86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3706" y="3118300"/>
              <a:ext cx="1435768" cy="1435768"/>
            </a:xfrm>
            <a:prstGeom prst="rect">
              <a:avLst/>
            </a:prstGeom>
          </p:spPr>
        </p:pic>
        <p:sp>
          <p:nvSpPr>
            <p:cNvPr id="11" name="TextBox 10">
              <a:extLst>
                <a:ext uri="{FF2B5EF4-FFF2-40B4-BE49-F238E27FC236}">
                  <a16:creationId xmlns:a16="http://schemas.microsoft.com/office/drawing/2014/main" id="{C7261310-6C49-D145-9E6D-1B3FCEB5F123}"/>
                </a:ext>
              </a:extLst>
            </p:cNvPr>
            <p:cNvSpPr txBox="1"/>
            <p:nvPr/>
          </p:nvSpPr>
          <p:spPr>
            <a:xfrm>
              <a:off x="2173706" y="2892082"/>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T</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raining data</a:t>
              </a:r>
            </a:p>
          </p:txBody>
        </p:sp>
      </p:grpSp>
      <p:pic>
        <p:nvPicPr>
          <p:cNvPr id="14" name="Graphic 13" descr="Gears">
            <a:extLst>
              <a:ext uri="{FF2B5EF4-FFF2-40B4-BE49-F238E27FC236}">
                <a16:creationId xmlns:a16="http://schemas.microsoft.com/office/drawing/2014/main" id="{C7EAFB27-675D-0141-AE90-46BFBD450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6349" y="2521565"/>
            <a:ext cx="914400" cy="914400"/>
          </a:xfrm>
          <a:prstGeom prst="rect">
            <a:avLst/>
          </a:prstGeom>
        </p:spPr>
      </p:pic>
      <p:grpSp>
        <p:nvGrpSpPr>
          <p:cNvPr id="21" name="Group 20">
            <a:extLst>
              <a:ext uri="{FF2B5EF4-FFF2-40B4-BE49-F238E27FC236}">
                <a16:creationId xmlns:a16="http://schemas.microsoft.com/office/drawing/2014/main" id="{583DA97A-480F-9447-9F2A-420C9F928C72}"/>
              </a:ext>
            </a:extLst>
          </p:cNvPr>
          <p:cNvGrpSpPr/>
          <p:nvPr/>
        </p:nvGrpSpPr>
        <p:grpSpPr>
          <a:xfrm>
            <a:off x="3578320" y="2598550"/>
            <a:ext cx="2055347" cy="760430"/>
            <a:chOff x="3873552" y="2175542"/>
            <a:chExt cx="2055347" cy="760430"/>
          </a:xfrm>
        </p:grpSpPr>
        <p:sp>
          <p:nvSpPr>
            <p:cNvPr id="22" name="Rounded Rectangle 21">
              <a:extLst>
                <a:ext uri="{FF2B5EF4-FFF2-40B4-BE49-F238E27FC236}">
                  <a16:creationId xmlns:a16="http://schemas.microsoft.com/office/drawing/2014/main" id="{B39CF729-4EE9-8944-A1BE-07579AA4B2C5}"/>
                </a:ext>
              </a:extLst>
            </p:cNvPr>
            <p:cNvSpPr/>
            <p:nvPr/>
          </p:nvSpPr>
          <p:spPr>
            <a:xfrm>
              <a:off x="3873552" y="2175542"/>
              <a:ext cx="2055347"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51F0E9-8192-D048-91BB-09F673712F9A}"/>
                </a:ext>
              </a:extLst>
            </p:cNvPr>
            <p:cNvSpPr txBox="1"/>
            <p:nvPr/>
          </p:nvSpPr>
          <p:spPr>
            <a:xfrm>
              <a:off x="3929766" y="2232592"/>
              <a:ext cx="1923802" cy="646331"/>
            </a:xfrm>
            <a:prstGeom prst="rect">
              <a:avLst/>
            </a:prstGeom>
            <a:noFill/>
          </p:spPr>
          <p:txBody>
            <a:bodyPr wrap="square" rtlCol="0">
              <a:spAutoFit/>
            </a:bodyPr>
            <a:lstStyle/>
            <a:p>
              <a:pPr algn="ctr"/>
              <a:r>
                <a:rPr lang="en-US" dirty="0">
                  <a:latin typeface="IBM Plex Sans" panose="020B0503050203000203" pitchFamily="34" charset="77"/>
                </a:rPr>
                <a:t>Supervised</a:t>
              </a:r>
            </a:p>
            <a:p>
              <a:pPr algn="ctr"/>
              <a:r>
                <a:rPr lang="en-US" dirty="0">
                  <a:latin typeface="IBM Plex Sans" panose="020B0503050203000203" pitchFamily="34" charset="77"/>
                </a:rPr>
                <a:t>Learning module</a:t>
              </a:r>
            </a:p>
          </p:txBody>
        </p:sp>
      </p:grpSp>
      <p:cxnSp>
        <p:nvCxnSpPr>
          <p:cNvPr id="25" name="Straight Arrow Connector 24">
            <a:extLst>
              <a:ext uri="{FF2B5EF4-FFF2-40B4-BE49-F238E27FC236}">
                <a16:creationId xmlns:a16="http://schemas.microsoft.com/office/drawing/2014/main" id="{D68E9842-1FD6-BA47-BE3E-449E2EBFD1BE}"/>
              </a:ext>
            </a:extLst>
          </p:cNvPr>
          <p:cNvCxnSpPr>
            <a:stCxn id="10" idx="3"/>
            <a:endCxn id="22" idx="1"/>
          </p:cNvCxnSpPr>
          <p:nvPr/>
        </p:nvCxnSpPr>
        <p:spPr>
          <a:xfrm>
            <a:off x="2665638"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8CC0DB4-31D6-6D47-9C4C-4547AED3746B}"/>
              </a:ext>
            </a:extLst>
          </p:cNvPr>
          <p:cNvSpPr txBox="1"/>
          <p:nvPr/>
        </p:nvSpPr>
        <p:spPr>
          <a:xfrm>
            <a:off x="7328088" y="2712651"/>
            <a:ext cx="12641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77"/>
                <a:sym typeface="Calibri"/>
              </a:rPr>
              <a:t>Deployable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latin typeface="IBM Plex Sans" panose="020B0503050203000203" pitchFamily="34" charset="77"/>
                <a:sym typeface="Calibri"/>
              </a:rPr>
              <a:t>model</a:t>
            </a:r>
            <a:endParaRPr kumimoji="0" lang="en-US" sz="1800" b="0" i="0" u="none" strike="noStrike" cap="none" spc="0" normalizeH="0" baseline="0" dirty="0">
              <a:ln>
                <a:noFill/>
              </a:ln>
              <a:solidFill>
                <a:srgbClr val="000000"/>
              </a:solidFill>
              <a:effectLst/>
              <a:uFillTx/>
              <a:latin typeface="IBM Plex Sans" panose="020B0503050203000203" pitchFamily="34" charset="77"/>
              <a:sym typeface="Calibri"/>
            </a:endParaRPr>
          </a:p>
        </p:txBody>
      </p:sp>
      <p:cxnSp>
        <p:nvCxnSpPr>
          <p:cNvPr id="27" name="Straight Arrow Connector 26">
            <a:extLst>
              <a:ext uri="{FF2B5EF4-FFF2-40B4-BE49-F238E27FC236}">
                <a16:creationId xmlns:a16="http://schemas.microsoft.com/office/drawing/2014/main" id="{2A462619-C531-0D4A-96F4-3B19989EB580}"/>
              </a:ext>
            </a:extLst>
          </p:cNvPr>
          <p:cNvCxnSpPr>
            <a:cxnSpLocks/>
            <a:stCxn id="22" idx="3"/>
            <a:endCxn id="14" idx="1"/>
          </p:cNvCxnSpPr>
          <p:nvPr/>
        </p:nvCxnSpPr>
        <p:spPr>
          <a:xfrm>
            <a:off x="5633667"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27BDA579-D671-AB45-A1A8-EB9032F1D534}"/>
              </a:ext>
            </a:extLst>
          </p:cNvPr>
          <p:cNvGrpSpPr/>
          <p:nvPr/>
        </p:nvGrpSpPr>
        <p:grpSpPr>
          <a:xfrm>
            <a:off x="9357401" y="1859848"/>
            <a:ext cx="2261949" cy="1323434"/>
            <a:chOff x="9395068" y="1875362"/>
            <a:chExt cx="2261949" cy="1323434"/>
          </a:xfrm>
        </p:grpSpPr>
        <p:sp>
          <p:nvSpPr>
            <p:cNvPr id="32" name="Cloud 31">
              <a:extLst>
                <a:ext uri="{FF2B5EF4-FFF2-40B4-BE49-F238E27FC236}">
                  <a16:creationId xmlns:a16="http://schemas.microsoft.com/office/drawing/2014/main" id="{DBD8AE5A-E3C4-3F40-A185-2283125B1100}"/>
                </a:ext>
              </a:extLst>
            </p:cNvPr>
            <p:cNvSpPr/>
            <p:nvPr/>
          </p:nvSpPr>
          <p:spPr>
            <a:xfrm>
              <a:off x="9395068" y="1875362"/>
              <a:ext cx="2261949" cy="1323434"/>
            </a:xfrm>
            <a:prstGeom prst="cloud">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82929965-8AE0-EA42-9D11-502F8A6C8046}"/>
                </a:ext>
              </a:extLst>
            </p:cNvPr>
            <p:cNvSpPr txBox="1"/>
            <p:nvPr/>
          </p:nvSpPr>
          <p:spPr>
            <a:xfrm>
              <a:off x="9881956" y="2050177"/>
              <a:ext cx="128817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Classic</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C00000"/>
                  </a:solidFill>
                  <a:latin typeface="IBM Plex Sans" panose="020B0503050203000203" pitchFamily="34" charset="77"/>
                  <a:sym typeface="Calibri"/>
                </a:rPr>
                <a:t>s</a:t>
              </a: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upervised</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sp>
        <p:nvSpPr>
          <p:cNvPr id="73" name="32-Point Star 72">
            <a:extLst>
              <a:ext uri="{FF2B5EF4-FFF2-40B4-BE49-F238E27FC236}">
                <a16:creationId xmlns:a16="http://schemas.microsoft.com/office/drawing/2014/main" id="{48BF6BE7-52A2-CA45-9425-4AA4CC6F7AEF}"/>
              </a:ext>
            </a:extLst>
          </p:cNvPr>
          <p:cNvSpPr/>
          <p:nvPr/>
        </p:nvSpPr>
        <p:spPr>
          <a:xfrm>
            <a:off x="3381132" y="3893165"/>
            <a:ext cx="5211083" cy="1790116"/>
          </a:xfrm>
          <a:prstGeom prst="star32">
            <a:avLst>
              <a:gd name="adj" fmla="val 4664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TextBox 73">
            <a:extLst>
              <a:ext uri="{FF2B5EF4-FFF2-40B4-BE49-F238E27FC236}">
                <a16:creationId xmlns:a16="http://schemas.microsoft.com/office/drawing/2014/main" id="{1E50A674-3E69-2145-96CD-EF0FC93DB15E}"/>
              </a:ext>
            </a:extLst>
          </p:cNvPr>
          <p:cNvSpPr txBox="1"/>
          <p:nvPr/>
        </p:nvSpPr>
        <p:spPr>
          <a:xfrm>
            <a:off x="4783139" y="4227045"/>
            <a:ext cx="240706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75" name="TextBox 74">
            <a:extLst>
              <a:ext uri="{FF2B5EF4-FFF2-40B4-BE49-F238E27FC236}">
                <a16:creationId xmlns:a16="http://schemas.microsoft.com/office/drawing/2014/main" id="{B3D46FF1-0EA1-8A4E-B840-5E6D4966707C}"/>
              </a:ext>
            </a:extLst>
          </p:cNvPr>
          <p:cNvSpPr txBox="1"/>
          <p:nvPr/>
        </p:nvSpPr>
        <p:spPr>
          <a:xfrm>
            <a:off x="3923128" y="4601221"/>
            <a:ext cx="41270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IBM Plex Sans" panose="020B0503050203000203" pitchFamily="34" charset="77"/>
                <a:sym typeface="Calibri"/>
              </a:rPr>
              <a:t>Comprehensive and representative</a:t>
            </a:r>
          </a:p>
          <a:p>
            <a:pPr marL="0" marR="0" indent="0" algn="ctr" defTabSz="914400" rtl="0" fontAlgn="auto" latinLnBrk="0" hangingPunct="0">
              <a:lnSpc>
                <a:spcPct val="100000"/>
              </a:lnSpc>
              <a:spcBef>
                <a:spcPts val="0"/>
              </a:spcBef>
              <a:spcAft>
                <a:spcPts val="0"/>
              </a:spcAft>
              <a:buClrTx/>
              <a:buSzTx/>
              <a:buFontTx/>
              <a:buNone/>
              <a:tabLst/>
            </a:pPr>
            <a:r>
              <a:rPr lang="en-US" sz="2000" dirty="0">
                <a:solidFill>
                  <a:schemeClr val="bg1"/>
                </a:solidFill>
                <a:latin typeface="IBM Plex Sans" panose="020B0503050203000203" pitchFamily="34" charset="77"/>
                <a:sym typeface="Calibri"/>
              </a:rPr>
              <a:t>training data!</a:t>
            </a:r>
            <a:endParaRPr kumimoji="0" lang="en-US" sz="2000" b="0" i="0" u="none" strike="noStrike" cap="none" spc="0" normalizeH="0" baseline="0" dirty="0">
              <a:ln>
                <a:noFill/>
              </a:ln>
              <a:solidFill>
                <a:schemeClr val="bg1"/>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290791138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ardrop 47">
            <a:extLst>
              <a:ext uri="{FF2B5EF4-FFF2-40B4-BE49-F238E27FC236}">
                <a16:creationId xmlns:a16="http://schemas.microsoft.com/office/drawing/2014/main" id="{83236F11-2047-3F47-A577-189E3E45C81D}"/>
              </a:ext>
            </a:extLst>
          </p:cNvPr>
          <p:cNvSpPr/>
          <p:nvPr/>
        </p:nvSpPr>
        <p:spPr>
          <a:xfrm rot="16200000">
            <a:off x="9180910" y="4388308"/>
            <a:ext cx="1558492" cy="3245939"/>
          </a:xfrm>
          <a:prstGeom prst="teardrop">
            <a:avLst>
              <a:gd name="adj" fmla="val 129553"/>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54</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Active Learning</a:t>
            </a:r>
            <a:endParaRPr lang="en-US" dirty="0"/>
          </a:p>
        </p:txBody>
      </p:sp>
      <p:grpSp>
        <p:nvGrpSpPr>
          <p:cNvPr id="20" name="Group 19">
            <a:extLst>
              <a:ext uri="{FF2B5EF4-FFF2-40B4-BE49-F238E27FC236}">
                <a16:creationId xmlns:a16="http://schemas.microsoft.com/office/drawing/2014/main" id="{6C95076E-461A-864C-983F-3F65087946AE}"/>
              </a:ext>
            </a:extLst>
          </p:cNvPr>
          <p:cNvGrpSpPr/>
          <p:nvPr/>
        </p:nvGrpSpPr>
        <p:grpSpPr>
          <a:xfrm>
            <a:off x="4702320" y="4793220"/>
            <a:ext cx="1187182" cy="1169430"/>
            <a:chOff x="4703512" y="4947727"/>
            <a:chExt cx="1187182" cy="1169430"/>
          </a:xfrm>
        </p:grpSpPr>
        <p:pic>
          <p:nvPicPr>
            <p:cNvPr id="16" name="Graphic 15" descr="Head with gears">
              <a:extLst>
                <a:ext uri="{FF2B5EF4-FFF2-40B4-BE49-F238E27FC236}">
                  <a16:creationId xmlns:a16="http://schemas.microsoft.com/office/drawing/2014/main" id="{BAC37274-5C5F-7B40-8A0A-8AB3FB9CD0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9903" y="4947727"/>
              <a:ext cx="914400" cy="914400"/>
            </a:xfrm>
            <a:prstGeom prst="rect">
              <a:avLst/>
            </a:prstGeom>
          </p:spPr>
        </p:pic>
        <p:sp>
          <p:nvSpPr>
            <p:cNvPr id="17" name="TextBox 16">
              <a:extLst>
                <a:ext uri="{FF2B5EF4-FFF2-40B4-BE49-F238E27FC236}">
                  <a16:creationId xmlns:a16="http://schemas.microsoft.com/office/drawing/2014/main" id="{989E3FEC-84E4-0C4E-8237-FDBCD8CA8D9D}"/>
                </a:ext>
              </a:extLst>
            </p:cNvPr>
            <p:cNvSpPr txBox="1"/>
            <p:nvPr/>
          </p:nvSpPr>
          <p:spPr>
            <a:xfrm>
              <a:off x="4703512" y="5747827"/>
              <a:ext cx="11871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Annotator</a:t>
              </a:r>
            </a:p>
          </p:txBody>
        </p:sp>
      </p:grpSp>
      <p:grpSp>
        <p:nvGrpSpPr>
          <p:cNvPr id="34" name="Group 33">
            <a:extLst>
              <a:ext uri="{FF2B5EF4-FFF2-40B4-BE49-F238E27FC236}">
                <a16:creationId xmlns:a16="http://schemas.microsoft.com/office/drawing/2014/main" id="{18EA524F-0F33-FA41-BCA0-F286ACA35F5F}"/>
              </a:ext>
            </a:extLst>
          </p:cNvPr>
          <p:cNvGrpSpPr/>
          <p:nvPr/>
        </p:nvGrpSpPr>
        <p:grpSpPr>
          <a:xfrm>
            <a:off x="344641" y="3248068"/>
            <a:ext cx="2140510" cy="914400"/>
            <a:chOff x="1198136" y="3342931"/>
            <a:chExt cx="2140510" cy="914400"/>
          </a:xfrm>
        </p:grpSpPr>
        <p:pic>
          <p:nvPicPr>
            <p:cNvPr id="35" name="Graphic 34" descr="Database">
              <a:extLst>
                <a:ext uri="{FF2B5EF4-FFF2-40B4-BE49-F238E27FC236}">
                  <a16:creationId xmlns:a16="http://schemas.microsoft.com/office/drawing/2014/main" id="{6BA5D87A-08F9-9E40-A2AA-5514C24823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246" y="3342931"/>
              <a:ext cx="914400" cy="914400"/>
            </a:xfrm>
            <a:prstGeom prst="rect">
              <a:avLst/>
            </a:prstGeom>
          </p:spPr>
        </p:pic>
        <p:sp>
          <p:nvSpPr>
            <p:cNvPr id="36" name="TextBox 35">
              <a:extLst>
                <a:ext uri="{FF2B5EF4-FFF2-40B4-BE49-F238E27FC236}">
                  <a16:creationId xmlns:a16="http://schemas.microsoft.com/office/drawing/2014/main" id="{B45BE07A-271F-2C4F-96B3-A82FE84E9FD9}"/>
                </a:ext>
              </a:extLst>
            </p:cNvPr>
            <p:cNvSpPr txBox="1"/>
            <p:nvPr/>
          </p:nvSpPr>
          <p:spPr>
            <a:xfrm>
              <a:off x="1198136" y="3631268"/>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data</a:t>
              </a:r>
            </a:p>
          </p:txBody>
        </p:sp>
      </p:grpSp>
      <p:grpSp>
        <p:nvGrpSpPr>
          <p:cNvPr id="37" name="Group 36">
            <a:extLst>
              <a:ext uri="{FF2B5EF4-FFF2-40B4-BE49-F238E27FC236}">
                <a16:creationId xmlns:a16="http://schemas.microsoft.com/office/drawing/2014/main" id="{66AEA2C0-D784-2348-83F1-4A2F8428BA80}"/>
              </a:ext>
            </a:extLst>
          </p:cNvPr>
          <p:cNvGrpSpPr/>
          <p:nvPr/>
        </p:nvGrpSpPr>
        <p:grpSpPr>
          <a:xfrm>
            <a:off x="3321879" y="1530732"/>
            <a:ext cx="2013968" cy="649514"/>
            <a:chOff x="3873553" y="2175542"/>
            <a:chExt cx="2013968" cy="649514"/>
          </a:xfrm>
        </p:grpSpPr>
        <p:sp>
          <p:nvSpPr>
            <p:cNvPr id="38" name="Rounded Rectangle 37">
              <a:extLst>
                <a:ext uri="{FF2B5EF4-FFF2-40B4-BE49-F238E27FC236}">
                  <a16:creationId xmlns:a16="http://schemas.microsoft.com/office/drawing/2014/main" id="{85E87181-DE91-1E4F-98D2-412DB4389A84}"/>
                </a:ext>
              </a:extLst>
            </p:cNvPr>
            <p:cNvSpPr/>
            <p:nvPr/>
          </p:nvSpPr>
          <p:spPr>
            <a:xfrm>
              <a:off x="3873553" y="2175542"/>
              <a:ext cx="2013968" cy="64951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TextBox 38">
              <a:extLst>
                <a:ext uri="{FF2B5EF4-FFF2-40B4-BE49-F238E27FC236}">
                  <a16:creationId xmlns:a16="http://schemas.microsoft.com/office/drawing/2014/main" id="{967C07AF-9EA0-3846-BD21-E3B096D8B4F7}"/>
                </a:ext>
              </a:extLst>
            </p:cNvPr>
            <p:cNvSpPr txBox="1"/>
            <p:nvPr/>
          </p:nvSpPr>
          <p:spPr>
            <a:xfrm>
              <a:off x="3873553" y="2204443"/>
              <a:ext cx="1923802" cy="523220"/>
            </a:xfrm>
            <a:prstGeom prst="rect">
              <a:avLst/>
            </a:prstGeom>
            <a:noFill/>
          </p:spPr>
          <p:txBody>
            <a:bodyPr wrap="square" rtlCol="0">
              <a:spAutoFit/>
            </a:bodyPr>
            <a:lstStyle/>
            <a:p>
              <a:pPr algn="ctr"/>
              <a:r>
                <a:rPr lang="en-US" sz="1400" dirty="0">
                  <a:latin typeface="IBM Plex Sans" panose="020B0503050203000203" pitchFamily="34" charset="77"/>
                </a:rPr>
                <a:t>Supervised</a:t>
              </a:r>
            </a:p>
            <a:p>
              <a:pPr algn="ctr"/>
              <a:r>
                <a:rPr lang="en-US" sz="1400" dirty="0">
                  <a:latin typeface="IBM Plex Sans" panose="020B0503050203000203" pitchFamily="34" charset="77"/>
                </a:rPr>
                <a:t>learning component</a:t>
              </a:r>
            </a:p>
          </p:txBody>
        </p:sp>
      </p:grpSp>
      <p:cxnSp>
        <p:nvCxnSpPr>
          <p:cNvPr id="41" name="Curved Connector 40">
            <a:extLst>
              <a:ext uri="{FF2B5EF4-FFF2-40B4-BE49-F238E27FC236}">
                <a16:creationId xmlns:a16="http://schemas.microsoft.com/office/drawing/2014/main" id="{2F2AAA5C-6938-3042-B2BA-F30653DA3EFA}"/>
              </a:ext>
            </a:extLst>
          </p:cNvPr>
          <p:cNvCxnSpPr>
            <a:stCxn id="35" idx="0"/>
            <a:endCxn id="39" idx="1"/>
          </p:cNvCxnSpPr>
          <p:nvPr/>
        </p:nvCxnSpPr>
        <p:spPr>
          <a:xfrm rot="5400000" flipH="1" flipV="1">
            <a:off x="1961503" y="1887692"/>
            <a:ext cx="1426825" cy="1293928"/>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F7564F8D-CCDA-AF4F-AA1F-61CFE829CC5C}"/>
              </a:ext>
            </a:extLst>
          </p:cNvPr>
          <p:cNvGrpSpPr/>
          <p:nvPr/>
        </p:nvGrpSpPr>
        <p:grpSpPr>
          <a:xfrm>
            <a:off x="7699049" y="3142212"/>
            <a:ext cx="1435768" cy="1201151"/>
            <a:chOff x="7217224" y="4692901"/>
            <a:chExt cx="1435768" cy="1201151"/>
          </a:xfrm>
        </p:grpSpPr>
        <p:sp>
          <p:nvSpPr>
            <p:cNvPr id="18" name="Can 17">
              <a:extLst>
                <a:ext uri="{FF2B5EF4-FFF2-40B4-BE49-F238E27FC236}">
                  <a16:creationId xmlns:a16="http://schemas.microsoft.com/office/drawing/2014/main" id="{11AC789F-9996-6642-88CA-BD2F41B0C998}"/>
                </a:ext>
              </a:extLst>
            </p:cNvPr>
            <p:cNvSpPr/>
            <p:nvPr/>
          </p:nvSpPr>
          <p:spPr>
            <a:xfrm>
              <a:off x="7217224" y="4692901"/>
              <a:ext cx="1409484" cy="1201151"/>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2" name="TextBox 41">
              <a:extLst>
                <a:ext uri="{FF2B5EF4-FFF2-40B4-BE49-F238E27FC236}">
                  <a16:creationId xmlns:a16="http://schemas.microsoft.com/office/drawing/2014/main" id="{5910ED32-28E4-6B47-8FFB-0F7B1EB83530}"/>
                </a:ext>
              </a:extLst>
            </p:cNvPr>
            <p:cNvSpPr txBox="1"/>
            <p:nvPr/>
          </p:nvSpPr>
          <p:spPr>
            <a:xfrm>
              <a:off x="7217224" y="5124614"/>
              <a:ext cx="14357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un</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a:t>
              </a:r>
            </a:p>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full data</a:t>
              </a:r>
            </a:p>
          </p:txBody>
        </p:sp>
      </p:grpSp>
      <p:cxnSp>
        <p:nvCxnSpPr>
          <p:cNvPr id="43" name="Curved Connector 42">
            <a:extLst>
              <a:ext uri="{FF2B5EF4-FFF2-40B4-BE49-F238E27FC236}">
                <a16:creationId xmlns:a16="http://schemas.microsoft.com/office/drawing/2014/main" id="{A9414A38-F405-1247-AF9E-58BFA0ED5857}"/>
              </a:ext>
            </a:extLst>
          </p:cNvPr>
          <p:cNvCxnSpPr>
            <a:cxnSpLocks/>
            <a:stCxn id="38" idx="3"/>
            <a:endCxn id="61" idx="1"/>
          </p:cNvCxnSpPr>
          <p:nvPr/>
        </p:nvCxnSpPr>
        <p:spPr>
          <a:xfrm>
            <a:off x="5335847" y="1855489"/>
            <a:ext cx="928476" cy="1943"/>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A8B97E77-3D04-CE4D-9F90-5DA86F4DEC9C}"/>
              </a:ext>
            </a:extLst>
          </p:cNvPr>
          <p:cNvCxnSpPr>
            <a:cxnSpLocks/>
          </p:cNvCxnSpPr>
          <p:nvPr/>
        </p:nvCxnSpPr>
        <p:spPr>
          <a:xfrm rot="5400000">
            <a:off x="6516607" y="3821849"/>
            <a:ext cx="1434622" cy="251428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0B6A69AA-5948-0C4A-995F-C7D6AF80A8B4}"/>
              </a:ext>
            </a:extLst>
          </p:cNvPr>
          <p:cNvCxnSpPr>
            <a:cxnSpLocks/>
            <a:stCxn id="17" idx="1"/>
            <a:endCxn id="35" idx="2"/>
          </p:cNvCxnSpPr>
          <p:nvPr/>
        </p:nvCxnSpPr>
        <p:spPr>
          <a:xfrm rot="10800000">
            <a:off x="2027952" y="4162469"/>
            <a:ext cx="2674369" cy="1615517"/>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F51D3EB8-220B-4C49-BB34-5DA7362B2574}"/>
              </a:ext>
            </a:extLst>
          </p:cNvPr>
          <p:cNvGrpSpPr/>
          <p:nvPr/>
        </p:nvGrpSpPr>
        <p:grpSpPr>
          <a:xfrm>
            <a:off x="4212032" y="2781612"/>
            <a:ext cx="2261949" cy="1323434"/>
            <a:chOff x="9813335" y="4578239"/>
            <a:chExt cx="2261949" cy="1323434"/>
          </a:xfrm>
        </p:grpSpPr>
        <p:sp>
          <p:nvSpPr>
            <p:cNvPr id="59" name="Cloud 58">
              <a:extLst>
                <a:ext uri="{FF2B5EF4-FFF2-40B4-BE49-F238E27FC236}">
                  <a16:creationId xmlns:a16="http://schemas.microsoft.com/office/drawing/2014/main" id="{6E136B4C-8E0D-A54B-A312-FC3E2DB56A48}"/>
                </a:ext>
              </a:extLst>
            </p:cNvPr>
            <p:cNvSpPr/>
            <p:nvPr/>
          </p:nvSpPr>
          <p:spPr>
            <a:xfrm>
              <a:off x="9813335" y="4578239"/>
              <a:ext cx="2261949" cy="1323434"/>
            </a:xfrm>
            <a:prstGeom prst="cloud">
              <a:avLst/>
            </a:prstGeom>
            <a:solidFill>
              <a:schemeClr val="accent6">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B190ECA8-BDFA-E44C-8FBE-533B111634BF}"/>
                </a:ext>
              </a:extLst>
            </p:cNvPr>
            <p:cNvSpPr txBox="1"/>
            <p:nvPr/>
          </p:nvSpPr>
          <p:spPr>
            <a:xfrm>
              <a:off x="10325917" y="4916791"/>
              <a:ext cx="12977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Interactive</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pic>
        <p:nvPicPr>
          <p:cNvPr id="61" name="Graphic 60" descr="Gears">
            <a:extLst>
              <a:ext uri="{FF2B5EF4-FFF2-40B4-BE49-F238E27FC236}">
                <a16:creationId xmlns:a16="http://schemas.microsoft.com/office/drawing/2014/main" id="{9F74990B-DD0C-754C-9DAB-9C0BDFCF65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3" y="1400232"/>
            <a:ext cx="914400" cy="914400"/>
          </a:xfrm>
          <a:prstGeom prst="rect">
            <a:avLst/>
          </a:prstGeom>
        </p:spPr>
      </p:pic>
      <p:cxnSp>
        <p:nvCxnSpPr>
          <p:cNvPr id="64" name="Curved Connector 63">
            <a:extLst>
              <a:ext uri="{FF2B5EF4-FFF2-40B4-BE49-F238E27FC236}">
                <a16:creationId xmlns:a16="http://schemas.microsoft.com/office/drawing/2014/main" id="{8AF81A7A-700A-A84C-9F79-F87DCA98FE2B}"/>
              </a:ext>
            </a:extLst>
          </p:cNvPr>
          <p:cNvCxnSpPr>
            <a:cxnSpLocks/>
            <a:stCxn id="61" idx="3"/>
            <a:endCxn id="18" idx="1"/>
          </p:cNvCxnSpPr>
          <p:nvPr/>
        </p:nvCxnSpPr>
        <p:spPr>
          <a:xfrm>
            <a:off x="7178723" y="1857432"/>
            <a:ext cx="1225068" cy="1284780"/>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EEF3AA64-AB09-FA47-92A0-FF0169272CDE}"/>
              </a:ext>
            </a:extLst>
          </p:cNvPr>
          <p:cNvSpPr txBox="1"/>
          <p:nvPr/>
        </p:nvSpPr>
        <p:spPr>
          <a:xfrm>
            <a:off x="5771913" y="1237015"/>
            <a:ext cx="9130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Candidate</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model</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8" name="TextBox 67">
            <a:extLst>
              <a:ext uri="{FF2B5EF4-FFF2-40B4-BE49-F238E27FC236}">
                <a16:creationId xmlns:a16="http://schemas.microsoft.com/office/drawing/2014/main" id="{8D0AEE1F-3886-5946-B501-D18141F4A1F8}"/>
              </a:ext>
            </a:extLst>
          </p:cNvPr>
          <p:cNvSpPr txBox="1"/>
          <p:nvPr/>
        </p:nvSpPr>
        <p:spPr>
          <a:xfrm>
            <a:off x="2417907" y="4528530"/>
            <a:ext cx="174502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Augment labeled</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data w</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ith new labels</a:t>
            </a:r>
          </a:p>
        </p:txBody>
      </p:sp>
      <p:sp>
        <p:nvSpPr>
          <p:cNvPr id="69" name="TextBox 68">
            <a:extLst>
              <a:ext uri="{FF2B5EF4-FFF2-40B4-BE49-F238E27FC236}">
                <a16:creationId xmlns:a16="http://schemas.microsoft.com/office/drawing/2014/main" id="{74DCDE8D-592D-D74E-B01F-86AD78041F11}"/>
              </a:ext>
            </a:extLst>
          </p:cNvPr>
          <p:cNvSpPr txBox="1"/>
          <p:nvPr/>
        </p:nvSpPr>
        <p:spPr>
          <a:xfrm>
            <a:off x="6619673" y="4518141"/>
            <a:ext cx="90345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Find </a:t>
            </a:r>
          </a:p>
          <a:p>
            <a:pPr marL="0" marR="0" indent="0" algn="ctr" defTabSz="914400" rtl="0" fontAlgn="auto" latinLnBrk="0" hangingPunct="0">
              <a:lnSpc>
                <a:spcPct val="100000"/>
              </a:lnSpc>
              <a:spcBef>
                <a:spcPts val="0"/>
              </a:spcBef>
              <a:spcAft>
                <a:spcPts val="0"/>
              </a:spcAft>
              <a:buClrTx/>
              <a:buSzTx/>
              <a:buFontTx/>
              <a:buNone/>
              <a:tabLst/>
            </a:pPr>
            <a:r>
              <a:rPr lang="en-US" sz="1400" b="1" dirty="0">
                <a:solidFill>
                  <a:srgbClr val="C00000"/>
                </a:solidFill>
                <a:latin typeface="IBM Plex Sans" panose="020B0503050203000203" pitchFamily="34" charset="77"/>
                <a:sym typeface="Calibri"/>
              </a:rPr>
              <a:t>uncertain</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examples</a:t>
            </a:r>
          </a:p>
        </p:txBody>
      </p:sp>
      <p:sp>
        <p:nvSpPr>
          <p:cNvPr id="44" name="TextBox 43">
            <a:extLst>
              <a:ext uri="{FF2B5EF4-FFF2-40B4-BE49-F238E27FC236}">
                <a16:creationId xmlns:a16="http://schemas.microsoft.com/office/drawing/2014/main" id="{95C12D2D-CC95-5F40-9ADE-69C248DA7E4F}"/>
              </a:ext>
            </a:extLst>
          </p:cNvPr>
          <p:cNvSpPr txBox="1"/>
          <p:nvPr/>
        </p:nvSpPr>
        <p:spPr>
          <a:xfrm>
            <a:off x="330076" y="1890344"/>
            <a:ext cx="19862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Train a candidate model based on a</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vailable labeled </a:t>
            </a:r>
            <a:r>
              <a:rPr lang="en-US" sz="1400" dirty="0">
                <a:solidFill>
                  <a:srgbClr val="C00000"/>
                </a:solidFill>
                <a:latin typeface="IBM Plex Sans" panose="020B0503050203000203" pitchFamily="34" charset="77"/>
                <a:sym typeface="Calibri"/>
              </a:rPr>
              <a:t>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sp>
        <p:nvSpPr>
          <p:cNvPr id="45" name="TextBox 44">
            <a:extLst>
              <a:ext uri="{FF2B5EF4-FFF2-40B4-BE49-F238E27FC236}">
                <a16:creationId xmlns:a16="http://schemas.microsoft.com/office/drawing/2014/main" id="{DABFD45F-141F-A949-85B1-38E1C3E43CAB}"/>
              </a:ext>
            </a:extLst>
          </p:cNvPr>
          <p:cNvSpPr txBox="1"/>
          <p:nvPr/>
        </p:nvSpPr>
        <p:spPr>
          <a:xfrm>
            <a:off x="8637578" y="2144408"/>
            <a:ext cx="178424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Apply the candidate</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model to full unlabeled 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grpSp>
        <p:nvGrpSpPr>
          <p:cNvPr id="12" name="Group 11">
            <a:extLst>
              <a:ext uri="{FF2B5EF4-FFF2-40B4-BE49-F238E27FC236}">
                <a16:creationId xmlns:a16="http://schemas.microsoft.com/office/drawing/2014/main" id="{5592B65B-D2C8-BB43-BAD0-449BDD79C32F}"/>
              </a:ext>
            </a:extLst>
          </p:cNvPr>
          <p:cNvGrpSpPr/>
          <p:nvPr/>
        </p:nvGrpSpPr>
        <p:grpSpPr>
          <a:xfrm>
            <a:off x="1140573" y="1495708"/>
            <a:ext cx="394635" cy="394636"/>
            <a:chOff x="1500877" y="1460853"/>
            <a:chExt cx="394635" cy="394636"/>
          </a:xfrm>
        </p:grpSpPr>
        <p:sp>
          <p:nvSpPr>
            <p:cNvPr id="8" name="Oval 7">
              <a:extLst>
                <a:ext uri="{FF2B5EF4-FFF2-40B4-BE49-F238E27FC236}">
                  <a16:creationId xmlns:a16="http://schemas.microsoft.com/office/drawing/2014/main" id="{F371FD0F-6D93-D24A-B798-9CB685E0E880}"/>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808A964C-0E6F-FE49-86CB-B14955FDE07B}"/>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49" name="Group 48">
            <a:extLst>
              <a:ext uri="{FF2B5EF4-FFF2-40B4-BE49-F238E27FC236}">
                <a16:creationId xmlns:a16="http://schemas.microsoft.com/office/drawing/2014/main" id="{3DD2D256-9DF0-1E4E-AD7D-C75EFBD17848}"/>
              </a:ext>
            </a:extLst>
          </p:cNvPr>
          <p:cNvGrpSpPr/>
          <p:nvPr/>
        </p:nvGrpSpPr>
        <p:grpSpPr>
          <a:xfrm>
            <a:off x="8296648" y="2334402"/>
            <a:ext cx="394635" cy="394636"/>
            <a:chOff x="1500877" y="1460853"/>
            <a:chExt cx="394635" cy="394636"/>
          </a:xfrm>
        </p:grpSpPr>
        <p:sp>
          <p:nvSpPr>
            <p:cNvPr id="50" name="Oval 49">
              <a:extLst>
                <a:ext uri="{FF2B5EF4-FFF2-40B4-BE49-F238E27FC236}">
                  <a16:creationId xmlns:a16="http://schemas.microsoft.com/office/drawing/2014/main" id="{AC2D00A6-E2A6-3F44-A60E-0405030F4269}"/>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2" name="TextBox 51">
              <a:extLst>
                <a:ext uri="{FF2B5EF4-FFF2-40B4-BE49-F238E27FC236}">
                  <a16:creationId xmlns:a16="http://schemas.microsoft.com/office/drawing/2014/main" id="{8708FC5F-3BE0-584B-BA1D-6F801DB2BAE8}"/>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grpSp>
        <p:nvGrpSpPr>
          <p:cNvPr id="53" name="Group 52">
            <a:extLst>
              <a:ext uri="{FF2B5EF4-FFF2-40B4-BE49-F238E27FC236}">
                <a16:creationId xmlns:a16="http://schemas.microsoft.com/office/drawing/2014/main" id="{FF556F08-6451-9948-A46B-A836FDC6475E}"/>
              </a:ext>
            </a:extLst>
          </p:cNvPr>
          <p:cNvGrpSpPr/>
          <p:nvPr/>
        </p:nvGrpSpPr>
        <p:grpSpPr>
          <a:xfrm>
            <a:off x="6831037" y="4158698"/>
            <a:ext cx="394635" cy="394636"/>
            <a:chOff x="1500877" y="1460853"/>
            <a:chExt cx="394635" cy="394636"/>
          </a:xfrm>
        </p:grpSpPr>
        <p:sp>
          <p:nvSpPr>
            <p:cNvPr id="54" name="Oval 53">
              <a:extLst>
                <a:ext uri="{FF2B5EF4-FFF2-40B4-BE49-F238E27FC236}">
                  <a16:creationId xmlns:a16="http://schemas.microsoft.com/office/drawing/2014/main" id="{99E4ABA1-211A-074C-BA65-188835EA220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5E7351B5-DE3A-4A4E-9E7D-E8ECBF3C524F}"/>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1"/>
                  </a:solidFill>
                  <a:sym typeface="Calibri"/>
                </a:rPr>
                <a:t>3</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grpSp>
      <p:grpSp>
        <p:nvGrpSpPr>
          <p:cNvPr id="56" name="Group 55">
            <a:extLst>
              <a:ext uri="{FF2B5EF4-FFF2-40B4-BE49-F238E27FC236}">
                <a16:creationId xmlns:a16="http://schemas.microsoft.com/office/drawing/2014/main" id="{21208096-97B1-A744-98FE-B60AE6823346}"/>
              </a:ext>
            </a:extLst>
          </p:cNvPr>
          <p:cNvGrpSpPr/>
          <p:nvPr/>
        </p:nvGrpSpPr>
        <p:grpSpPr>
          <a:xfrm>
            <a:off x="3085236" y="4123505"/>
            <a:ext cx="394635" cy="394636"/>
            <a:chOff x="1500877" y="1460853"/>
            <a:chExt cx="394635" cy="394636"/>
          </a:xfrm>
        </p:grpSpPr>
        <p:sp>
          <p:nvSpPr>
            <p:cNvPr id="57" name="Oval 56">
              <a:extLst>
                <a:ext uri="{FF2B5EF4-FFF2-40B4-BE49-F238E27FC236}">
                  <a16:creationId xmlns:a16="http://schemas.microsoft.com/office/drawing/2014/main" id="{91DF35C0-E95D-8F4A-9542-18B487126167}"/>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2" name="TextBox 61">
              <a:extLst>
                <a:ext uri="{FF2B5EF4-FFF2-40B4-BE49-F238E27FC236}">
                  <a16:creationId xmlns:a16="http://schemas.microsoft.com/office/drawing/2014/main" id="{1D83C66B-1A69-3F4A-929E-2286DA512BDE}"/>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5</a:t>
              </a:r>
            </a:p>
          </p:txBody>
        </p:sp>
      </p:grpSp>
      <p:grpSp>
        <p:nvGrpSpPr>
          <p:cNvPr id="63" name="Group 62">
            <a:extLst>
              <a:ext uri="{FF2B5EF4-FFF2-40B4-BE49-F238E27FC236}">
                <a16:creationId xmlns:a16="http://schemas.microsoft.com/office/drawing/2014/main" id="{5E5CF958-18BB-094A-ABB3-9EE676F244D8}"/>
              </a:ext>
            </a:extLst>
          </p:cNvPr>
          <p:cNvGrpSpPr/>
          <p:nvPr/>
        </p:nvGrpSpPr>
        <p:grpSpPr>
          <a:xfrm>
            <a:off x="4295011" y="6062525"/>
            <a:ext cx="394635" cy="394636"/>
            <a:chOff x="1500877" y="1460853"/>
            <a:chExt cx="394635" cy="394636"/>
          </a:xfrm>
        </p:grpSpPr>
        <p:sp>
          <p:nvSpPr>
            <p:cNvPr id="65" name="Oval 64">
              <a:extLst>
                <a:ext uri="{FF2B5EF4-FFF2-40B4-BE49-F238E27FC236}">
                  <a16:creationId xmlns:a16="http://schemas.microsoft.com/office/drawing/2014/main" id="{2F716F0F-284D-B144-9059-EC60E92AF256}"/>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745B9DBF-3D6A-644C-9FA9-DB5ACF1441D3}"/>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4</a:t>
              </a:r>
            </a:p>
          </p:txBody>
        </p:sp>
      </p:grpSp>
      <p:sp>
        <p:nvSpPr>
          <p:cNvPr id="70" name="TextBox 69">
            <a:extLst>
              <a:ext uri="{FF2B5EF4-FFF2-40B4-BE49-F238E27FC236}">
                <a16:creationId xmlns:a16="http://schemas.microsoft.com/office/drawing/2014/main" id="{083D182C-B893-B945-BC7E-EC5A4DA09853}"/>
              </a:ext>
            </a:extLst>
          </p:cNvPr>
          <p:cNvSpPr txBox="1"/>
          <p:nvPr/>
        </p:nvSpPr>
        <p:spPr>
          <a:xfrm>
            <a:off x="4703641" y="6042102"/>
            <a:ext cx="156068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Annotate selected</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e</a:t>
            </a:r>
            <a:r>
              <a:rPr lang="en-US" sz="1400" dirty="0">
                <a:solidFill>
                  <a:srgbClr val="C00000"/>
                </a:solidFill>
                <a:latin typeface="IBM Plex Sans" panose="020B0503050203000203" pitchFamily="34" charset="77"/>
                <a:sym typeface="Calibri"/>
              </a:rPr>
              <a:t>xamples</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pic>
        <p:nvPicPr>
          <p:cNvPr id="71" name="Graphic 70" descr="Gears">
            <a:extLst>
              <a:ext uri="{FF2B5EF4-FFF2-40B4-BE49-F238E27FC236}">
                <a16:creationId xmlns:a16="http://schemas.microsoft.com/office/drawing/2014/main" id="{02B2FA73-7228-4642-B67D-755634EA1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9700" y="823581"/>
            <a:ext cx="914400" cy="914400"/>
          </a:xfrm>
          <a:prstGeom prst="rect">
            <a:avLst/>
          </a:prstGeom>
        </p:spPr>
      </p:pic>
      <p:cxnSp>
        <p:nvCxnSpPr>
          <p:cNvPr id="24" name="Straight Arrow Connector 23">
            <a:extLst>
              <a:ext uri="{FF2B5EF4-FFF2-40B4-BE49-F238E27FC236}">
                <a16:creationId xmlns:a16="http://schemas.microsoft.com/office/drawing/2014/main" id="{1DF10089-0A8E-4946-97FE-26939E414AF9}"/>
              </a:ext>
            </a:extLst>
          </p:cNvPr>
          <p:cNvCxnSpPr>
            <a:cxnSpLocks/>
          </p:cNvCxnSpPr>
          <p:nvPr/>
        </p:nvCxnSpPr>
        <p:spPr>
          <a:xfrm flipV="1">
            <a:off x="7324825" y="1354978"/>
            <a:ext cx="1982804" cy="275935"/>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50CBB59-F528-454C-ADB3-40CE9B945DAB}"/>
              </a:ext>
            </a:extLst>
          </p:cNvPr>
          <p:cNvSpPr txBox="1"/>
          <p:nvPr/>
        </p:nvSpPr>
        <p:spPr>
          <a:xfrm>
            <a:off x="10248092" y="1189098"/>
            <a:ext cx="11855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Final model</a:t>
            </a:r>
          </a:p>
        </p:txBody>
      </p:sp>
      <p:sp>
        <p:nvSpPr>
          <p:cNvPr id="30" name="TextBox 29">
            <a:extLst>
              <a:ext uri="{FF2B5EF4-FFF2-40B4-BE49-F238E27FC236}">
                <a16:creationId xmlns:a16="http://schemas.microsoft.com/office/drawing/2014/main" id="{C7FE3E4F-4FBE-1541-91C2-91D8665D6CDF}"/>
              </a:ext>
            </a:extLst>
          </p:cNvPr>
          <p:cNvSpPr txBox="1"/>
          <p:nvPr/>
        </p:nvSpPr>
        <p:spPr>
          <a:xfrm>
            <a:off x="8766517" y="5503022"/>
            <a:ext cx="21762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40" name="Rectangle 39">
            <a:extLst>
              <a:ext uri="{FF2B5EF4-FFF2-40B4-BE49-F238E27FC236}">
                <a16:creationId xmlns:a16="http://schemas.microsoft.com/office/drawing/2014/main" id="{CE06ADCF-9C94-8941-B47B-D7B9060C2BA5}"/>
              </a:ext>
            </a:extLst>
          </p:cNvPr>
          <p:cNvSpPr/>
          <p:nvPr/>
        </p:nvSpPr>
        <p:spPr>
          <a:xfrm>
            <a:off x="8543964" y="5836569"/>
            <a:ext cx="2659702" cy="646331"/>
          </a:xfrm>
          <a:prstGeom prst="rect">
            <a:avLst/>
          </a:prstGeom>
        </p:spPr>
        <p:txBody>
          <a:bodyPr wrap="none">
            <a:spAutoFit/>
          </a:bodyPr>
          <a:lstStyle/>
          <a:p>
            <a:pPr algn="ctr" hangingPunct="0"/>
            <a:r>
              <a:rPr lang="en-US" dirty="0">
                <a:latin typeface="IBM Plex Sans" panose="020B0503050203000203" pitchFamily="34" charset="77"/>
                <a:sym typeface="Calibri"/>
              </a:rPr>
              <a:t>Effective active learning</a:t>
            </a:r>
          </a:p>
          <a:p>
            <a:pPr algn="ctr" hangingPunct="0"/>
            <a:r>
              <a:rPr lang="en-US" dirty="0">
                <a:latin typeface="IBM Plex Sans" panose="020B0503050203000203" pitchFamily="34" charset="77"/>
                <a:sym typeface="Calibri"/>
              </a:rPr>
              <a:t>strategy!</a:t>
            </a:r>
          </a:p>
        </p:txBody>
      </p:sp>
    </p:spTree>
    <p:extLst>
      <p:ext uri="{BB962C8B-B14F-4D97-AF65-F5344CB8AC3E}">
        <p14:creationId xmlns:p14="http://schemas.microsoft.com/office/powerpoint/2010/main" val="52097745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fontScale="90000"/>
          </a:bodyPr>
          <a:lstStyle/>
          <a:p>
            <a:r>
              <a:rPr lang="en-US" dirty="0">
                <a:latin typeface="IBM Plex Sans"/>
              </a:rPr>
              <a:t>Active Learning for Entity Resolution –</a:t>
            </a:r>
            <a:r>
              <a:rPr lang="en-US" dirty="0">
                <a:solidFill>
                  <a:srgbClr val="C00000"/>
                </a:solidFill>
                <a:latin typeface="IBM Plex Sans"/>
              </a:rPr>
              <a:t> move to introduction</a:t>
            </a:r>
            <a:endParaRPr lang="en-US" dirty="0">
              <a:solidFill>
                <a:srgbClr val="C00000"/>
              </a:solidFill>
            </a:endParaRPr>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406511" y="1187730"/>
            <a:ext cx="10972166" cy="5067300"/>
          </a:xfrm>
        </p:spPr>
        <p:txBody>
          <a:bodyPr/>
          <a:lstStyle/>
          <a:p>
            <a:r>
              <a:rPr lang="en-US" b="1" dirty="0">
                <a:solidFill>
                  <a:schemeClr val="tx1"/>
                </a:solidFill>
              </a:rPr>
              <a:t>Challenges of entity resolution in big data era</a:t>
            </a:r>
          </a:p>
          <a:p>
            <a:pPr lvl="1"/>
            <a:endParaRPr lang="en-US" dirty="0">
              <a:solidFill>
                <a:schemeClr val="tx1"/>
              </a:solidFill>
            </a:endParaRPr>
          </a:p>
          <a:p>
            <a:pPr lvl="1"/>
            <a:r>
              <a:rPr lang="en-US" sz="2000" dirty="0">
                <a:solidFill>
                  <a:schemeClr val="tx1"/>
                </a:solidFill>
              </a:rPr>
              <a:t>Extreme data skewness</a:t>
            </a:r>
          </a:p>
          <a:p>
            <a:pPr lvl="2"/>
            <a:endParaRPr lang="en-US" sz="1800" dirty="0">
              <a:solidFill>
                <a:schemeClr val="tx1"/>
              </a:solidFill>
            </a:endParaRPr>
          </a:p>
          <a:p>
            <a:pPr lvl="2"/>
            <a:r>
              <a:rPr lang="en-US" sz="1800" b="1" dirty="0">
                <a:solidFill>
                  <a:schemeClr val="tx1"/>
                </a:solidFill>
              </a:rPr>
              <a:t>Very low </a:t>
            </a:r>
            <a:r>
              <a:rPr lang="en-US" sz="1800" dirty="0">
                <a:solidFill>
                  <a:schemeClr val="tx1"/>
                </a:solidFill>
              </a:rPr>
              <a:t>matching ratio in realistic ER scenarios </a:t>
            </a:r>
          </a:p>
          <a:p>
            <a:pPr lvl="2"/>
            <a:endParaRPr lang="en-US" sz="1800" dirty="0">
              <a:solidFill>
                <a:schemeClr val="tx1"/>
              </a:solidFill>
            </a:endParaRPr>
          </a:p>
          <a:p>
            <a:pPr lvl="2"/>
            <a:r>
              <a:rPr lang="en-US" sz="1800" b="1" dirty="0">
                <a:solidFill>
                  <a:schemeClr val="tx1"/>
                </a:solidFill>
              </a:rPr>
              <a:t>Hard</a:t>
            </a:r>
            <a:r>
              <a:rPr lang="en-US" sz="1800" dirty="0">
                <a:solidFill>
                  <a:schemeClr val="tx1"/>
                </a:solidFill>
              </a:rPr>
              <a:t> to find positive examples which are crucial for model learning</a:t>
            </a:r>
          </a:p>
          <a:p>
            <a:pPr marL="453953" lvl="1" indent="0">
              <a:buNone/>
            </a:pPr>
            <a:endParaRPr lang="en-US" sz="2000"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Labeling data is labor-intensive and error-prone</a:t>
            </a:r>
          </a:p>
          <a:p>
            <a:pPr lvl="2"/>
            <a:endParaRPr lang="en-US" sz="1800" dirty="0">
              <a:solidFill>
                <a:schemeClr val="tx1"/>
              </a:solidFill>
            </a:endParaRPr>
          </a:p>
          <a:p>
            <a:pPr lvl="2"/>
            <a:r>
              <a:rPr lang="en-US" sz="1800" dirty="0">
                <a:solidFill>
                  <a:schemeClr val="tx1"/>
                </a:solidFill>
              </a:rPr>
              <a:t>Domain experts can provide accurate labels but very </a:t>
            </a:r>
            <a:r>
              <a:rPr lang="en-US" sz="1800" b="1" dirty="0">
                <a:solidFill>
                  <a:schemeClr val="tx1"/>
                </a:solidFill>
              </a:rPr>
              <a:t>costly</a:t>
            </a:r>
          </a:p>
          <a:p>
            <a:pPr lvl="2"/>
            <a:endParaRPr lang="en-US" sz="1800" dirty="0">
              <a:solidFill>
                <a:schemeClr val="tx1"/>
              </a:solidFill>
            </a:endParaRPr>
          </a:p>
          <a:p>
            <a:pPr lvl="2"/>
            <a:r>
              <a:rPr lang="en-US" sz="1800" dirty="0">
                <a:solidFill>
                  <a:schemeClr val="tx1"/>
                </a:solidFill>
              </a:rPr>
              <a:t>Crowd is relatively cheap but may provide a lot of </a:t>
            </a:r>
            <a:r>
              <a:rPr lang="en-US" sz="1800" b="1" dirty="0">
                <a:solidFill>
                  <a:schemeClr val="tx1"/>
                </a:solidFill>
              </a:rPr>
              <a:t>noisy</a:t>
            </a:r>
            <a:r>
              <a:rPr lang="en-US" sz="1800" dirty="0">
                <a:solidFill>
                  <a:schemeClr val="tx1"/>
                </a:solidFill>
              </a:rPr>
              <a:t> labels</a:t>
            </a:r>
          </a:p>
          <a:p>
            <a:pPr lvl="2"/>
            <a:endParaRPr lang="en-US" sz="1800" dirty="0">
              <a:solidFill>
                <a:schemeClr val="tx1"/>
              </a:solidFill>
            </a:endParaRPr>
          </a:p>
          <a:p>
            <a:pPr lvl="1"/>
            <a:endParaRPr lang="en-US" b="1" dirty="0">
              <a:solidFill>
                <a:schemeClr val="tx1"/>
              </a:solidFill>
            </a:endParaRPr>
          </a:p>
          <a:p>
            <a:pPr lvl="1"/>
            <a:endParaRPr lang="en-US" dirty="0">
              <a:solidFill>
                <a:schemeClr val="tx1"/>
              </a:solidFill>
            </a:endParaRPr>
          </a:p>
          <a:p>
            <a:endParaRPr lang="en-US" b="1" dirty="0">
              <a:solidFill>
                <a:schemeClr val="tx1"/>
              </a:solidFill>
            </a:endParaRPr>
          </a:p>
        </p:txBody>
      </p:sp>
      <p:sp>
        <p:nvSpPr>
          <p:cNvPr id="5" name="Teardrop 4">
            <a:extLst>
              <a:ext uri="{FF2B5EF4-FFF2-40B4-BE49-F238E27FC236}">
                <a16:creationId xmlns:a16="http://schemas.microsoft.com/office/drawing/2014/main" id="{2C062DF9-3CC3-F646-88A3-6FF4760CD093}"/>
              </a:ext>
            </a:extLst>
          </p:cNvPr>
          <p:cNvSpPr/>
          <p:nvPr/>
        </p:nvSpPr>
        <p:spPr>
          <a:xfrm rot="15867792">
            <a:off x="9386757" y="4104132"/>
            <a:ext cx="1558492" cy="3635452"/>
          </a:xfrm>
          <a:prstGeom prst="teardrop">
            <a:avLst>
              <a:gd name="adj" fmla="val 125847"/>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B99B47D-731A-AB4B-95E8-A1148F308FE8}"/>
              </a:ext>
            </a:extLst>
          </p:cNvPr>
          <p:cNvSpPr txBox="1"/>
          <p:nvPr/>
        </p:nvSpPr>
        <p:spPr>
          <a:xfrm>
            <a:off x="8451111" y="5598693"/>
            <a:ext cx="34297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Request </a:t>
            </a:r>
            <a:r>
              <a:rPr lang="en-US" b="1" dirty="0">
                <a:solidFill>
                  <a:srgbClr val="FFFF00"/>
                </a:solidFill>
                <a:latin typeface="IBM Plex Sans" panose="020B0503050203000203" pitchFamily="34" charset="77"/>
                <a:sym typeface="Calibri"/>
              </a:rPr>
              <a:t>only necessary labels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FFFF00"/>
                </a:solidFill>
                <a:latin typeface="IBM Plex Sans" panose="020B0503050203000203" pitchFamily="34" charset="77"/>
                <a:sym typeface="Calibri"/>
              </a:rPr>
              <a:t>from  domain experts</a:t>
            </a:r>
            <a:endParaRPr kumimoji="0" lang="en-US" sz="1800" b="1" i="0" u="none" strike="noStrike" cap="none" spc="0" normalizeH="0" baseline="0" dirty="0">
              <a:ln>
                <a:noFill/>
              </a:ln>
              <a:solidFill>
                <a:srgbClr val="FFFF00"/>
              </a:solidFill>
              <a:effectLst/>
              <a:uFillTx/>
              <a:latin typeface="IBM Plex Sans" panose="020B0503050203000203" pitchFamily="34" charset="77"/>
              <a:sym typeface="Calibri"/>
            </a:endParaRPr>
          </a:p>
        </p:txBody>
      </p:sp>
      <p:sp>
        <p:nvSpPr>
          <p:cNvPr id="6" name="Oval Callout 5">
            <a:extLst>
              <a:ext uri="{FF2B5EF4-FFF2-40B4-BE49-F238E27FC236}">
                <a16:creationId xmlns:a16="http://schemas.microsoft.com/office/drawing/2014/main" id="{12048341-F904-B044-96DB-B411EDEF67C0}"/>
              </a:ext>
            </a:extLst>
          </p:cNvPr>
          <p:cNvSpPr/>
          <p:nvPr/>
        </p:nvSpPr>
        <p:spPr>
          <a:xfrm>
            <a:off x="7806088" y="1456023"/>
            <a:ext cx="4156558" cy="1460391"/>
          </a:xfrm>
          <a:prstGeom prst="wedgeEllipseCallout">
            <a:avLst>
              <a:gd name="adj1" fmla="val -70236"/>
              <a:gd name="adj2" fmla="val 44704"/>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7E7FBD0C-4C55-A542-B5E7-88E4B3AC446C}"/>
              </a:ext>
            </a:extLst>
          </p:cNvPr>
          <p:cNvSpPr txBox="1"/>
          <p:nvPr/>
        </p:nvSpPr>
        <p:spPr>
          <a:xfrm>
            <a:off x="7299616" y="3611915"/>
            <a:ext cx="440921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DF6633"/>
                </a:solidFill>
                <a:effectLst/>
                <a:uFillTx/>
                <a:latin typeface="IBM Plex Sans" panose="020B0503050203000203" pitchFamily="34" charset="77"/>
                <a:sym typeface="Calibri"/>
              </a:rPr>
              <a:t>How active learning can help?</a:t>
            </a:r>
          </a:p>
        </p:txBody>
      </p:sp>
      <p:sp>
        <p:nvSpPr>
          <p:cNvPr id="8" name="TextBox 7">
            <a:extLst>
              <a:ext uri="{FF2B5EF4-FFF2-40B4-BE49-F238E27FC236}">
                <a16:creationId xmlns:a16="http://schemas.microsoft.com/office/drawing/2014/main" id="{AF32E623-0C8E-C345-B6C8-2A84B1806C7D}"/>
              </a:ext>
            </a:extLst>
          </p:cNvPr>
          <p:cNvSpPr txBox="1"/>
          <p:nvPr/>
        </p:nvSpPr>
        <p:spPr>
          <a:xfrm>
            <a:off x="8078675" y="1724554"/>
            <a:ext cx="363015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Design active learning strategies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that explore different types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of examples in a guided manner</a:t>
            </a:r>
          </a:p>
        </p:txBody>
      </p:sp>
    </p:spTree>
    <p:extLst>
      <p:ext uri="{BB962C8B-B14F-4D97-AF65-F5344CB8AC3E}">
        <p14:creationId xmlns:p14="http://schemas.microsoft.com/office/powerpoint/2010/main" val="124911134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4259DFC-8457-3944-A3FD-590E13D44148}"/>
              </a:ext>
            </a:extLst>
          </p:cNvPr>
          <p:cNvGrpSpPr/>
          <p:nvPr/>
        </p:nvGrpSpPr>
        <p:grpSpPr>
          <a:xfrm>
            <a:off x="1203159" y="1105564"/>
            <a:ext cx="10520412" cy="3972735"/>
            <a:chOff x="2792895" y="593944"/>
            <a:chExt cx="6459782" cy="3972735"/>
          </a:xfrm>
        </p:grpSpPr>
        <p:sp>
          <p:nvSpPr>
            <p:cNvPr id="57" name="Rounded Rectangle 56">
              <a:extLst>
                <a:ext uri="{FF2B5EF4-FFF2-40B4-BE49-F238E27FC236}">
                  <a16:creationId xmlns:a16="http://schemas.microsoft.com/office/drawing/2014/main" id="{F037B761-6EDD-584B-AC69-512204A11DB3}"/>
                </a:ext>
              </a:extLst>
            </p:cNvPr>
            <p:cNvSpPr/>
            <p:nvPr/>
          </p:nvSpPr>
          <p:spPr>
            <a:xfrm>
              <a:off x="2792895" y="593944"/>
              <a:ext cx="6459782" cy="3473289"/>
            </a:xfrm>
            <a:prstGeom prst="roundRect">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p:txBody>
        </p:sp>
        <p:sp>
          <p:nvSpPr>
            <p:cNvPr id="59" name="Triangle 58">
              <a:extLst>
                <a:ext uri="{FF2B5EF4-FFF2-40B4-BE49-F238E27FC236}">
                  <a16:creationId xmlns:a16="http://schemas.microsoft.com/office/drawing/2014/main" id="{15994FC1-0F27-554D-BAD5-732A636E3F5F}"/>
                </a:ext>
              </a:extLst>
            </p:cNvPr>
            <p:cNvSpPr/>
            <p:nvPr/>
          </p:nvSpPr>
          <p:spPr>
            <a:xfrm rot="10800000">
              <a:off x="5769116" y="4051101"/>
              <a:ext cx="356110" cy="515578"/>
            </a:xfrm>
            <a:prstGeom prst="triangle">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sp>
          <p:nvSpPr>
            <p:cNvPr id="60" name="Rectangle 59">
              <a:extLst>
                <a:ext uri="{FF2B5EF4-FFF2-40B4-BE49-F238E27FC236}">
                  <a16:creationId xmlns:a16="http://schemas.microsoft.com/office/drawing/2014/main" id="{2F2FE4F6-8CE9-C94C-9149-A7797A72F6FB}"/>
                </a:ext>
              </a:extLst>
            </p:cNvPr>
            <p:cNvSpPr/>
            <p:nvPr/>
          </p:nvSpPr>
          <p:spPr>
            <a:xfrm>
              <a:off x="5788993" y="3998489"/>
              <a:ext cx="307007" cy="94252"/>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grpSp>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for ER – representative works</a:t>
            </a:r>
            <a:endParaRPr lang="en-US" dirty="0"/>
          </a:p>
        </p:txBody>
      </p:sp>
      <p:grpSp>
        <p:nvGrpSpPr>
          <p:cNvPr id="19" name="Group 18">
            <a:extLst>
              <a:ext uri="{FF2B5EF4-FFF2-40B4-BE49-F238E27FC236}">
                <a16:creationId xmlns:a16="http://schemas.microsoft.com/office/drawing/2014/main" id="{F95CB379-9C60-9044-AB7C-EB54FD6DB647}"/>
              </a:ext>
            </a:extLst>
          </p:cNvPr>
          <p:cNvGrpSpPr/>
          <p:nvPr/>
        </p:nvGrpSpPr>
        <p:grpSpPr>
          <a:xfrm>
            <a:off x="1855567" y="5161510"/>
            <a:ext cx="8480865" cy="614362"/>
            <a:chOff x="1768344" y="3873252"/>
            <a:chExt cx="8480865" cy="614362"/>
          </a:xfrm>
        </p:grpSpPr>
        <p:sp>
          <p:nvSpPr>
            <p:cNvPr id="5" name="Rounded Rectangle 4">
              <a:extLst>
                <a:ext uri="{FF2B5EF4-FFF2-40B4-BE49-F238E27FC236}">
                  <a16:creationId xmlns:a16="http://schemas.microsoft.com/office/drawing/2014/main" id="{144ABD99-05A7-6F42-8629-19A39DFAF76A}"/>
                </a:ext>
              </a:extLst>
            </p:cNvPr>
            <p:cNvSpPr/>
            <p:nvPr/>
          </p:nvSpPr>
          <p:spPr>
            <a:xfrm>
              <a:off x="3581379" y="387325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38ACD5D-13F5-3449-8737-EDB5612C1E87}"/>
                </a:ext>
              </a:extLst>
            </p:cNvPr>
            <p:cNvSpPr txBox="1"/>
            <p:nvPr/>
          </p:nvSpPr>
          <p:spPr>
            <a:xfrm>
              <a:off x="3710672" y="3995767"/>
              <a:ext cx="978153" cy="338554"/>
            </a:xfrm>
            <a:prstGeom prst="rect">
              <a:avLst/>
            </a:prstGeom>
            <a:noFill/>
          </p:spPr>
          <p:txBody>
            <a:bodyPr wrap="none" rtlCol="0">
              <a:spAutoFit/>
            </a:bodyPr>
            <a:lstStyle/>
            <a:p>
              <a:r>
                <a:rPr lang="en-US" sz="1600" dirty="0">
                  <a:latin typeface="IBM Plex Sans" panose="020B0503050203000203" pitchFamily="34" charset="77"/>
                </a:rPr>
                <a:t>Blocking</a:t>
              </a:r>
              <a:endParaRPr lang="en-US" dirty="0">
                <a:latin typeface="IBM Plex Sans" panose="020B0503050203000203" pitchFamily="34" charset="77"/>
              </a:endParaRPr>
            </a:p>
          </p:txBody>
        </p:sp>
        <p:sp>
          <p:nvSpPr>
            <p:cNvPr id="7" name="Rounded Rectangle 6">
              <a:extLst>
                <a:ext uri="{FF2B5EF4-FFF2-40B4-BE49-F238E27FC236}">
                  <a16:creationId xmlns:a16="http://schemas.microsoft.com/office/drawing/2014/main" id="{88AAB042-5A2A-7144-A52D-3D50F4111165}"/>
                </a:ext>
              </a:extLst>
            </p:cNvPr>
            <p:cNvSpPr/>
            <p:nvPr/>
          </p:nvSpPr>
          <p:spPr>
            <a:xfrm>
              <a:off x="5394414" y="3873252"/>
              <a:ext cx="1228725" cy="614362"/>
            </a:xfrm>
            <a:prstGeom prst="roundRect">
              <a:avLst/>
            </a:prstGeom>
            <a:solidFill>
              <a:schemeClr val="accent5">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EE927-3101-F24A-9CA2-A1AE72636FC8}"/>
                </a:ext>
              </a:extLst>
            </p:cNvPr>
            <p:cNvSpPr txBox="1"/>
            <p:nvPr/>
          </p:nvSpPr>
          <p:spPr>
            <a:xfrm>
              <a:off x="5474879" y="3995767"/>
              <a:ext cx="1029449" cy="338554"/>
            </a:xfrm>
            <a:prstGeom prst="rect">
              <a:avLst/>
            </a:prstGeom>
            <a:noFill/>
          </p:spPr>
          <p:txBody>
            <a:bodyPr wrap="none" rtlCol="0">
              <a:spAutoFit/>
            </a:bodyPr>
            <a:lstStyle/>
            <a:p>
              <a:r>
                <a:rPr lang="en-US" sz="1600" dirty="0">
                  <a:latin typeface="IBM Plex Sans" panose="020B0503050203000203" pitchFamily="34" charset="77"/>
                </a:rPr>
                <a:t>Matching</a:t>
              </a:r>
            </a:p>
          </p:txBody>
        </p:sp>
        <p:sp>
          <p:nvSpPr>
            <p:cNvPr id="9" name="Rounded Rectangle 8">
              <a:extLst>
                <a:ext uri="{FF2B5EF4-FFF2-40B4-BE49-F238E27FC236}">
                  <a16:creationId xmlns:a16="http://schemas.microsoft.com/office/drawing/2014/main" id="{64CF2C9D-C219-5442-A332-D62557C145C2}"/>
                </a:ext>
              </a:extLst>
            </p:cNvPr>
            <p:cNvSpPr/>
            <p:nvPr/>
          </p:nvSpPr>
          <p:spPr>
            <a:xfrm>
              <a:off x="7207449" y="3873252"/>
              <a:ext cx="1318304"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EE9EB8-3722-6746-ACCB-0A15DD90AD8E}"/>
                </a:ext>
              </a:extLst>
            </p:cNvPr>
            <p:cNvSpPr txBox="1"/>
            <p:nvPr/>
          </p:nvSpPr>
          <p:spPr>
            <a:xfrm>
              <a:off x="7287914" y="3995767"/>
              <a:ext cx="1120820" cy="338554"/>
            </a:xfrm>
            <a:prstGeom prst="rect">
              <a:avLst/>
            </a:prstGeom>
            <a:noFill/>
          </p:spPr>
          <p:txBody>
            <a:bodyPr wrap="none" rtlCol="0">
              <a:spAutoFit/>
            </a:bodyPr>
            <a:lstStyle/>
            <a:p>
              <a:r>
                <a:rPr lang="en-US" sz="16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EDB52088-2E2F-574C-941A-9CD9AE9D6854}"/>
                </a:ext>
              </a:extLst>
            </p:cNvPr>
            <p:cNvSpPr/>
            <p:nvPr/>
          </p:nvSpPr>
          <p:spPr>
            <a:xfrm>
              <a:off x="176834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B5083E-79A5-2648-AD18-454099D6D34C}"/>
                </a:ext>
              </a:extLst>
            </p:cNvPr>
            <p:cNvSpPr txBox="1"/>
            <p:nvPr/>
          </p:nvSpPr>
          <p:spPr>
            <a:xfrm>
              <a:off x="1842590" y="3995767"/>
              <a:ext cx="1035861" cy="338554"/>
            </a:xfrm>
            <a:prstGeom prst="rect">
              <a:avLst/>
            </a:prstGeom>
            <a:noFill/>
          </p:spPr>
          <p:txBody>
            <a:bodyPr wrap="none" rtlCol="0">
              <a:spAutoFit/>
            </a:bodyPr>
            <a:lstStyle/>
            <a:p>
              <a:r>
                <a:rPr lang="en-US" sz="1600" dirty="0">
                  <a:latin typeface="IBM Plex Sans" panose="020B0503050203000203" pitchFamily="34" charset="77"/>
                </a:rPr>
                <a:t>Mentions</a:t>
              </a:r>
              <a:endParaRPr lang="en-US" dirty="0">
                <a:latin typeface="IBM Plex Sans" panose="020B0503050203000203" pitchFamily="34" charset="77"/>
              </a:endParaRPr>
            </a:p>
          </p:txBody>
        </p:sp>
        <p:sp>
          <p:nvSpPr>
            <p:cNvPr id="13" name="Rectangle 12">
              <a:extLst>
                <a:ext uri="{FF2B5EF4-FFF2-40B4-BE49-F238E27FC236}">
                  <a16:creationId xmlns:a16="http://schemas.microsoft.com/office/drawing/2014/main" id="{B424625C-7673-DC4B-AEC8-11D919AEE274}"/>
                </a:ext>
              </a:extLst>
            </p:cNvPr>
            <p:cNvSpPr/>
            <p:nvPr/>
          </p:nvSpPr>
          <p:spPr>
            <a:xfrm>
              <a:off x="902048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59EA15-CF52-D347-BD4B-3A9A7F46A813}"/>
                </a:ext>
              </a:extLst>
            </p:cNvPr>
            <p:cNvSpPr txBox="1"/>
            <p:nvPr/>
          </p:nvSpPr>
          <p:spPr>
            <a:xfrm>
              <a:off x="9105314" y="3918823"/>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15" name="Straight Arrow Connector 14">
              <a:extLst>
                <a:ext uri="{FF2B5EF4-FFF2-40B4-BE49-F238E27FC236}">
                  <a16:creationId xmlns:a16="http://schemas.microsoft.com/office/drawing/2014/main" id="{E628EA22-BEAF-6940-83E7-4261FDA23F86}"/>
                </a:ext>
              </a:extLst>
            </p:cNvPr>
            <p:cNvCxnSpPr>
              <a:stCxn id="11" idx="3"/>
              <a:endCxn id="5" idx="1"/>
            </p:cNvCxnSpPr>
            <p:nvPr/>
          </p:nvCxnSpPr>
          <p:spPr>
            <a:xfrm>
              <a:off x="299706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458DF6-EA59-B146-A66E-4E92A87A487C}"/>
                </a:ext>
              </a:extLst>
            </p:cNvPr>
            <p:cNvCxnSpPr>
              <a:cxnSpLocks/>
              <a:stCxn id="5" idx="3"/>
              <a:endCxn id="7" idx="1"/>
            </p:cNvCxnSpPr>
            <p:nvPr/>
          </p:nvCxnSpPr>
          <p:spPr>
            <a:xfrm>
              <a:off x="4810104"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7C045C-0004-BC46-BFAE-7572D90037C3}"/>
                </a:ext>
              </a:extLst>
            </p:cNvPr>
            <p:cNvCxnSpPr>
              <a:cxnSpLocks/>
              <a:stCxn id="7" idx="3"/>
              <a:endCxn id="9" idx="1"/>
            </p:cNvCxnSpPr>
            <p:nvPr/>
          </p:nvCxnSpPr>
          <p:spPr>
            <a:xfrm>
              <a:off x="662313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00E19-3DF3-B94A-8574-DDD58DC948F5}"/>
                </a:ext>
              </a:extLst>
            </p:cNvPr>
            <p:cNvCxnSpPr>
              <a:cxnSpLocks/>
              <a:stCxn id="9" idx="3"/>
              <a:endCxn id="13" idx="1"/>
            </p:cNvCxnSpPr>
            <p:nvPr/>
          </p:nvCxnSpPr>
          <p:spPr>
            <a:xfrm>
              <a:off x="8525753" y="4180433"/>
              <a:ext cx="4947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B71C0D-AC72-F349-9AE7-E59287682490}"/>
              </a:ext>
            </a:extLst>
          </p:cNvPr>
          <p:cNvGrpSpPr/>
          <p:nvPr/>
        </p:nvGrpSpPr>
        <p:grpSpPr>
          <a:xfrm>
            <a:off x="3210692" y="3098921"/>
            <a:ext cx="1520861" cy="760430"/>
            <a:chOff x="3873553" y="2175542"/>
            <a:chExt cx="1520861" cy="760430"/>
          </a:xfrm>
        </p:grpSpPr>
        <p:sp>
          <p:nvSpPr>
            <p:cNvPr id="27" name="Rounded Rectangle 26">
              <a:extLst>
                <a:ext uri="{FF2B5EF4-FFF2-40B4-BE49-F238E27FC236}">
                  <a16:creationId xmlns:a16="http://schemas.microsoft.com/office/drawing/2014/main" id="{5F756064-8FD3-8048-B244-5B7EA6BB712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5DDD48A-4194-DE4B-959D-0B4A8D668D58}"/>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30" name="Straight Arrow Connector 29">
            <a:extLst>
              <a:ext uri="{FF2B5EF4-FFF2-40B4-BE49-F238E27FC236}">
                <a16:creationId xmlns:a16="http://schemas.microsoft.com/office/drawing/2014/main" id="{57767F22-0021-1B40-9144-6F41DB8260E7}"/>
              </a:ext>
            </a:extLst>
          </p:cNvPr>
          <p:cNvCxnSpPr>
            <a:cxnSpLocks/>
          </p:cNvCxnSpPr>
          <p:nvPr/>
        </p:nvCxnSpPr>
        <p:spPr>
          <a:xfrm>
            <a:off x="4731572" y="3479136"/>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2395622-BE16-784D-B446-F6A6A6875B20}"/>
              </a:ext>
            </a:extLst>
          </p:cNvPr>
          <p:cNvGrpSpPr/>
          <p:nvPr/>
        </p:nvGrpSpPr>
        <p:grpSpPr>
          <a:xfrm>
            <a:off x="5332726" y="3093784"/>
            <a:ext cx="1520861" cy="760430"/>
            <a:chOff x="3873553" y="2175542"/>
            <a:chExt cx="1520861" cy="760430"/>
          </a:xfrm>
        </p:grpSpPr>
        <p:sp>
          <p:nvSpPr>
            <p:cNvPr id="32" name="Rounded Rectangle 31">
              <a:extLst>
                <a:ext uri="{FF2B5EF4-FFF2-40B4-BE49-F238E27FC236}">
                  <a16:creationId xmlns:a16="http://schemas.microsoft.com/office/drawing/2014/main" id="{F942C878-B6CB-444C-B0CE-5E0DFE3DA71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524CDA2-7154-FD42-9484-71006A5358EB}"/>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Model</a:t>
              </a:r>
            </a:p>
            <a:p>
              <a:pPr algn="ctr"/>
              <a:r>
                <a:rPr lang="en-US" dirty="0">
                  <a:latin typeface="IBM Plex Sans" panose="020B0503050203000203" pitchFamily="34" charset="77"/>
                </a:rPr>
                <a:t>Learning</a:t>
              </a:r>
            </a:p>
          </p:txBody>
        </p:sp>
      </p:grpSp>
      <p:cxnSp>
        <p:nvCxnSpPr>
          <p:cNvPr id="35" name="Straight Arrow Connector 34">
            <a:extLst>
              <a:ext uri="{FF2B5EF4-FFF2-40B4-BE49-F238E27FC236}">
                <a16:creationId xmlns:a16="http://schemas.microsoft.com/office/drawing/2014/main" id="{3C2ED076-D2AB-1542-80C2-F001C32FD2FD}"/>
              </a:ext>
            </a:extLst>
          </p:cNvPr>
          <p:cNvCxnSpPr>
            <a:cxnSpLocks/>
          </p:cNvCxnSpPr>
          <p:nvPr/>
        </p:nvCxnSpPr>
        <p:spPr>
          <a:xfrm>
            <a:off x="6866814" y="3484661"/>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Man">
            <a:extLst>
              <a:ext uri="{FF2B5EF4-FFF2-40B4-BE49-F238E27FC236}">
                <a16:creationId xmlns:a16="http://schemas.microsoft.com/office/drawing/2014/main" id="{D388C6C7-E014-174A-A525-8D87F3C29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750" y="2216061"/>
            <a:ext cx="829064" cy="829064"/>
          </a:xfrm>
          <a:prstGeom prst="rect">
            <a:avLst/>
          </a:prstGeom>
        </p:spPr>
      </p:pic>
      <p:pic>
        <p:nvPicPr>
          <p:cNvPr id="39" name="Graphic 38" descr="Arrow circle">
            <a:extLst>
              <a:ext uri="{FF2B5EF4-FFF2-40B4-BE49-F238E27FC236}">
                <a16:creationId xmlns:a16="http://schemas.microsoft.com/office/drawing/2014/main" id="{7FD6EE0F-2AFE-A945-B7DD-100E8E618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6454" y="2195844"/>
            <a:ext cx="914400" cy="914400"/>
          </a:xfrm>
          <a:prstGeom prst="rect">
            <a:avLst/>
          </a:prstGeom>
        </p:spPr>
      </p:pic>
      <p:pic>
        <p:nvPicPr>
          <p:cNvPr id="43" name="Graphic 42" descr="Gears">
            <a:extLst>
              <a:ext uri="{FF2B5EF4-FFF2-40B4-BE49-F238E27FC236}">
                <a16:creationId xmlns:a16="http://schemas.microsoft.com/office/drawing/2014/main" id="{01804650-B4A6-2544-9D2D-E5C8440FCC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7799" y="3036969"/>
            <a:ext cx="914400" cy="914400"/>
          </a:xfrm>
          <a:prstGeom prst="rect">
            <a:avLst/>
          </a:prstGeom>
        </p:spPr>
      </p:pic>
      <p:sp>
        <p:nvSpPr>
          <p:cNvPr id="44" name="TextBox 43">
            <a:extLst>
              <a:ext uri="{FF2B5EF4-FFF2-40B4-BE49-F238E27FC236}">
                <a16:creationId xmlns:a16="http://schemas.microsoft.com/office/drawing/2014/main" id="{4AE23DC2-DA7A-8F4E-B2C4-2CD7EA58DEBE}"/>
              </a:ext>
            </a:extLst>
          </p:cNvPr>
          <p:cNvSpPr txBox="1"/>
          <p:nvPr/>
        </p:nvSpPr>
        <p:spPr>
          <a:xfrm>
            <a:off x="7812173" y="3452599"/>
            <a:ext cx="1408433" cy="646331"/>
          </a:xfrm>
          <a:prstGeom prst="rect">
            <a:avLst/>
          </a:prstGeom>
          <a:noFill/>
        </p:spPr>
        <p:txBody>
          <a:bodyPr wrap="square" rtlCol="0">
            <a:spAutoFit/>
          </a:bodyPr>
          <a:lstStyle/>
          <a:p>
            <a:pPr algn="ctr"/>
            <a:r>
              <a:rPr lang="en-US" dirty="0">
                <a:latin typeface="IBM Plex Sans" panose="020B0503050203000203" pitchFamily="34" charset="77"/>
              </a:rPr>
              <a:t>Matching</a:t>
            </a:r>
          </a:p>
          <a:p>
            <a:pPr algn="ctr"/>
            <a:r>
              <a:rPr lang="en-US" dirty="0">
                <a:latin typeface="IBM Plex Sans" panose="020B0503050203000203" pitchFamily="34" charset="77"/>
              </a:rPr>
              <a:t>Algorithm</a:t>
            </a:r>
          </a:p>
        </p:txBody>
      </p:sp>
      <p:sp>
        <p:nvSpPr>
          <p:cNvPr id="54" name="TextBox 53">
            <a:extLst>
              <a:ext uri="{FF2B5EF4-FFF2-40B4-BE49-F238E27FC236}">
                <a16:creationId xmlns:a16="http://schemas.microsoft.com/office/drawing/2014/main" id="{10A6ED3B-70BF-C147-8788-1B3673279201}"/>
              </a:ext>
            </a:extLst>
          </p:cNvPr>
          <p:cNvSpPr txBox="1"/>
          <p:nvPr/>
        </p:nvSpPr>
        <p:spPr>
          <a:xfrm>
            <a:off x="7020442" y="1269504"/>
            <a:ext cx="4631396" cy="1600438"/>
          </a:xfrm>
          <a:prstGeom prst="rect">
            <a:avLst/>
          </a:prstGeom>
          <a:noFill/>
        </p:spPr>
        <p:txBody>
          <a:bodyPr wrap="none" rtlCol="0">
            <a:spAutoFit/>
          </a:bodyPr>
          <a:lstStyle/>
          <a:p>
            <a:r>
              <a:rPr lang="en-US" sz="1400" dirty="0" err="1">
                <a:solidFill>
                  <a:srgbClr val="002060"/>
                </a:solidFill>
                <a:latin typeface="IBM Plex Sans" panose="020B0503050203000203" pitchFamily="34" charset="77"/>
              </a:rPr>
              <a:t>Sarawagi</a:t>
            </a:r>
            <a:r>
              <a:rPr lang="en-US" sz="1400" dirty="0">
                <a:solidFill>
                  <a:srgbClr val="002060"/>
                </a:solidFill>
                <a:latin typeface="IBM Plex Sans" panose="020B0503050203000203" pitchFamily="34" charset="77"/>
              </a:rPr>
              <a:t> and </a:t>
            </a:r>
            <a:r>
              <a:rPr lang="en-US" sz="1400" dirty="0" err="1">
                <a:solidFill>
                  <a:srgbClr val="002060"/>
                </a:solidFill>
                <a:latin typeface="IBM Plex Sans" panose="020B0503050203000203" pitchFamily="34" charset="77"/>
              </a:rPr>
              <a:t>Bhamidipaty</a:t>
            </a:r>
            <a:r>
              <a:rPr lang="en-US" sz="1400" dirty="0">
                <a:solidFill>
                  <a:srgbClr val="002060"/>
                </a:solidFill>
                <a:latin typeface="IBM Plex Sans" panose="020B0503050203000203" pitchFamily="34" charset="77"/>
              </a:rPr>
              <a:t>, KDD 2002</a:t>
            </a:r>
          </a:p>
          <a:p>
            <a:r>
              <a:rPr lang="en-US" sz="1400" dirty="0" err="1">
                <a:solidFill>
                  <a:srgbClr val="002060"/>
                </a:solidFill>
                <a:latin typeface="IBM Plex Sans" panose="020B0503050203000203" pitchFamily="34" charset="77"/>
              </a:rPr>
              <a:t>Arasu</a:t>
            </a:r>
            <a:r>
              <a:rPr lang="en-US" sz="1400" dirty="0">
                <a:solidFill>
                  <a:srgbClr val="002060"/>
                </a:solidFill>
                <a:latin typeface="IBM Plex Sans" panose="020B0503050203000203" pitchFamily="34" charset="77"/>
              </a:rPr>
              <a:t> et al., SIGMOD 2010</a:t>
            </a:r>
          </a:p>
          <a:p>
            <a:r>
              <a:rPr lang="en-US" sz="1400" dirty="0">
                <a:solidFill>
                  <a:srgbClr val="002060"/>
                </a:solidFill>
                <a:latin typeface="IBM Plex Sans" panose="020B0503050203000203" pitchFamily="34" charset="77"/>
              </a:rPr>
              <a:t>Chen et al., ICDE 2017, ICDE 2018 (demo)</a:t>
            </a:r>
          </a:p>
          <a:p>
            <a:r>
              <a:rPr lang="en-US" sz="1400" dirty="0">
                <a:solidFill>
                  <a:srgbClr val="002060"/>
                </a:solidFill>
                <a:latin typeface="IBM Plex Sans" panose="020B0503050203000203" pitchFamily="34" charset="77"/>
              </a:rPr>
              <a:t>Tao, PODS 2018</a:t>
            </a:r>
          </a:p>
          <a:p>
            <a:r>
              <a:rPr lang="en-US" sz="1400" dirty="0">
                <a:solidFill>
                  <a:srgbClr val="002060"/>
                </a:solidFill>
                <a:latin typeface="IBM Plex Sans" panose="020B0503050203000203" pitchFamily="34" charset="77"/>
              </a:rPr>
              <a:t>[Magellan] Doan et al., HILDA 2018</a:t>
            </a:r>
          </a:p>
          <a:p>
            <a:r>
              <a:rPr lang="en-US" sz="1400" dirty="0">
                <a:solidFill>
                  <a:srgbClr val="002060"/>
                </a:solidFill>
                <a:latin typeface="IBM Plex Sans" panose="020B0503050203000203" pitchFamily="34" charset="77"/>
              </a:rPr>
              <a:t>[</a:t>
            </a:r>
            <a:r>
              <a:rPr lang="en-US" sz="1400" dirty="0" err="1">
                <a:solidFill>
                  <a:srgbClr val="002060"/>
                </a:solidFill>
                <a:latin typeface="IBM Plex Sans" panose="020B0503050203000203" pitchFamily="34" charset="77"/>
              </a:rPr>
              <a:t>SystemER</a:t>
            </a:r>
            <a:r>
              <a:rPr lang="en-US" sz="1400" dirty="0">
                <a:solidFill>
                  <a:srgbClr val="002060"/>
                </a:solidFill>
                <a:latin typeface="IBM Plex Sans" panose="020B0503050203000203" pitchFamily="34" charset="77"/>
              </a:rPr>
              <a:t>]</a:t>
            </a:r>
            <a:r>
              <a:rPr lang="en-US" sz="1400" b="1" dirty="0">
                <a:solidFill>
                  <a:srgbClr val="002060"/>
                </a:solidFill>
                <a:latin typeface="IBM Plex Sans" panose="020B0503050203000203" pitchFamily="34" charset="77"/>
              </a:rPr>
              <a:t>, </a:t>
            </a:r>
            <a:r>
              <a:rPr lang="en-US" sz="1400" dirty="0">
                <a:solidFill>
                  <a:srgbClr val="002060"/>
                </a:solidFill>
                <a:latin typeface="IBM Plex Sans" panose="020B0503050203000203" pitchFamily="34" charset="77"/>
              </a:rPr>
              <a:t>Qian et al., CIKM 2017, VLDB 2019 (demo)</a:t>
            </a:r>
          </a:p>
          <a:p>
            <a:r>
              <a:rPr lang="en-US" sz="1400" dirty="0">
                <a:solidFill>
                  <a:srgbClr val="002060"/>
                </a:solidFill>
                <a:latin typeface="IBM Plex Sans" panose="020B0503050203000203" pitchFamily="34" charset="77"/>
              </a:rPr>
              <a:t>Kasai et al., ACL 2019</a:t>
            </a:r>
          </a:p>
        </p:txBody>
      </p:sp>
      <p:sp>
        <p:nvSpPr>
          <p:cNvPr id="66" name="TextBox 65">
            <a:extLst>
              <a:ext uri="{FF2B5EF4-FFF2-40B4-BE49-F238E27FC236}">
                <a16:creationId xmlns:a16="http://schemas.microsoft.com/office/drawing/2014/main" id="{C58DBCB1-25A9-484F-8749-B878F105EED8}"/>
              </a:ext>
            </a:extLst>
          </p:cNvPr>
          <p:cNvSpPr txBox="1"/>
          <p:nvPr/>
        </p:nvSpPr>
        <p:spPr>
          <a:xfrm>
            <a:off x="1673493" y="2226575"/>
            <a:ext cx="2631618" cy="738664"/>
          </a:xfrm>
          <a:prstGeom prst="rect">
            <a:avLst/>
          </a:prstGeom>
          <a:noFill/>
        </p:spPr>
        <p:txBody>
          <a:bodyPr wrap="none" rtlCol="0">
            <a:spAutoFit/>
          </a:bodyPr>
          <a:lstStyle/>
          <a:p>
            <a:r>
              <a:rPr lang="en-US" sz="1400" dirty="0"/>
              <a:t>Buch and </a:t>
            </a:r>
            <a:r>
              <a:rPr lang="en-US" sz="1400" dirty="0" err="1"/>
              <a:t>Andrzejak</a:t>
            </a:r>
            <a:r>
              <a:rPr lang="en-US" sz="1400" dirty="0">
                <a:solidFill>
                  <a:srgbClr val="002060"/>
                </a:solidFill>
                <a:latin typeface="IBM Plex Sans" panose="020B0503050203000203" pitchFamily="34" charset="77"/>
              </a:rPr>
              <a:t>, CIKM 2015</a:t>
            </a:r>
          </a:p>
          <a:p>
            <a:r>
              <a:rPr lang="en-US" sz="1400" dirty="0">
                <a:solidFill>
                  <a:srgbClr val="002060"/>
                </a:solidFill>
                <a:latin typeface="IBM Plex Sans" panose="020B0503050203000203" pitchFamily="34" charset="77"/>
              </a:rPr>
              <a:t>Qian et al., ICDE 2018 (demo)</a:t>
            </a:r>
          </a:p>
          <a:p>
            <a:r>
              <a:rPr lang="en-US" sz="1400" dirty="0" err="1">
                <a:solidFill>
                  <a:srgbClr val="002060"/>
                </a:solidFill>
                <a:latin typeface="IBM Plex Sans" panose="020B0503050203000203" pitchFamily="34" charset="77"/>
              </a:rPr>
              <a:t>Bhutani</a:t>
            </a:r>
            <a:r>
              <a:rPr lang="en-US" sz="1400" dirty="0">
                <a:solidFill>
                  <a:srgbClr val="002060"/>
                </a:solidFill>
                <a:latin typeface="IBM Plex Sans" panose="020B0503050203000203" pitchFamily="34" charset="77"/>
              </a:rPr>
              <a:t> et al., COLING 2018 </a:t>
            </a:r>
          </a:p>
        </p:txBody>
      </p:sp>
    </p:spTree>
    <p:extLst>
      <p:ext uri="{BB962C8B-B14F-4D97-AF65-F5344CB8AC3E}">
        <p14:creationId xmlns:p14="http://schemas.microsoft.com/office/powerpoint/2010/main" val="34498748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F453D-6871-F744-94B0-8A69D8866D11}"/>
              </a:ext>
            </a:extLst>
          </p:cNvPr>
          <p:cNvSpPr>
            <a:spLocks noGrp="1"/>
          </p:cNvSpPr>
          <p:nvPr>
            <p:ph type="sldNum" sz="quarter" idx="2"/>
          </p:nvPr>
        </p:nvSpPr>
        <p:spPr>
          <a:xfrm>
            <a:off x="11378676" y="7463030"/>
            <a:ext cx="203009" cy="177417"/>
          </a:xfrm>
        </p:spPr>
        <p:txBody>
          <a:bodyPr/>
          <a:lstStyle/>
          <a:p>
            <a:fld id="{86CB4B4D-7CA3-9044-876B-883B54F8677D}" type="slidenum">
              <a:rPr lang="en-US" smtClean="0"/>
              <a:t>57</a:t>
            </a:fld>
            <a:endParaRPr lang="en-US"/>
          </a:p>
        </p:txBody>
      </p:sp>
      <p:sp>
        <p:nvSpPr>
          <p:cNvPr id="3" name="Title 2">
            <a:extLst>
              <a:ext uri="{FF2B5EF4-FFF2-40B4-BE49-F238E27FC236}">
                <a16:creationId xmlns:a16="http://schemas.microsoft.com/office/drawing/2014/main" id="{542E441C-3491-CB48-B656-E8485A50D34A}"/>
              </a:ext>
            </a:extLst>
          </p:cNvPr>
          <p:cNvSpPr>
            <a:spLocks noGrp="1"/>
          </p:cNvSpPr>
          <p:nvPr>
            <p:ph type="title"/>
          </p:nvPr>
        </p:nvSpPr>
        <p:spPr/>
        <p:txBody>
          <a:bodyPr/>
          <a:lstStyle/>
          <a:p>
            <a:r>
              <a:rPr lang="en-US" dirty="0"/>
              <a:t>Feature engineering</a:t>
            </a:r>
          </a:p>
        </p:txBody>
      </p:sp>
      <p:sp>
        <p:nvSpPr>
          <p:cNvPr id="4" name="Text Placeholder 3">
            <a:extLst>
              <a:ext uri="{FF2B5EF4-FFF2-40B4-BE49-F238E27FC236}">
                <a16:creationId xmlns:a16="http://schemas.microsoft.com/office/drawing/2014/main" id="{46F603AC-85F6-2E42-8609-499AC96519B0}"/>
              </a:ext>
            </a:extLst>
          </p:cNvPr>
          <p:cNvSpPr>
            <a:spLocks noGrp="1"/>
          </p:cNvSpPr>
          <p:nvPr>
            <p:ph type="body" idx="1"/>
          </p:nvPr>
        </p:nvSpPr>
        <p:spPr>
          <a:xfrm>
            <a:off x="267630" y="1081504"/>
            <a:ext cx="11314056" cy="5467126"/>
          </a:xfrm>
        </p:spPr>
        <p:txBody>
          <a:bodyPr>
            <a:normAutofit/>
          </a:bodyPr>
          <a:lstStyle/>
          <a:p>
            <a:r>
              <a:rPr lang="en-US" b="1" dirty="0">
                <a:solidFill>
                  <a:schemeClr val="tx1"/>
                </a:solidFill>
              </a:rPr>
              <a:t>Goal</a:t>
            </a:r>
            <a:r>
              <a:rPr lang="en-US" dirty="0">
                <a:solidFill>
                  <a:schemeClr val="tx1"/>
                </a:solidFill>
              </a:rPr>
              <a:t>: augment the labeled data with features extracted by predefined functions.</a:t>
            </a:r>
          </a:p>
          <a:p>
            <a:pPr lvl="1"/>
            <a:r>
              <a:rPr lang="en-US" dirty="0">
                <a:solidFill>
                  <a:schemeClr val="tx1"/>
                </a:solidFill>
              </a:rPr>
              <a:t>It’s not necessary for deep learning based approaches</a:t>
            </a:r>
          </a:p>
          <a:p>
            <a:endParaRPr lang="en-US"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2"/>
            <a:endParaRPr lang="en-US" dirty="0">
              <a:solidFill>
                <a:schemeClr val="tx1"/>
              </a:solidFill>
            </a:endParaRPr>
          </a:p>
        </p:txBody>
      </p:sp>
      <p:grpSp>
        <p:nvGrpSpPr>
          <p:cNvPr id="18" name="Group 17">
            <a:extLst>
              <a:ext uri="{FF2B5EF4-FFF2-40B4-BE49-F238E27FC236}">
                <a16:creationId xmlns:a16="http://schemas.microsoft.com/office/drawing/2014/main" id="{34AF770D-C10C-F84E-B572-95352E6119BB}"/>
              </a:ext>
            </a:extLst>
          </p:cNvPr>
          <p:cNvGrpSpPr/>
          <p:nvPr/>
        </p:nvGrpSpPr>
        <p:grpSpPr>
          <a:xfrm>
            <a:off x="3861975" y="4150844"/>
            <a:ext cx="1520861" cy="760430"/>
            <a:chOff x="3873553" y="2175542"/>
            <a:chExt cx="1520861" cy="760430"/>
          </a:xfrm>
        </p:grpSpPr>
        <p:sp>
          <p:nvSpPr>
            <p:cNvPr id="19" name="Rounded Rectangle 18">
              <a:extLst>
                <a:ext uri="{FF2B5EF4-FFF2-40B4-BE49-F238E27FC236}">
                  <a16:creationId xmlns:a16="http://schemas.microsoft.com/office/drawing/2014/main" id="{4FD4B869-3519-B04C-A817-1ACE9E5FDF49}"/>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669400E-8E88-3341-ABCF-4A0E429D5D82}"/>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21" name="Straight Arrow Connector 20">
            <a:extLst>
              <a:ext uri="{FF2B5EF4-FFF2-40B4-BE49-F238E27FC236}">
                <a16:creationId xmlns:a16="http://schemas.microsoft.com/office/drawing/2014/main" id="{1008AD45-C709-1E47-B856-804D7F8B6DFF}"/>
              </a:ext>
            </a:extLst>
          </p:cNvPr>
          <p:cNvCxnSpPr>
            <a:cxnSpLocks/>
          </p:cNvCxnSpPr>
          <p:nvPr/>
        </p:nvCxnSpPr>
        <p:spPr>
          <a:xfrm>
            <a:off x="5392371" y="4594205"/>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extLst>
                  <p:ext uri="{D42A27DB-BD31-4B8C-83A1-F6EECF244321}">
                    <p14:modId xmlns:p14="http://schemas.microsoft.com/office/powerpoint/2010/main" val="464936244"/>
                  </p:ext>
                </p:extLst>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t="-4348" r="-93827"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t="-4348" r="-1333"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27" name="Straight Arrow Connector 26">
            <a:extLst>
              <a:ext uri="{FF2B5EF4-FFF2-40B4-BE49-F238E27FC236}">
                <a16:creationId xmlns:a16="http://schemas.microsoft.com/office/drawing/2014/main" id="{F6B7E2B9-E586-BF49-BBD5-974054707491}"/>
              </a:ext>
            </a:extLst>
          </p:cNvPr>
          <p:cNvCxnSpPr>
            <a:cxnSpLocks/>
            <a:stCxn id="22" idx="3"/>
          </p:cNvCxnSpPr>
          <p:nvPr/>
        </p:nvCxnSpPr>
        <p:spPr>
          <a:xfrm>
            <a:off x="3029398" y="4609139"/>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extLst>
                  <p:ext uri="{D42A27DB-BD31-4B8C-83A1-F6EECF244321}">
                    <p14:modId xmlns:p14="http://schemas.microsoft.com/office/powerpoint/2010/main" val="483121913"/>
                  </p:ext>
                </p:extLst>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r="-334211"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8667" r="-238667"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34" name="Oval Callout 33">
            <a:extLst>
              <a:ext uri="{FF2B5EF4-FFF2-40B4-BE49-F238E27FC236}">
                <a16:creationId xmlns:a16="http://schemas.microsoft.com/office/drawing/2014/main" id="{7B7CE87F-1372-BC4E-9D48-5296458F057D}"/>
              </a:ext>
            </a:extLst>
          </p:cNvPr>
          <p:cNvSpPr/>
          <p:nvPr/>
        </p:nvSpPr>
        <p:spPr>
          <a:xfrm>
            <a:off x="1485510" y="2047419"/>
            <a:ext cx="5623490" cy="1229498"/>
          </a:xfrm>
          <a:prstGeom prst="wedgeEllipseCallout">
            <a:avLst>
              <a:gd name="adj1" fmla="val 4544"/>
              <a:gd name="adj2" fmla="val 10899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599A52E-8C69-D74D-8503-B50E36CDB45F}"/>
              </a:ext>
            </a:extLst>
          </p:cNvPr>
          <p:cNvSpPr txBox="1"/>
          <p:nvPr/>
        </p:nvSpPr>
        <p:spPr>
          <a:xfrm>
            <a:off x="1872388" y="2292441"/>
            <a:ext cx="466409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Design and reuse generic/domain-specific</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matching/filtering/normalization</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bg1"/>
                </a:solidFill>
                <a:latin typeface="IBM Plex Sans" panose="020B0503050203000203" pitchFamily="34" charset="77"/>
                <a:sym typeface="Calibri"/>
              </a:rPr>
              <a:t>functions</a:t>
            </a:r>
            <a:endParaRPr kumimoji="0" lang="en-US" sz="1800" b="1" i="0" u="none" strike="noStrike" cap="none" spc="0" normalizeH="0" baseline="0" dirty="0">
              <a:ln>
                <a:noFill/>
              </a:ln>
              <a:solidFill>
                <a:schemeClr val="bg1"/>
              </a:solidFill>
              <a:effectLst/>
              <a:uFillTx/>
              <a:latin typeface="IBM Plex Sans" panose="020B0503050203000203" pitchFamily="34" charset="77"/>
              <a:sym typeface="Calibri"/>
            </a:endParaRPr>
          </a:p>
        </p:txBody>
      </p:sp>
      <p:sp>
        <p:nvSpPr>
          <p:cNvPr id="36" name="TextBox 35">
            <a:extLst>
              <a:ext uri="{FF2B5EF4-FFF2-40B4-BE49-F238E27FC236}">
                <a16:creationId xmlns:a16="http://schemas.microsoft.com/office/drawing/2014/main" id="{A4B54788-310F-A74B-B439-D295007BA2FC}"/>
              </a:ext>
            </a:extLst>
          </p:cNvPr>
          <p:cNvSpPr txBox="1"/>
          <p:nvPr/>
        </p:nvSpPr>
        <p:spPr>
          <a:xfrm>
            <a:off x="7233408" y="2926522"/>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5" name="TextBox 4">
            <a:extLst>
              <a:ext uri="{FF2B5EF4-FFF2-40B4-BE49-F238E27FC236}">
                <a16:creationId xmlns:a16="http://schemas.microsoft.com/office/drawing/2014/main" id="{8014C283-3BB4-1E45-BEDC-416A36C1DD44}"/>
              </a:ext>
            </a:extLst>
          </p:cNvPr>
          <p:cNvSpPr txBox="1"/>
          <p:nvPr/>
        </p:nvSpPr>
        <p:spPr>
          <a:xfrm>
            <a:off x="8192221" y="2398131"/>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6" name="TextBox 15">
            <a:extLst>
              <a:ext uri="{FF2B5EF4-FFF2-40B4-BE49-F238E27FC236}">
                <a16:creationId xmlns:a16="http://schemas.microsoft.com/office/drawing/2014/main" id="{9F83AA63-CAE9-5447-94E3-7D8F0FC170B6}"/>
              </a:ext>
            </a:extLst>
          </p:cNvPr>
          <p:cNvSpPr txBox="1"/>
          <p:nvPr/>
        </p:nvSpPr>
        <p:spPr>
          <a:xfrm>
            <a:off x="9695453" y="3023178"/>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7" name="Curved Connector 6">
            <a:extLst>
              <a:ext uri="{FF2B5EF4-FFF2-40B4-BE49-F238E27FC236}">
                <a16:creationId xmlns:a16="http://schemas.microsoft.com/office/drawing/2014/main" id="{8FCEC9C5-3BE7-2048-B06E-1696B91FFD54}"/>
              </a:ext>
            </a:extLst>
          </p:cNvPr>
          <p:cNvCxnSpPr>
            <a:cxnSpLocks/>
          </p:cNvCxnSpPr>
          <p:nvPr/>
        </p:nvCxnSpPr>
        <p:spPr>
          <a:xfrm rot="16200000" flipV="1">
            <a:off x="8188542" y="3300497"/>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Curved Connector 22">
            <a:extLst>
              <a:ext uri="{FF2B5EF4-FFF2-40B4-BE49-F238E27FC236}">
                <a16:creationId xmlns:a16="http://schemas.microsoft.com/office/drawing/2014/main" id="{AC7A4188-1F1D-034D-A6D5-3112D5C06F88}"/>
              </a:ext>
            </a:extLst>
          </p:cNvPr>
          <p:cNvCxnSpPr>
            <a:cxnSpLocks/>
          </p:cNvCxnSpPr>
          <p:nvPr/>
        </p:nvCxnSpPr>
        <p:spPr>
          <a:xfrm rot="16200000" flipV="1">
            <a:off x="8827390" y="3166701"/>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4" name="Curved Connector 23">
            <a:extLst>
              <a:ext uri="{FF2B5EF4-FFF2-40B4-BE49-F238E27FC236}">
                <a16:creationId xmlns:a16="http://schemas.microsoft.com/office/drawing/2014/main" id="{3BDF75D9-8829-B844-8E48-CB9F4A68A8B0}"/>
              </a:ext>
            </a:extLst>
          </p:cNvPr>
          <p:cNvCxnSpPr>
            <a:cxnSpLocks/>
          </p:cNvCxnSpPr>
          <p:nvPr/>
        </p:nvCxnSpPr>
        <p:spPr>
          <a:xfrm rot="5400000" flipH="1" flipV="1">
            <a:off x="9814808" y="3388112"/>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35636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B3E6E-02AB-E64E-88B8-13FFFDECD3B0}"/>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3" name="Title 2">
            <a:extLst>
              <a:ext uri="{FF2B5EF4-FFF2-40B4-BE49-F238E27FC236}">
                <a16:creationId xmlns:a16="http://schemas.microsoft.com/office/drawing/2014/main" id="{568E1D25-3169-B745-8A0A-18196A1CB37B}"/>
              </a:ext>
            </a:extLst>
          </p:cNvPr>
          <p:cNvSpPr>
            <a:spLocks noGrp="1"/>
          </p:cNvSpPr>
          <p:nvPr>
            <p:ph type="title"/>
          </p:nvPr>
        </p:nvSpPr>
        <p:spPr>
          <a:xfrm>
            <a:off x="297353" y="335195"/>
            <a:ext cx="11476464" cy="571498"/>
          </a:xfrm>
        </p:spPr>
        <p:txBody>
          <a:bodyPr>
            <a:noAutofit/>
          </a:bodyPr>
          <a:lstStyle/>
          <a:p>
            <a:r>
              <a:rPr lang="en-US" sz="2800" dirty="0"/>
              <a:t>Different types of matching functions</a:t>
            </a:r>
          </a:p>
        </p:txBody>
      </p:sp>
      <p:sp>
        <p:nvSpPr>
          <p:cNvPr id="4" name="Text Placeholder 3">
            <a:extLst>
              <a:ext uri="{FF2B5EF4-FFF2-40B4-BE49-F238E27FC236}">
                <a16:creationId xmlns:a16="http://schemas.microsoft.com/office/drawing/2014/main" id="{3ADF1A42-C121-F247-A53D-B14DFDFC2176}"/>
              </a:ext>
            </a:extLst>
          </p:cNvPr>
          <p:cNvSpPr>
            <a:spLocks noGrp="1"/>
          </p:cNvSpPr>
          <p:nvPr>
            <p:ph type="body" idx="1"/>
          </p:nvPr>
        </p:nvSpPr>
        <p:spPr>
          <a:xfrm>
            <a:off x="1578315" y="3948454"/>
            <a:ext cx="10972166" cy="1863598"/>
          </a:xfrm>
        </p:spPr>
        <p:txBody>
          <a:bodyPr/>
          <a:lstStyle/>
          <a:p>
            <a:pPr>
              <a:lnSpc>
                <a:spcPts val="1540"/>
              </a:lnSpc>
            </a:pPr>
            <a:r>
              <a:rPr lang="en-US" b="1" dirty="0">
                <a:solidFill>
                  <a:schemeClr val="tx1"/>
                </a:solidFill>
              </a:rPr>
              <a:t>Need to capture sophisticated domain knowledge</a:t>
            </a:r>
          </a:p>
          <a:p>
            <a:pPr lvl="1">
              <a:lnSpc>
                <a:spcPts val="1540"/>
              </a:lnSpc>
            </a:pPr>
            <a:endParaRPr lang="en-US" dirty="0">
              <a:solidFill>
                <a:schemeClr val="tx1"/>
              </a:solidFill>
            </a:endParaRPr>
          </a:p>
          <a:p>
            <a:pPr lvl="1">
              <a:lnSpc>
                <a:spcPts val="1540"/>
              </a:lnSpc>
            </a:pPr>
            <a:r>
              <a:rPr lang="en-US" dirty="0">
                <a:solidFill>
                  <a:schemeClr val="tx1"/>
                </a:solidFill>
              </a:rPr>
              <a:t>Company name normalization functions:</a:t>
            </a:r>
          </a:p>
          <a:p>
            <a:pPr marL="453953" lvl="1" indent="0">
              <a:lnSpc>
                <a:spcPts val="1540"/>
              </a:lnSpc>
              <a:buNone/>
            </a:pPr>
            <a:endParaRPr lang="en-US" dirty="0">
              <a:solidFill>
                <a:schemeClr val="tx1"/>
              </a:solidFill>
            </a:endParaRPr>
          </a:p>
          <a:p>
            <a:pPr lvl="1">
              <a:lnSpc>
                <a:spcPts val="1540"/>
              </a:lnSpc>
            </a:pPr>
            <a:r>
              <a:rPr lang="en-US" dirty="0">
                <a:solidFill>
                  <a:schemeClr val="tx1"/>
                </a:solidFill>
              </a:rPr>
              <a:t>Date time normalization:</a:t>
            </a:r>
          </a:p>
          <a:p>
            <a:pPr lvl="1">
              <a:lnSpc>
                <a:spcPts val="1540"/>
              </a:lnSpc>
            </a:pPr>
            <a:endParaRPr lang="en-US" dirty="0">
              <a:solidFill>
                <a:schemeClr val="tx1"/>
              </a:solidFill>
            </a:endParaRPr>
          </a:p>
          <a:p>
            <a:pPr lvl="1">
              <a:lnSpc>
                <a:spcPts val="1540"/>
              </a:lnSpc>
            </a:pPr>
            <a:r>
              <a:rPr lang="en-US" dirty="0">
                <a:solidFill>
                  <a:schemeClr val="tx1"/>
                </a:solidFill>
              </a:rPr>
              <a:t>Compute geo distances:</a:t>
            </a:r>
          </a:p>
          <a:p>
            <a:pPr marL="453953" lvl="1" indent="0">
              <a:buNone/>
            </a:pPr>
            <a:endParaRPr lang="en-US" dirty="0">
              <a:solidFill>
                <a:schemeClr val="tx1"/>
              </a:solidFill>
            </a:endParaRPr>
          </a:p>
        </p:txBody>
      </p:sp>
      <p:sp>
        <p:nvSpPr>
          <p:cNvPr id="5" name="TextBox 4">
            <a:extLst>
              <a:ext uri="{FF2B5EF4-FFF2-40B4-BE49-F238E27FC236}">
                <a16:creationId xmlns:a16="http://schemas.microsoft.com/office/drawing/2014/main" id="{F2B1AE0B-72DC-2F40-B397-746BC6C66E84}"/>
              </a:ext>
            </a:extLst>
          </p:cNvPr>
          <p:cNvSpPr txBox="1"/>
          <p:nvPr/>
        </p:nvSpPr>
        <p:spPr>
          <a:xfrm>
            <a:off x="6668895" y="4268471"/>
            <a:ext cx="3465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IBM, Corp.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IBM Corporation</a:t>
            </a:r>
          </a:p>
        </p:txBody>
      </p:sp>
      <p:sp>
        <p:nvSpPr>
          <p:cNvPr id="6" name="TextBox 5">
            <a:extLst>
              <a:ext uri="{FF2B5EF4-FFF2-40B4-BE49-F238E27FC236}">
                <a16:creationId xmlns:a16="http://schemas.microsoft.com/office/drawing/2014/main" id="{E01525BD-2947-EF4D-B2C4-F59F855FB07E}"/>
              </a:ext>
            </a:extLst>
          </p:cNvPr>
          <p:cNvSpPr txBox="1"/>
          <p:nvPr/>
        </p:nvSpPr>
        <p:spPr>
          <a:xfrm>
            <a:off x="5029022" y="4695588"/>
            <a:ext cx="6744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{Nov. 3, 19     11/03/19     3rd November, 2019}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2019-11-03</a:t>
            </a:r>
          </a:p>
        </p:txBody>
      </p:sp>
      <p:sp>
        <p:nvSpPr>
          <p:cNvPr id="7" name="Rectangle 6">
            <a:extLst>
              <a:ext uri="{FF2B5EF4-FFF2-40B4-BE49-F238E27FC236}">
                <a16:creationId xmlns:a16="http://schemas.microsoft.com/office/drawing/2014/main" id="{EC88959C-F9BD-ED49-8385-2762E131279C}"/>
              </a:ext>
            </a:extLst>
          </p:cNvPr>
          <p:cNvSpPr/>
          <p:nvPr/>
        </p:nvSpPr>
        <p:spPr>
          <a:xfrm>
            <a:off x="4983173" y="5120733"/>
            <a:ext cx="6790642" cy="369332"/>
          </a:xfrm>
          <a:prstGeom prst="rect">
            <a:avLst/>
          </a:prstGeom>
        </p:spPr>
        <p:txBody>
          <a:bodyPr wrap="none">
            <a:spAutoFit/>
          </a:bodyPr>
          <a:lstStyle/>
          <a:p>
            <a:r>
              <a:rPr lang="en-US" dirty="0" err="1">
                <a:solidFill>
                  <a:srgbClr val="C00000"/>
                </a:solidFill>
                <a:latin typeface="IBM Plex Sans" panose="020B0503050203000203" pitchFamily="34" charset="77"/>
              </a:rPr>
              <a:t>GetDistanceInMiles</a:t>
            </a:r>
            <a:r>
              <a:rPr lang="en-US" dirty="0">
                <a:solidFill>
                  <a:srgbClr val="C00000"/>
                </a:solidFill>
                <a:latin typeface="IBM Plex Sans" panose="020B0503050203000203" pitchFamily="34" charset="77"/>
              </a:rPr>
              <a:t>(“San Francisco, CA”, ”San Jose, CA”)= 48.3</a:t>
            </a:r>
          </a:p>
        </p:txBody>
      </p:sp>
      <p:sp>
        <p:nvSpPr>
          <p:cNvPr id="9" name="Down Arrow 8">
            <a:extLst>
              <a:ext uri="{FF2B5EF4-FFF2-40B4-BE49-F238E27FC236}">
                <a16:creationId xmlns:a16="http://schemas.microsoft.com/office/drawing/2014/main" id="{41F71A4D-8C23-014B-A833-DD713CA50BD0}"/>
              </a:ext>
            </a:extLst>
          </p:cNvPr>
          <p:cNvSpPr/>
          <p:nvPr/>
        </p:nvSpPr>
        <p:spPr>
          <a:xfrm>
            <a:off x="533663" y="2148628"/>
            <a:ext cx="510988" cy="2629560"/>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path path="circle">
              <a:fillToRect t="100000" r="100000"/>
            </a:path>
            <a:tileRect l="-100000" b="-100000"/>
          </a:gra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591671FE-AD8C-4545-BAF8-2BC508ED3557}"/>
              </a:ext>
            </a:extLst>
          </p:cNvPr>
          <p:cNvSpPr txBox="1"/>
          <p:nvPr/>
        </p:nvSpPr>
        <p:spPr>
          <a:xfrm>
            <a:off x="415053" y="1617677"/>
            <a:ext cx="8216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Generic</a:t>
            </a:r>
          </a:p>
        </p:txBody>
      </p:sp>
      <p:sp>
        <p:nvSpPr>
          <p:cNvPr id="11" name="TextBox 10">
            <a:extLst>
              <a:ext uri="{FF2B5EF4-FFF2-40B4-BE49-F238E27FC236}">
                <a16:creationId xmlns:a16="http://schemas.microsoft.com/office/drawing/2014/main" id="{763715FC-576F-BF4C-BB35-24C193439223}"/>
              </a:ext>
            </a:extLst>
          </p:cNvPr>
          <p:cNvSpPr txBox="1"/>
          <p:nvPr/>
        </p:nvSpPr>
        <p:spPr>
          <a:xfrm>
            <a:off x="0" y="4961812"/>
            <a:ext cx="1578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Domain specific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11">
            <a:extLst>
              <a:ext uri="{FF2B5EF4-FFF2-40B4-BE49-F238E27FC236}">
                <a16:creationId xmlns:a16="http://schemas.microsoft.com/office/drawing/2014/main" id="{D8DD0147-24C8-D24F-8D34-8AE868CB927E}"/>
              </a:ext>
            </a:extLst>
          </p:cNvPr>
          <p:cNvSpPr/>
          <p:nvPr/>
        </p:nvSpPr>
        <p:spPr>
          <a:xfrm>
            <a:off x="1044651" y="1613704"/>
            <a:ext cx="7726724" cy="923330"/>
          </a:xfrm>
          <a:prstGeom prst="rect">
            <a:avLst/>
          </a:prstGeom>
        </p:spPr>
        <p:txBody>
          <a:bodyPr wrap="square">
            <a:spAutoFit/>
          </a:bodyPr>
          <a:lstStyle/>
          <a:p>
            <a:pPr marL="742950" lvl="1" indent="-285750">
              <a:buFont typeface="Arial" panose="020B0604020202020204" pitchFamily="34" charset="0"/>
              <a:buChar char="•"/>
            </a:pPr>
            <a:r>
              <a:rPr lang="en-US" dirty="0"/>
              <a:t>Text based similarity functions (e.g., </a:t>
            </a:r>
            <a:r>
              <a:rPr lang="en-US" dirty="0">
                <a:solidFill>
                  <a:srgbClr val="C00000"/>
                </a:solidFill>
              </a:rPr>
              <a:t>equality</a:t>
            </a:r>
            <a:r>
              <a:rPr lang="en-US" dirty="0"/>
              <a:t>, </a:t>
            </a:r>
            <a:r>
              <a:rPr lang="en-US" dirty="0">
                <a:solidFill>
                  <a:srgbClr val="C00000"/>
                </a:solidFill>
              </a:rPr>
              <a:t>Jaccard similarity</a:t>
            </a:r>
            <a:r>
              <a:rPr lang="en-US" dirty="0"/>
              <a:t>)</a:t>
            </a:r>
          </a:p>
          <a:p>
            <a:pPr marL="742950" lvl="1" indent="-285750">
              <a:buFont typeface="Arial" panose="020B0604020202020204" pitchFamily="34" charset="0"/>
              <a:buChar char="•"/>
            </a:pPr>
            <a:r>
              <a:rPr lang="en-US" dirty="0"/>
              <a:t>Boolean functions (e.g., </a:t>
            </a:r>
            <a:r>
              <a:rPr lang="en-US" dirty="0" err="1">
                <a:solidFill>
                  <a:srgbClr val="C00000"/>
                </a:solidFill>
              </a:rPr>
              <a:t>isNotEmpty</a:t>
            </a:r>
            <a:r>
              <a:rPr lang="en-US" dirty="0"/>
              <a:t>,  </a:t>
            </a:r>
            <a:r>
              <a:rPr lang="en-US" dirty="0" err="1">
                <a:solidFill>
                  <a:srgbClr val="C00000"/>
                </a:solidFill>
              </a:rPr>
              <a:t>nonNegativeNumber</a:t>
            </a:r>
            <a:r>
              <a:rPr lang="en-US" dirty="0"/>
              <a:t>)</a:t>
            </a:r>
          </a:p>
          <a:p>
            <a:pPr marL="742950" lvl="1" indent="-285750">
              <a:buFont typeface="Arial" panose="020B0604020202020204" pitchFamily="34" charset="0"/>
              <a:buChar char="•"/>
            </a:pPr>
            <a:r>
              <a:rPr lang="en-US" dirty="0"/>
              <a:t>Simple normalization function (</a:t>
            </a:r>
            <a:r>
              <a:rPr lang="en-US" dirty="0" err="1"/>
              <a:t>e.g</a:t>
            </a:r>
            <a:r>
              <a:rPr lang="en-US" dirty="0"/>
              <a:t>, </a:t>
            </a:r>
            <a:r>
              <a:rPr lang="en-US" dirty="0" err="1">
                <a:solidFill>
                  <a:srgbClr val="C00000"/>
                </a:solidFill>
              </a:rPr>
              <a:t>toLower</a:t>
            </a:r>
            <a:r>
              <a:rPr lang="en-US" dirty="0"/>
              <a:t>, </a:t>
            </a:r>
            <a:r>
              <a:rPr lang="en-US" dirty="0" err="1">
                <a:solidFill>
                  <a:srgbClr val="C00000"/>
                </a:solidFill>
              </a:rPr>
              <a:t>toUpper</a:t>
            </a:r>
            <a:r>
              <a:rPr lang="en-US" dirty="0"/>
              <a:t>, </a:t>
            </a:r>
            <a:r>
              <a:rPr lang="en-US" dirty="0">
                <a:solidFill>
                  <a:srgbClr val="C00000"/>
                </a:solidFill>
              </a:rPr>
              <a:t>strip</a:t>
            </a:r>
            <a:r>
              <a:rPr lang="en-US" dirty="0"/>
              <a:t>)</a:t>
            </a:r>
          </a:p>
        </p:txBody>
      </p:sp>
      <p:sp>
        <p:nvSpPr>
          <p:cNvPr id="13" name="Oval 12">
            <a:extLst>
              <a:ext uri="{FF2B5EF4-FFF2-40B4-BE49-F238E27FC236}">
                <a16:creationId xmlns:a16="http://schemas.microsoft.com/office/drawing/2014/main" id="{AD4B5C7A-69EF-344B-90A6-7413148A24BE}"/>
              </a:ext>
            </a:extLst>
          </p:cNvPr>
          <p:cNvSpPr/>
          <p:nvPr/>
        </p:nvSpPr>
        <p:spPr>
          <a:xfrm>
            <a:off x="8628640" y="1412830"/>
            <a:ext cx="2518709" cy="1298374"/>
          </a:xfrm>
          <a:prstGeom prst="ellipse">
            <a:avLst/>
          </a:prstGeom>
          <a:solidFill>
            <a:schemeClr val="accent6">
              <a:lumMod val="20000"/>
              <a:lumOff val="8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Ready to use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or can be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fine-tune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3F1AB244-F89F-2340-9D15-360FD57479A8}"/>
              </a:ext>
            </a:extLst>
          </p:cNvPr>
          <p:cNvSpPr/>
          <p:nvPr/>
        </p:nvSpPr>
        <p:spPr>
          <a:xfrm>
            <a:off x="8628640" y="5906200"/>
            <a:ext cx="2518709" cy="519348"/>
          </a:xfrm>
          <a:prstGeom prst="ellipse">
            <a:avLst/>
          </a:prstGeom>
          <a:solidFill>
            <a:schemeClr val="tx1"/>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May be learned</a:t>
            </a:r>
          </a:p>
        </p:txBody>
      </p:sp>
    </p:spTree>
    <p:extLst>
      <p:ext uri="{BB962C8B-B14F-4D97-AF65-F5344CB8AC3E}">
        <p14:creationId xmlns:p14="http://schemas.microsoft.com/office/powerpoint/2010/main" val="29159628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59</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Features Engineering for ER</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Approximate string matching with active learning</a:t>
            </a:r>
          </a:p>
          <a:p>
            <a:pPr lvl="1"/>
            <a:r>
              <a:rPr lang="en-US" dirty="0">
                <a:solidFill>
                  <a:schemeClr val="tx1"/>
                </a:solidFill>
              </a:rPr>
              <a:t>[Buch and </a:t>
            </a:r>
            <a:r>
              <a:rPr lang="en-US" dirty="0" err="1">
                <a:solidFill>
                  <a:schemeClr val="tx1"/>
                </a:solidFill>
              </a:rPr>
              <a:t>Andrzejak</a:t>
            </a:r>
            <a:r>
              <a:rPr lang="en-US" dirty="0">
                <a:solidFill>
                  <a:schemeClr val="tx1"/>
                </a:solidFill>
              </a:rPr>
              <a:t>, CIKM 2015] </a:t>
            </a:r>
          </a:p>
          <a:p>
            <a:pPr lvl="1"/>
            <a:endParaRPr lang="en-US" b="1" dirty="0">
              <a:solidFill>
                <a:schemeClr val="tx1"/>
              </a:solidFill>
            </a:endParaRPr>
          </a:p>
          <a:p>
            <a:pPr lvl="1"/>
            <a:endParaRPr lang="en-US" b="1" dirty="0">
              <a:solidFill>
                <a:schemeClr val="tx1"/>
              </a:solidFill>
            </a:endParaRPr>
          </a:p>
          <a:p>
            <a:r>
              <a:rPr lang="en-US" b="1" dirty="0">
                <a:solidFill>
                  <a:schemeClr val="tx1"/>
                </a:solidFill>
              </a:rPr>
              <a:t>Entity name normalization based on semantic structures</a:t>
            </a:r>
          </a:p>
          <a:p>
            <a:pPr lvl="1"/>
            <a:r>
              <a:rPr lang="en-US" dirty="0">
                <a:solidFill>
                  <a:schemeClr val="tx1"/>
                </a:solidFill>
              </a:rPr>
              <a:t>[Nikita et al., COLING 2018]</a:t>
            </a:r>
          </a:p>
          <a:p>
            <a:pPr lvl="1"/>
            <a:r>
              <a:rPr lang="en-US" dirty="0">
                <a:solidFill>
                  <a:schemeClr val="tx1"/>
                </a:solidFill>
              </a:rPr>
              <a:t>[Qian et al., ICDE 2018]</a:t>
            </a:r>
          </a:p>
          <a:p>
            <a:endParaRPr lang="en-US" b="1" dirty="0">
              <a:solidFill>
                <a:schemeClr val="tx1"/>
              </a:solidFill>
            </a:endParaRPr>
          </a:p>
          <a:p>
            <a:pPr marL="0" indent="0">
              <a:buNone/>
            </a:pPr>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22045351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9"/>
          <p:cNvPicPr>
            <a:picLocks noChangeAspect="1" noChangeArrowheads="1"/>
          </p:cNvPicPr>
          <p:nvPr/>
        </p:nvPicPr>
        <p:blipFill>
          <a:blip r:embed="rId5" cstate="print">
            <a:extLst>
              <a:ext uri="{28A0092B-C50C-407E-A947-70E740481C1C}">
                <a14:useLocalDpi xmlns:a14="http://schemas.microsoft.com/office/drawing/2010/main" val="0"/>
              </a:ext>
            </a:extLst>
          </a:blip>
          <a:srcRect l="-935" t="3775" r="3368" b="21094"/>
          <a:stretch>
            <a:fillRect/>
          </a:stretch>
        </p:blipFill>
        <p:spPr bwMode="auto">
          <a:xfrm>
            <a:off x="391902" y="2825376"/>
            <a:ext cx="3916775" cy="241688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6019" name="Rectangle 2"/>
          <p:cNvSpPr>
            <a:spLocks noChangeArrowheads="1"/>
          </p:cNvSpPr>
          <p:nvPr/>
        </p:nvSpPr>
        <p:spPr bwMode="auto">
          <a:xfrm>
            <a:off x="3944163" y="1637714"/>
            <a:ext cx="2198283" cy="10175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1235973" name="Rectangle 5"/>
          <p:cNvSpPr>
            <a:spLocks noChangeArrowheads="1"/>
          </p:cNvSpPr>
          <p:nvPr/>
        </p:nvSpPr>
        <p:spPr bwMode="auto">
          <a:xfrm>
            <a:off x="4017775" y="1767888"/>
            <a:ext cx="875379"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Extract</a:t>
            </a:r>
            <a:endParaRPr lang="en-US" sz="1600" dirty="0">
              <a:solidFill>
                <a:schemeClr val="bg2"/>
              </a:solidFill>
              <a:ea typeface="ＭＳ Ｐゴシック" pitchFamily="34" charset="-128"/>
            </a:endParaRPr>
          </a:p>
        </p:txBody>
      </p:sp>
      <p:sp>
        <p:nvSpPr>
          <p:cNvPr id="1235974" name="Rectangle 6"/>
          <p:cNvSpPr>
            <a:spLocks noChangeArrowheads="1"/>
          </p:cNvSpPr>
          <p:nvPr/>
        </p:nvSpPr>
        <p:spPr bwMode="auto">
          <a:xfrm>
            <a:off x="4927260" y="1767888"/>
            <a:ext cx="1089065"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Entity </a:t>
            </a:r>
          </a:p>
          <a:p>
            <a:pPr algn="ctr" fontAlgn="base">
              <a:spcBef>
                <a:spcPct val="0"/>
              </a:spcBef>
              <a:spcAft>
                <a:spcPct val="0"/>
              </a:spcAft>
              <a:defRPr/>
            </a:pPr>
            <a:r>
              <a:rPr lang="en-US" sz="1467" dirty="0">
                <a:solidFill>
                  <a:schemeClr val="bg2"/>
                </a:solidFill>
                <a:ea typeface="ＭＳ Ｐゴシック" pitchFamily="34" charset="-128"/>
              </a:rPr>
              <a:t>Resolution </a:t>
            </a:r>
          </a:p>
          <a:p>
            <a:pPr algn="ctr" fontAlgn="base">
              <a:spcBef>
                <a:spcPct val="0"/>
              </a:spcBef>
              <a:spcAft>
                <a:spcPct val="0"/>
              </a:spcAft>
              <a:defRPr/>
            </a:pPr>
            <a:r>
              <a:rPr lang="en-US" sz="1467" dirty="0">
                <a:solidFill>
                  <a:schemeClr val="bg2"/>
                </a:solidFill>
                <a:ea typeface="ＭＳ Ｐゴシック" pitchFamily="34" charset="-128"/>
              </a:rPr>
              <a:t>&amp; Fusion</a:t>
            </a:r>
          </a:p>
        </p:txBody>
      </p:sp>
      <p:sp>
        <p:nvSpPr>
          <p:cNvPr id="86023" name="AutoShape 14"/>
          <p:cNvSpPr>
            <a:spLocks noChangeArrowheads="1"/>
          </p:cNvSpPr>
          <p:nvPr/>
        </p:nvSpPr>
        <p:spPr bwMode="auto">
          <a:xfrm>
            <a:off x="3241814" y="1843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86024" name="Text Box 16"/>
          <p:cNvSpPr txBox="1">
            <a:spLocks noChangeArrowheads="1"/>
          </p:cNvSpPr>
          <p:nvPr/>
        </p:nvSpPr>
        <p:spPr bwMode="auto">
          <a:xfrm>
            <a:off x="1521873" y="795081"/>
            <a:ext cx="20374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Millions of documents</a:t>
            </a:r>
          </a:p>
        </p:txBody>
      </p:sp>
      <p:grpSp>
        <p:nvGrpSpPr>
          <p:cNvPr id="86025" name="Group 17"/>
          <p:cNvGrpSpPr>
            <a:grpSpLocks/>
          </p:cNvGrpSpPr>
          <p:nvPr/>
        </p:nvGrpSpPr>
        <p:grpSpPr bwMode="auto">
          <a:xfrm>
            <a:off x="1375439" y="1238333"/>
            <a:ext cx="2156913" cy="481014"/>
            <a:chOff x="1741" y="3196"/>
            <a:chExt cx="1085" cy="303"/>
          </a:xfrm>
        </p:grpSpPr>
        <p:sp>
          <p:nvSpPr>
            <p:cNvPr id="86059" name="Line 18"/>
            <p:cNvSpPr>
              <a:spLocks noChangeShapeType="1"/>
            </p:cNvSpPr>
            <p:nvPr/>
          </p:nvSpPr>
          <p:spPr bwMode="auto">
            <a:xfrm>
              <a:off x="2143" y="3235"/>
              <a:ext cx="6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0" name="Line 19"/>
            <p:cNvSpPr>
              <a:spLocks noChangeShapeType="1"/>
            </p:cNvSpPr>
            <p:nvPr/>
          </p:nvSpPr>
          <p:spPr bwMode="auto">
            <a:xfrm>
              <a:off x="2136" y="3196"/>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1" name="Text Box 20"/>
            <p:cNvSpPr txBox="1">
              <a:spLocks noChangeArrowheads="1"/>
            </p:cNvSpPr>
            <p:nvPr/>
          </p:nvSpPr>
          <p:spPr bwMode="auto">
            <a:xfrm>
              <a:off x="1921" y="3312"/>
              <a:ext cx="88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333" dirty="0">
                  <a:solidFill>
                    <a:srgbClr val="2F2B20"/>
                  </a:solidFill>
                  <a:ea typeface="ＭＳ Ｐゴシック" panose="020B0600070205080204" pitchFamily="34" charset="-128"/>
                </a:rPr>
                <a:t>   2005              2018</a:t>
              </a:r>
            </a:p>
          </p:txBody>
        </p:sp>
        <p:sp>
          <p:nvSpPr>
            <p:cNvPr id="86062" name="Line 21"/>
            <p:cNvSpPr>
              <a:spLocks noChangeShapeType="1"/>
            </p:cNvSpPr>
            <p:nvPr/>
          </p:nvSpPr>
          <p:spPr bwMode="auto">
            <a:xfrm>
              <a:off x="2596" y="320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3" name="Line 22"/>
            <p:cNvSpPr>
              <a:spLocks noChangeShapeType="1"/>
            </p:cNvSpPr>
            <p:nvPr/>
          </p:nvSpPr>
          <p:spPr bwMode="auto">
            <a:xfrm>
              <a:off x="1741" y="3235"/>
              <a:ext cx="389"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grpSp>
      <p:sp>
        <p:nvSpPr>
          <p:cNvPr id="86026" name="Text Box 23"/>
          <p:cNvSpPr txBox="1">
            <a:spLocks noChangeArrowheads="1"/>
          </p:cNvSpPr>
          <p:nvPr/>
        </p:nvSpPr>
        <p:spPr bwMode="auto">
          <a:xfrm>
            <a:off x="645968" y="987209"/>
            <a:ext cx="8691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Filing</a:t>
            </a:r>
          </a:p>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timeline</a:t>
            </a:r>
          </a:p>
        </p:txBody>
      </p:sp>
      <p:sp>
        <p:nvSpPr>
          <p:cNvPr id="86027" name="AutoShape 75"/>
          <p:cNvSpPr>
            <a:spLocks noChangeArrowheads="1"/>
          </p:cNvSpPr>
          <p:nvPr/>
        </p:nvSpPr>
        <p:spPr bwMode="auto">
          <a:xfrm>
            <a:off x="1493468" y="1730530"/>
            <a:ext cx="1701800" cy="822325"/>
          </a:xfrm>
          <a:prstGeom prst="roundRect">
            <a:avLst>
              <a:gd name="adj" fmla="val 16667"/>
            </a:avLst>
          </a:prstGeom>
          <a:gradFill rotWithShape="1">
            <a:gsLst>
              <a:gs pos="0">
                <a:schemeClr val="bg1"/>
              </a:gs>
              <a:gs pos="100000">
                <a:srgbClr val="DDDDDD"/>
              </a:gs>
            </a:gsLst>
            <a:lin ang="5400000" scaled="1"/>
          </a:gradFill>
          <a:ln w="28575">
            <a:solidFill>
              <a:srgbClr val="0000FF"/>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ts val="1840"/>
              </a:lnSpc>
              <a:spcBef>
                <a:spcPct val="0"/>
              </a:spcBef>
              <a:spcAft>
                <a:spcPct val="0"/>
              </a:spcAft>
            </a:pPr>
            <a:r>
              <a:rPr lang="en-US" altLang="en-US" sz="1733" dirty="0">
                <a:latin typeface="+mn-lt"/>
                <a:ea typeface="ＭＳ Ｐゴシック" panose="020B0600070205080204" pitchFamily="34" charset="-128"/>
              </a:rPr>
              <a:t>SEC/FDIC Filings of Companies</a:t>
            </a:r>
          </a:p>
        </p:txBody>
      </p:sp>
      <p:sp>
        <p:nvSpPr>
          <p:cNvPr id="26687" name="AutoShape 63"/>
          <p:cNvSpPr>
            <a:spLocks noChangeArrowheads="1"/>
          </p:cNvSpPr>
          <p:nvPr/>
        </p:nvSpPr>
        <p:spPr bwMode="auto">
          <a:xfrm>
            <a:off x="5541945" y="3540459"/>
            <a:ext cx="757721" cy="400051"/>
          </a:xfrm>
          <a:prstGeom prst="rightArrow">
            <a:avLst>
              <a:gd name="adj1" fmla="val 50000"/>
              <a:gd name="adj2" fmla="val 43452"/>
            </a:avLst>
          </a:prstGeom>
          <a:solidFill>
            <a:srgbClr val="FFFF99"/>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endParaRPr lang="en-US" altLang="en-US" sz="1351">
              <a:solidFill>
                <a:srgbClr val="2F2B20"/>
              </a:solidFill>
            </a:endParaRPr>
          </a:p>
        </p:txBody>
      </p:sp>
      <p:cxnSp>
        <p:nvCxnSpPr>
          <p:cNvPr id="1233923" name="AutoShape 3"/>
          <p:cNvCxnSpPr>
            <a:cxnSpLocks noChangeShapeType="1"/>
            <a:stCxn id="86052" idx="7"/>
            <a:endCxn id="86053" idx="1"/>
          </p:cNvCxnSpPr>
          <p:nvPr/>
        </p:nvCxnSpPr>
        <p:spPr bwMode="auto">
          <a:xfrm rot="5400000" flipH="1" flipV="1">
            <a:off x="9142058" y="883381"/>
            <a:ext cx="16933" cy="2026835"/>
          </a:xfrm>
          <a:prstGeom prst="curvedConnector3">
            <a:avLst>
              <a:gd name="adj1" fmla="val 227229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4" name="AutoShape 4"/>
          <p:cNvCxnSpPr>
            <a:cxnSpLocks noChangeShapeType="1"/>
            <a:stCxn id="86054" idx="6"/>
            <a:endCxn id="86053" idx="4"/>
          </p:cNvCxnSpPr>
          <p:nvPr/>
        </p:nvCxnSpPr>
        <p:spPr bwMode="auto">
          <a:xfrm flipV="1">
            <a:off x="9671666" y="2362924"/>
            <a:ext cx="722532" cy="63743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5" name="AutoShape 5"/>
          <p:cNvCxnSpPr>
            <a:cxnSpLocks noChangeShapeType="1"/>
            <a:stCxn id="86052" idx="0"/>
            <a:endCxn id="86052" idx="2"/>
          </p:cNvCxnSpPr>
          <p:nvPr/>
        </p:nvCxnSpPr>
        <p:spPr bwMode="auto">
          <a:xfrm rot="16200000" flipH="1" flipV="1">
            <a:off x="7486992" y="1744119"/>
            <a:ext cx="273051" cy="418459"/>
          </a:xfrm>
          <a:prstGeom prst="curvedConnector4">
            <a:avLst>
              <a:gd name="adj1" fmla="val -111628"/>
              <a:gd name="adj2" fmla="val 172839"/>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39" name="Text Box 6"/>
          <p:cNvSpPr txBox="1">
            <a:spLocks noChangeArrowheads="1"/>
          </p:cNvSpPr>
          <p:nvPr/>
        </p:nvSpPr>
        <p:spPr bwMode="auto">
          <a:xfrm>
            <a:off x="8219921" y="1599992"/>
            <a:ext cx="1796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director, officer</a:t>
            </a:r>
          </a:p>
        </p:txBody>
      </p:sp>
      <p:sp>
        <p:nvSpPr>
          <p:cNvPr id="86040" name="Text Box 7"/>
          <p:cNvSpPr txBox="1">
            <a:spLocks noChangeArrowheads="1"/>
          </p:cNvSpPr>
          <p:nvPr/>
        </p:nvSpPr>
        <p:spPr bwMode="auto">
          <a:xfrm>
            <a:off x="8278196" y="1264318"/>
            <a:ext cx="12832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333" dirty="0">
                <a:solidFill>
                  <a:srgbClr val="2F2B20"/>
                </a:solidFill>
                <a:latin typeface="Verdana" panose="020B0604030504040204" pitchFamily="34" charset="0"/>
                <a:ea typeface="ＭＳ Ｐゴシック" panose="020B0600070205080204" pitchFamily="34" charset="-128"/>
              </a:rPr>
              <a:t>insiders</a:t>
            </a:r>
          </a:p>
        </p:txBody>
      </p:sp>
      <p:sp>
        <p:nvSpPr>
          <p:cNvPr id="86041" name="Text Box 8"/>
          <p:cNvSpPr txBox="1">
            <a:spLocks noChangeArrowheads="1"/>
          </p:cNvSpPr>
          <p:nvPr/>
        </p:nvSpPr>
        <p:spPr bwMode="auto">
          <a:xfrm rot="19692609">
            <a:off x="9713863" y="2699168"/>
            <a:ext cx="1283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a:solidFill>
                  <a:srgbClr val="2F2B20"/>
                </a:solidFill>
                <a:latin typeface="Verdana" panose="020B0604030504040204" pitchFamily="34" charset="0"/>
                <a:ea typeface="ＭＳ Ｐゴシック" panose="020B0600070205080204" pitchFamily="34" charset="-128"/>
              </a:rPr>
              <a:t> </a:t>
            </a:r>
            <a:r>
              <a:rPr lang="en-US" altLang="en-US" sz="1200" dirty="0">
                <a:solidFill>
                  <a:srgbClr val="2F2B20"/>
                </a:solidFill>
                <a:latin typeface="Verdana" panose="020B0604030504040204" pitchFamily="34" charset="0"/>
                <a:ea typeface="ＭＳ Ｐゴシック" panose="020B0600070205080204" pitchFamily="34" charset="-128"/>
              </a:rPr>
              <a:t>transactions</a:t>
            </a:r>
            <a:r>
              <a:rPr lang="en-US" altLang="en-US" sz="1200" dirty="0">
                <a:solidFill>
                  <a:srgbClr val="DFDCB7"/>
                </a:solidFill>
                <a:latin typeface="Verdana" panose="020B0604030504040204" pitchFamily="34" charset="0"/>
                <a:ea typeface="ＭＳ Ｐゴシック" panose="020B0600070205080204" pitchFamily="34" charset="-128"/>
              </a:rPr>
              <a:t> </a:t>
            </a:r>
          </a:p>
        </p:txBody>
      </p:sp>
      <p:sp>
        <p:nvSpPr>
          <p:cNvPr id="86042" name="Text Box 9"/>
          <p:cNvSpPr txBox="1">
            <a:spLocks noChangeArrowheads="1"/>
          </p:cNvSpPr>
          <p:nvPr/>
        </p:nvSpPr>
        <p:spPr bwMode="auto">
          <a:xfrm rot="1198425">
            <a:off x="7954089" y="2619679"/>
            <a:ext cx="846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issuer</a:t>
            </a:r>
            <a:endParaRPr lang="en-US" altLang="en-US" sz="1067" dirty="0">
              <a:solidFill>
                <a:srgbClr val="2F2B20"/>
              </a:solidFill>
              <a:latin typeface="Verdana" panose="020B0604030504040204" pitchFamily="34" charset="0"/>
              <a:ea typeface="ＭＳ Ｐゴシック" panose="020B0600070205080204" pitchFamily="34" charset="-128"/>
            </a:endParaRPr>
          </a:p>
        </p:txBody>
      </p:sp>
      <p:sp>
        <p:nvSpPr>
          <p:cNvPr id="86043" name="Text Box 10"/>
          <p:cNvSpPr txBox="1">
            <a:spLocks noChangeArrowheads="1"/>
          </p:cNvSpPr>
          <p:nvPr/>
        </p:nvSpPr>
        <p:spPr bwMode="auto">
          <a:xfrm rot="1357192">
            <a:off x="8030648" y="2313635"/>
            <a:ext cx="1230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transactions</a:t>
            </a:r>
          </a:p>
        </p:txBody>
      </p:sp>
      <p:cxnSp>
        <p:nvCxnSpPr>
          <p:cNvPr id="1233931" name="AutoShape 11"/>
          <p:cNvCxnSpPr>
            <a:cxnSpLocks noChangeShapeType="1"/>
            <a:stCxn id="86052" idx="0"/>
            <a:endCxn id="86051" idx="2"/>
          </p:cNvCxnSpPr>
          <p:nvPr/>
        </p:nvCxnSpPr>
        <p:spPr bwMode="auto">
          <a:xfrm rot="5400000" flipH="1" flipV="1">
            <a:off x="7926290" y="929532"/>
            <a:ext cx="793749" cy="980836"/>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5" name="Text Box 12"/>
          <p:cNvSpPr txBox="1">
            <a:spLocks noChangeArrowheads="1"/>
          </p:cNvSpPr>
          <p:nvPr/>
        </p:nvSpPr>
        <p:spPr bwMode="auto">
          <a:xfrm rot="19454037">
            <a:off x="7294504" y="711892"/>
            <a:ext cx="1787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bankruptcies, merger/acquisitions</a:t>
            </a:r>
          </a:p>
        </p:txBody>
      </p:sp>
      <p:cxnSp>
        <p:nvCxnSpPr>
          <p:cNvPr id="1233933" name="AutoShape 13"/>
          <p:cNvCxnSpPr>
            <a:cxnSpLocks noChangeShapeType="1"/>
            <a:stCxn id="86053" idx="0"/>
            <a:endCxn id="86051" idx="6"/>
          </p:cNvCxnSpPr>
          <p:nvPr/>
        </p:nvCxnSpPr>
        <p:spPr bwMode="auto">
          <a:xfrm rot="16200000" flipV="1">
            <a:off x="9580940" y="1003565"/>
            <a:ext cx="793749" cy="832767"/>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7" name="Text Box 14"/>
          <p:cNvSpPr txBox="1">
            <a:spLocks noChangeArrowheads="1"/>
          </p:cNvSpPr>
          <p:nvPr/>
        </p:nvSpPr>
        <p:spPr bwMode="auto">
          <a:xfrm rot="2174486">
            <a:off x="9734428" y="815787"/>
            <a:ext cx="898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job changes</a:t>
            </a:r>
          </a:p>
        </p:txBody>
      </p:sp>
      <p:cxnSp>
        <p:nvCxnSpPr>
          <p:cNvPr id="1233935" name="AutoShape 15"/>
          <p:cNvCxnSpPr>
            <a:cxnSpLocks noChangeShapeType="1"/>
            <a:stCxn id="86052" idx="6"/>
            <a:endCxn id="86054" idx="0"/>
          </p:cNvCxnSpPr>
          <p:nvPr/>
        </p:nvCxnSpPr>
        <p:spPr bwMode="auto">
          <a:xfrm>
            <a:off x="8251205" y="2089874"/>
            <a:ext cx="1018407" cy="608125"/>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6" name="AutoShape 16"/>
          <p:cNvCxnSpPr>
            <a:cxnSpLocks noChangeShapeType="1"/>
            <a:stCxn id="86052" idx="4"/>
            <a:endCxn id="86054" idx="2"/>
          </p:cNvCxnSpPr>
          <p:nvPr/>
        </p:nvCxnSpPr>
        <p:spPr bwMode="auto">
          <a:xfrm rot="16200000" flipH="1">
            <a:off x="8031433" y="2164238"/>
            <a:ext cx="637439" cy="103480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7" name="AutoShape 17"/>
          <p:cNvCxnSpPr>
            <a:cxnSpLocks noChangeShapeType="1"/>
            <a:stCxn id="86052" idx="4"/>
            <a:endCxn id="86055" idx="0"/>
          </p:cNvCxnSpPr>
          <p:nvPr/>
        </p:nvCxnSpPr>
        <p:spPr bwMode="auto">
          <a:xfrm flipH="1">
            <a:off x="7530491" y="2362924"/>
            <a:ext cx="302256" cy="426316"/>
          </a:xfrm>
          <a:prstGeom prst="straightConnector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51" name="Oval 18"/>
          <p:cNvSpPr>
            <a:spLocks noChangeArrowheads="1"/>
          </p:cNvSpPr>
          <p:nvPr/>
        </p:nvSpPr>
        <p:spPr bwMode="auto">
          <a:xfrm>
            <a:off x="8813583" y="750024"/>
            <a:ext cx="747848"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Event</a:t>
            </a:r>
          </a:p>
        </p:txBody>
      </p:sp>
      <p:sp>
        <p:nvSpPr>
          <p:cNvPr id="86052" name="Oval 19"/>
          <p:cNvSpPr>
            <a:spLocks noChangeArrowheads="1"/>
          </p:cNvSpPr>
          <p:nvPr/>
        </p:nvSpPr>
        <p:spPr bwMode="auto">
          <a:xfrm>
            <a:off x="7414289" y="1816824"/>
            <a:ext cx="836916"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Company</a:t>
            </a:r>
          </a:p>
        </p:txBody>
      </p:sp>
      <p:sp>
        <p:nvSpPr>
          <p:cNvPr id="86053" name="Oval 20"/>
          <p:cNvSpPr>
            <a:spLocks noChangeArrowheads="1"/>
          </p:cNvSpPr>
          <p:nvPr/>
        </p:nvSpPr>
        <p:spPr bwMode="auto">
          <a:xfrm>
            <a:off x="10056594" y="1816824"/>
            <a:ext cx="675207"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Person</a:t>
            </a:r>
          </a:p>
        </p:txBody>
      </p:sp>
      <p:sp>
        <p:nvSpPr>
          <p:cNvPr id="86054" name="Oval 21"/>
          <p:cNvSpPr>
            <a:spLocks noChangeArrowheads="1"/>
          </p:cNvSpPr>
          <p:nvPr/>
        </p:nvSpPr>
        <p:spPr bwMode="auto">
          <a:xfrm>
            <a:off x="8867556" y="2698000"/>
            <a:ext cx="804109" cy="604725"/>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Security</a:t>
            </a:r>
          </a:p>
        </p:txBody>
      </p:sp>
      <p:sp>
        <p:nvSpPr>
          <p:cNvPr id="86055" name="Oval 22"/>
          <p:cNvSpPr>
            <a:spLocks noChangeArrowheads="1"/>
          </p:cNvSpPr>
          <p:nvPr/>
        </p:nvSpPr>
        <p:spPr bwMode="auto">
          <a:xfrm>
            <a:off x="7255853" y="2789240"/>
            <a:ext cx="549275" cy="544513"/>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Loan</a:t>
            </a:r>
          </a:p>
        </p:txBody>
      </p:sp>
      <p:sp>
        <p:nvSpPr>
          <p:cNvPr id="86056" name="Text Box 23"/>
          <p:cNvSpPr txBox="1">
            <a:spLocks noChangeArrowheads="1"/>
          </p:cNvSpPr>
          <p:nvPr/>
        </p:nvSpPr>
        <p:spPr bwMode="auto">
          <a:xfrm>
            <a:off x="6316971" y="1329209"/>
            <a:ext cx="1206347"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ts val="1307"/>
              </a:lnSpc>
              <a:spcBef>
                <a:spcPct val="50000"/>
              </a:spcBef>
              <a:spcAft>
                <a:spcPct val="0"/>
              </a:spcAft>
              <a:buClr>
                <a:srgbClr val="000000"/>
              </a:buClr>
              <a:buSzPct val="100000"/>
            </a:pPr>
            <a:r>
              <a:rPr lang="en-US" altLang="en-US" sz="1333">
                <a:solidFill>
                  <a:srgbClr val="2F2B20"/>
                </a:solidFill>
                <a:latin typeface="+mn-lt"/>
                <a:ea typeface="ＭＳ Ｐゴシック" panose="020B0600070205080204" pitchFamily="34" charset="-128"/>
              </a:rPr>
              <a:t>subsidiaries</a:t>
            </a:r>
            <a:endParaRPr lang="en-US" altLang="en-US" sz="1333" dirty="0">
              <a:solidFill>
                <a:srgbClr val="DFDCB7"/>
              </a:solidFill>
              <a:latin typeface="+mn-lt"/>
              <a:ea typeface="ＭＳ Ｐゴシック" panose="020B0600070205080204" pitchFamily="34" charset="-128"/>
            </a:endParaRPr>
          </a:p>
        </p:txBody>
      </p:sp>
      <p:sp>
        <p:nvSpPr>
          <p:cNvPr id="86057" name="Text Box 24"/>
          <p:cNvSpPr txBox="1">
            <a:spLocks noChangeArrowheads="1"/>
          </p:cNvSpPr>
          <p:nvPr/>
        </p:nvSpPr>
        <p:spPr bwMode="auto">
          <a:xfrm>
            <a:off x="6820434" y="2394166"/>
            <a:ext cx="1108031" cy="40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fontAlgn="base">
              <a:lnSpc>
                <a:spcPct val="90000"/>
              </a:lnSpc>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borrower, lender</a:t>
            </a:r>
            <a:endParaRPr lang="en-US" altLang="en-US" sz="1200" dirty="0">
              <a:solidFill>
                <a:srgbClr val="DFDCB7"/>
              </a:solidFill>
              <a:latin typeface="Verdana" panose="020B0604030504040204" pitchFamily="34" charset="0"/>
              <a:ea typeface="ＭＳ Ｐゴシック" panose="020B0600070205080204" pitchFamily="34" charset="-128"/>
            </a:endParaRPr>
          </a:p>
        </p:txBody>
      </p:sp>
      <p:sp>
        <p:nvSpPr>
          <p:cNvPr id="4" name="TextBox 3"/>
          <p:cNvSpPr txBox="1"/>
          <p:nvPr/>
        </p:nvSpPr>
        <p:spPr>
          <a:xfrm>
            <a:off x="2837828" y="5434762"/>
            <a:ext cx="404278" cy="461665"/>
          </a:xfrm>
          <a:prstGeom prst="rect">
            <a:avLst/>
          </a:prstGeom>
          <a:noFill/>
        </p:spPr>
        <p:txBody>
          <a:bodyPr wrap="none" rtlCol="0">
            <a:spAutoFit/>
          </a:bodyPr>
          <a:lstStyle/>
          <a:p>
            <a:r>
              <a:rPr lang="mr-IN" sz="2400" b="1" dirty="0"/>
              <a:t>…</a:t>
            </a:r>
            <a:endParaRPr lang="en-US" sz="2400" b="1" dirty="0"/>
          </a:p>
        </p:txBody>
      </p:sp>
      <p:pic>
        <p:nvPicPr>
          <p:cNvPr id="57" name="Picture 64"/>
          <p:cNvPicPr>
            <a:picLocks noChangeAspect="1" noChangeArrowheads="1"/>
          </p:cNvPicPr>
          <p:nvPr/>
        </p:nvPicPr>
        <p:blipFill>
          <a:blip r:embed="rId6">
            <a:extLst>
              <a:ext uri="{28A0092B-C50C-407E-A947-70E740481C1C}">
                <a14:useLocalDpi xmlns:a14="http://schemas.microsoft.com/office/drawing/2010/main" val="0"/>
              </a:ext>
            </a:extLst>
          </a:blip>
          <a:srcRect l="1187" t="34572" r="21469" b="9612"/>
          <a:stretch>
            <a:fillRect/>
          </a:stretch>
        </p:blipFill>
        <p:spPr bwMode="auto">
          <a:xfrm>
            <a:off x="6491470" y="3404496"/>
            <a:ext cx="5052831" cy="2779895"/>
          </a:xfrm>
          <a:prstGeom prst="rect">
            <a:avLst/>
          </a:prstGeom>
          <a:noFill/>
          <a:ln w="1206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pic>
      <p:graphicFrame>
        <p:nvGraphicFramePr>
          <p:cNvPr id="58" name="Object 369"/>
          <p:cNvGraphicFramePr>
            <a:graphicFrameLocks noChangeAspect="1"/>
          </p:cNvGraphicFramePr>
          <p:nvPr/>
        </p:nvGraphicFramePr>
        <p:xfrm>
          <a:off x="6958021" y="5304171"/>
          <a:ext cx="4954704" cy="1498088"/>
        </p:xfrm>
        <a:graphic>
          <a:graphicData uri="http://schemas.openxmlformats.org/presentationml/2006/ole">
            <mc:AlternateContent xmlns:mc="http://schemas.openxmlformats.org/markup-compatibility/2006">
              <mc:Choice xmlns:v="urn:schemas-microsoft-com:vml" Requires="v">
                <p:oleObj spid="_x0000_s1647" name="Photo Editor Photo" r:id="rId7" imgW="11545912" imgH="7287642" progId="">
                  <p:embed/>
                </p:oleObj>
              </mc:Choice>
              <mc:Fallback>
                <p:oleObj name="Photo Editor Photo" r:id="rId7" imgW="11545912" imgH="7287642" progId="">
                  <p:embed/>
                  <p:pic>
                    <p:nvPicPr>
                      <p:cNvPr id="58" name="Object 369"/>
                      <p:cNvPicPr>
                        <a:picLocks noChangeAspect="1" noChangeArrowheads="1"/>
                      </p:cNvPicPr>
                      <p:nvPr/>
                    </p:nvPicPr>
                    <p:blipFill>
                      <a:blip r:embed="rId8">
                        <a:extLst>
                          <a:ext uri="{28A0092B-C50C-407E-A947-70E740481C1C}">
                            <a14:useLocalDpi xmlns:a14="http://schemas.microsoft.com/office/drawing/2010/main" val="0"/>
                          </a:ext>
                        </a:extLst>
                      </a:blip>
                      <a:srcRect t="64391" r="35474" b="1241"/>
                      <a:stretch>
                        <a:fillRect/>
                      </a:stretch>
                    </p:blipFill>
                    <p:spPr bwMode="auto">
                      <a:xfrm>
                        <a:off x="6958021" y="5304171"/>
                        <a:ext cx="4954704" cy="1498088"/>
                      </a:xfrm>
                      <a:prstGeom prst="rect">
                        <a:avLst/>
                      </a:prstGeom>
                      <a:noFill/>
                      <a:ln w="3175">
                        <a:solidFill>
                          <a:srgbClr val="808080"/>
                        </a:solidFill>
                        <a:miter lim="800000"/>
                        <a:headEnd/>
                        <a:tailEnd/>
                      </a:ln>
                      <a:effectLst/>
                    </p:spPr>
                  </p:pic>
                </p:oleObj>
              </mc:Fallback>
            </mc:AlternateContent>
          </a:graphicData>
        </a:graphic>
      </p:graphicFrame>
      <p:sp>
        <p:nvSpPr>
          <p:cNvPr id="26692" name="Text Box 68"/>
          <p:cNvSpPr txBox="1">
            <a:spLocks noChangeArrowheads="1"/>
          </p:cNvSpPr>
          <p:nvPr/>
        </p:nvSpPr>
        <p:spPr bwMode="auto">
          <a:xfrm>
            <a:off x="9951776" y="4210669"/>
            <a:ext cx="2131676"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lnSpc>
                <a:spcPct val="90000"/>
              </a:lnSpc>
            </a:pPr>
            <a:r>
              <a:rPr lang="en-US" altLang="en-US" sz="2000" b="1" i="1" dirty="0">
                <a:solidFill>
                  <a:srgbClr val="996600"/>
                </a:solidFill>
                <a:latin typeface="+mn-lt"/>
              </a:rPr>
              <a:t>Entity-centric view</a:t>
            </a:r>
          </a:p>
        </p:txBody>
      </p:sp>
      <p:sp>
        <p:nvSpPr>
          <p:cNvPr id="51" name="Title 1"/>
          <p:cNvSpPr txBox="1">
            <a:spLocks/>
          </p:cNvSpPr>
          <p:nvPr/>
        </p:nvSpPr>
        <p:spPr bwMode="auto">
          <a:xfrm>
            <a:off x="321818" y="179967"/>
            <a:ext cx="9629958" cy="498475"/>
          </a:xfrm>
          <a:prstGeom prst="rect">
            <a:avLst/>
          </a:prstGeom>
          <a:noFill/>
          <a:ln w="9525">
            <a:noFill/>
            <a:miter lim="800000"/>
            <a:headEnd/>
            <a:tailEnd/>
          </a:ln>
          <a:effectLst/>
        </p:spPr>
        <p:txBody>
          <a:bodyPr vert="horz" wrap="square" lIns="122767" tIns="61384" rIns="122767" bIns="61384" numCol="1" anchor="b" anchorCtr="0" compatLnSpc="1">
            <a:prstTxWarp prst="textNoShape">
              <a:avLst/>
            </a:prstTxWarp>
            <a:noAutofit/>
          </a:bodyPr>
          <a:lstStyle>
            <a:lvl1pPr algn="l" rtl="0" fontAlgn="base">
              <a:lnSpc>
                <a:spcPct val="90000"/>
              </a:lnSpc>
              <a:spcBef>
                <a:spcPct val="0"/>
              </a:spcBef>
              <a:spcAft>
                <a:spcPct val="0"/>
              </a:spcAft>
              <a:defRPr sz="2100">
                <a:solidFill>
                  <a:srgbClr val="184D73"/>
                </a:solidFill>
                <a:latin typeface="+mj-lt"/>
                <a:ea typeface="+mj-ea"/>
                <a:cs typeface="+mj-cs"/>
              </a:defRPr>
            </a:lvl1pPr>
            <a:lvl2pPr algn="l" rtl="0" fontAlgn="base">
              <a:lnSpc>
                <a:spcPct val="90000"/>
              </a:lnSpc>
              <a:spcBef>
                <a:spcPct val="0"/>
              </a:spcBef>
              <a:spcAft>
                <a:spcPct val="0"/>
              </a:spcAft>
              <a:defRPr sz="2100">
                <a:solidFill>
                  <a:srgbClr val="184D73"/>
                </a:solidFill>
                <a:latin typeface="Arial" charset="0"/>
                <a:cs typeface="Arial" charset="0"/>
              </a:defRPr>
            </a:lvl2pPr>
            <a:lvl3pPr algn="l" rtl="0" fontAlgn="base">
              <a:lnSpc>
                <a:spcPct val="90000"/>
              </a:lnSpc>
              <a:spcBef>
                <a:spcPct val="0"/>
              </a:spcBef>
              <a:spcAft>
                <a:spcPct val="0"/>
              </a:spcAft>
              <a:defRPr sz="2100">
                <a:solidFill>
                  <a:srgbClr val="184D73"/>
                </a:solidFill>
                <a:latin typeface="Arial" charset="0"/>
                <a:cs typeface="Arial" charset="0"/>
              </a:defRPr>
            </a:lvl3pPr>
            <a:lvl4pPr algn="l" rtl="0" fontAlgn="base">
              <a:lnSpc>
                <a:spcPct val="90000"/>
              </a:lnSpc>
              <a:spcBef>
                <a:spcPct val="0"/>
              </a:spcBef>
              <a:spcAft>
                <a:spcPct val="0"/>
              </a:spcAft>
              <a:defRPr sz="2100">
                <a:solidFill>
                  <a:srgbClr val="184D73"/>
                </a:solidFill>
                <a:latin typeface="Arial" charset="0"/>
                <a:cs typeface="Arial" charset="0"/>
              </a:defRPr>
            </a:lvl4pPr>
            <a:lvl5pPr algn="l" rtl="0" fontAlgn="base">
              <a:lnSpc>
                <a:spcPct val="90000"/>
              </a:lnSpc>
              <a:spcBef>
                <a:spcPct val="0"/>
              </a:spcBef>
              <a:spcAft>
                <a:spcPct val="0"/>
              </a:spcAft>
              <a:defRPr sz="2100">
                <a:solidFill>
                  <a:srgbClr val="184D73"/>
                </a:solidFill>
                <a:latin typeface="Arial" charset="0"/>
                <a:cs typeface="Arial" charset="0"/>
              </a:defRPr>
            </a:lvl5pPr>
            <a:lvl6pPr marL="342892" algn="l" rtl="0" fontAlgn="base">
              <a:lnSpc>
                <a:spcPct val="90000"/>
              </a:lnSpc>
              <a:spcBef>
                <a:spcPct val="0"/>
              </a:spcBef>
              <a:spcAft>
                <a:spcPct val="0"/>
              </a:spcAft>
              <a:defRPr sz="2100">
                <a:solidFill>
                  <a:srgbClr val="184D73"/>
                </a:solidFill>
                <a:latin typeface="Arial" charset="0"/>
                <a:cs typeface="Arial" charset="0"/>
              </a:defRPr>
            </a:lvl6pPr>
            <a:lvl7pPr marL="685783" algn="l" rtl="0" fontAlgn="base">
              <a:lnSpc>
                <a:spcPct val="90000"/>
              </a:lnSpc>
              <a:spcBef>
                <a:spcPct val="0"/>
              </a:spcBef>
              <a:spcAft>
                <a:spcPct val="0"/>
              </a:spcAft>
              <a:defRPr sz="2100">
                <a:solidFill>
                  <a:srgbClr val="184D73"/>
                </a:solidFill>
                <a:latin typeface="Arial" charset="0"/>
                <a:cs typeface="Arial" charset="0"/>
              </a:defRPr>
            </a:lvl7pPr>
            <a:lvl8pPr marL="1028675" algn="l" rtl="0" fontAlgn="base">
              <a:lnSpc>
                <a:spcPct val="90000"/>
              </a:lnSpc>
              <a:spcBef>
                <a:spcPct val="0"/>
              </a:spcBef>
              <a:spcAft>
                <a:spcPct val="0"/>
              </a:spcAft>
              <a:defRPr sz="2100">
                <a:solidFill>
                  <a:srgbClr val="184D73"/>
                </a:solidFill>
                <a:latin typeface="Arial" charset="0"/>
                <a:cs typeface="Arial" charset="0"/>
              </a:defRPr>
            </a:lvl8pPr>
            <a:lvl9pPr marL="1371566" algn="l" rtl="0" fontAlgn="base">
              <a:lnSpc>
                <a:spcPct val="90000"/>
              </a:lnSpc>
              <a:spcBef>
                <a:spcPct val="0"/>
              </a:spcBef>
              <a:spcAft>
                <a:spcPct val="0"/>
              </a:spcAft>
              <a:defRPr sz="2100">
                <a:solidFill>
                  <a:srgbClr val="184D73"/>
                </a:solidFill>
                <a:latin typeface="Arial" charset="0"/>
                <a:cs typeface="Arial" charset="0"/>
              </a:defRPr>
            </a:lvl9pPr>
          </a:lstStyle>
          <a:p>
            <a:pPr>
              <a:defRPr/>
            </a:pPr>
            <a:r>
              <a:rPr lang="en-US" sz="2600" b="1" dirty="0">
                <a:solidFill>
                  <a:srgbClr val="00B0F0"/>
                </a:solidFill>
                <a:latin typeface="IBM Plex Sans" charset="0"/>
                <a:ea typeface="IBM Plex Sans" charset="0"/>
                <a:cs typeface="IBM Plex Sans" charset="0"/>
              </a:rPr>
              <a:t>Building A Financial KB from Public Data</a:t>
            </a:r>
            <a:endParaRPr lang="en-US" sz="2600" b="1" kern="0" dirty="0">
              <a:solidFill>
                <a:srgbClr val="00B0F0"/>
              </a:solidFill>
              <a:latin typeface="IBM Plex Sans" charset="0"/>
              <a:ea typeface="IBM Plex Sans" charset="0"/>
              <a:cs typeface="IBM Plex Sans" charset="0"/>
            </a:endParaRPr>
          </a:p>
        </p:txBody>
      </p:sp>
      <p:sp>
        <p:nvSpPr>
          <p:cNvPr id="53" name="AutoShape 14"/>
          <p:cNvSpPr>
            <a:spLocks noChangeArrowheads="1"/>
          </p:cNvSpPr>
          <p:nvPr/>
        </p:nvSpPr>
        <p:spPr bwMode="auto">
          <a:xfrm>
            <a:off x="6164997" y="1824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pic>
        <p:nvPicPr>
          <p:cNvPr id="5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l="17836" t="302" r="13617" b="8742"/>
          <a:stretch>
            <a:fillRect/>
          </a:stretch>
        </p:blipFill>
        <p:spPr bwMode="auto">
          <a:xfrm>
            <a:off x="67591" y="3860847"/>
            <a:ext cx="2831487" cy="289070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4" name="Picture 51"/>
          <p:cNvPicPr>
            <a:picLocks noChangeAspect="1" noChangeArrowheads="1"/>
          </p:cNvPicPr>
          <p:nvPr/>
        </p:nvPicPr>
        <p:blipFill>
          <a:blip r:embed="rId10">
            <a:extLst>
              <a:ext uri="{28A0092B-C50C-407E-A947-70E740481C1C}">
                <a14:useLocalDpi xmlns:a14="http://schemas.microsoft.com/office/drawing/2010/main" val="0"/>
              </a:ext>
            </a:extLst>
          </a:blip>
          <a:srcRect l="20218" t="5344" r="27843" b="24924"/>
          <a:stretch>
            <a:fillRect/>
          </a:stretch>
        </p:blipFill>
        <p:spPr bwMode="auto">
          <a:xfrm>
            <a:off x="3255457" y="4112494"/>
            <a:ext cx="2722268" cy="271422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90" name="Text Box 66"/>
          <p:cNvSpPr txBox="1">
            <a:spLocks noChangeArrowheads="1"/>
          </p:cNvSpPr>
          <p:nvPr/>
        </p:nvSpPr>
        <p:spPr bwMode="auto">
          <a:xfrm rot="19724943">
            <a:off x="1581132" y="4389478"/>
            <a:ext cx="2803584"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90000"/>
              </a:lnSpc>
              <a:spcBef>
                <a:spcPct val="0"/>
              </a:spcBef>
              <a:spcAft>
                <a:spcPct val="0"/>
              </a:spcAft>
            </a:pPr>
            <a:r>
              <a:rPr lang="en-US" altLang="en-US" sz="2000" b="1" i="1" dirty="0">
                <a:solidFill>
                  <a:srgbClr val="996600"/>
                </a:solidFill>
                <a:latin typeface="+mn-lt"/>
              </a:rPr>
              <a:t>Document-centric view </a:t>
            </a:r>
          </a:p>
        </p:txBody>
      </p:sp>
      <p:sp>
        <p:nvSpPr>
          <p:cNvPr id="2" name="Rectangle 1">
            <a:extLst>
              <a:ext uri="{FF2B5EF4-FFF2-40B4-BE49-F238E27FC236}">
                <a16:creationId xmlns:a16="http://schemas.microsoft.com/office/drawing/2014/main" id="{CB6BE847-0643-2740-B386-C2A6D5A90EDD}"/>
              </a:ext>
            </a:extLst>
          </p:cNvPr>
          <p:cNvSpPr/>
          <p:nvPr/>
        </p:nvSpPr>
        <p:spPr>
          <a:xfrm>
            <a:off x="8450726" y="169827"/>
            <a:ext cx="3632726" cy="307777"/>
          </a:xfrm>
          <a:prstGeom prst="rect">
            <a:avLst/>
          </a:prstGeom>
        </p:spPr>
        <p:txBody>
          <a:bodyPr wrap="none">
            <a:spAutoFit/>
          </a:bodyPr>
          <a:lstStyle/>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spTree>
    <p:custDataLst>
      <p:tags r:id="rId2"/>
    </p:custDataLst>
    <p:extLst>
      <p:ext uri="{BB962C8B-B14F-4D97-AF65-F5344CB8AC3E}">
        <p14:creationId xmlns:p14="http://schemas.microsoft.com/office/powerpoint/2010/main" val="221617106"/>
      </p:ext>
    </p:extLst>
  </p:cSld>
  <p:clrMapOvr>
    <a:masterClrMapping/>
  </p:clrMapOvr>
  <p:transition spd="med" advTm="1077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nodeType="withEffect">
                                  <p:stCondLst>
                                    <p:cond delay="50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690"/>
                                        </p:tgtEl>
                                        <p:attrNameLst>
                                          <p:attrName>style.visibility</p:attrName>
                                        </p:attrNameLst>
                                      </p:cBhvr>
                                      <p:to>
                                        <p:strVal val="visible"/>
                                      </p:to>
                                    </p:set>
                                    <p:animEffect transition="in" filter="dissolve">
                                      <p:cBhvr>
                                        <p:cTn id="21" dur="500"/>
                                        <p:tgtEl>
                                          <p:spTgt spid="2669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687"/>
                                        </p:tgtEl>
                                        <p:attrNameLst>
                                          <p:attrName>style.visibility</p:attrName>
                                        </p:attrNameLst>
                                      </p:cBhvr>
                                      <p:to>
                                        <p:strVal val="visible"/>
                                      </p:to>
                                    </p:set>
                                    <p:animEffect transition="in" filter="dissolve">
                                      <p:cBhvr>
                                        <p:cTn id="24" dur="500"/>
                                        <p:tgtEl>
                                          <p:spTgt spid="26687"/>
                                        </p:tgtEl>
                                      </p:cBhvr>
                                    </p:animEffect>
                                  </p:childTnLst>
                                </p:cTn>
                              </p:par>
                              <p:par>
                                <p:cTn id="25" presetID="9" presetClass="entr" presetSubtype="0" fill="hold" nodeType="withEffect">
                                  <p:stCondLst>
                                    <p:cond delay="50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par>
                                <p:cTn id="28" presetID="9" presetClass="entr" presetSubtype="0" fill="hold" nodeType="withEffect">
                                  <p:stCondLst>
                                    <p:cond delay="1000"/>
                                  </p:stCondLst>
                                  <p:childTnLst>
                                    <p:set>
                                      <p:cBhvr>
                                        <p:cTn id="29" dur="1" fill="hold">
                                          <p:stCondLst>
                                            <p:cond delay="0"/>
                                          </p:stCondLst>
                                        </p:cTn>
                                        <p:tgtEl>
                                          <p:spTgt spid="58"/>
                                        </p:tgtEl>
                                        <p:attrNameLst>
                                          <p:attrName>style.visibility</p:attrName>
                                        </p:attrNameLst>
                                      </p:cBhvr>
                                      <p:to>
                                        <p:strVal val="visible"/>
                                      </p:to>
                                    </p:set>
                                    <p:animEffect transition="in" filter="dissolve">
                                      <p:cBhvr>
                                        <p:cTn id="30" dur="500"/>
                                        <p:tgtEl>
                                          <p:spTgt spid="58"/>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26692"/>
                                        </p:tgtEl>
                                        <p:attrNameLst>
                                          <p:attrName>style.visibility</p:attrName>
                                        </p:attrNameLst>
                                      </p:cBhvr>
                                      <p:to>
                                        <p:strVal val="visible"/>
                                      </p:to>
                                    </p:set>
                                    <p:animEffect transition="in" filter="dissolve">
                                      <p:cBhvr>
                                        <p:cTn id="33" dur="500"/>
                                        <p:tgtEl>
                                          <p:spTgt spid="2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7" grpId="0" animBg="1"/>
      <p:bldP spid="26692" grpId="0" animBg="1"/>
      <p:bldP spid="2669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60</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1348985"/>
            <a:ext cx="10972166" cy="5067300"/>
          </a:xfrm>
        </p:spPr>
        <p:txBody>
          <a:bodyPr>
            <a:normAutofit/>
          </a:bodyPr>
          <a:lstStyle/>
          <a:p>
            <a:r>
              <a:rPr lang="en-US" b="1" dirty="0">
                <a:solidFill>
                  <a:schemeClr val="tx1"/>
                </a:solidFill>
              </a:rPr>
              <a:t>Goal: </a:t>
            </a:r>
            <a:r>
              <a:rPr lang="en-US" dirty="0">
                <a:solidFill>
                  <a:schemeClr val="tx1"/>
                </a:solidFill>
              </a:rPr>
              <a:t>find the optimal attribute-level string similarity measure (with appropriate threshold) from a given pool</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661957" y="878089"/>
            <a:ext cx="320376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pic>
        <p:nvPicPr>
          <p:cNvPr id="13" name="Picture 12">
            <a:extLst>
              <a:ext uri="{FF2B5EF4-FFF2-40B4-BE49-F238E27FC236}">
                <a16:creationId xmlns:a16="http://schemas.microsoft.com/office/drawing/2014/main" id="{A5406A73-9E0B-6140-8888-151BB66412AA}"/>
              </a:ext>
            </a:extLst>
          </p:cNvPr>
          <p:cNvPicPr>
            <a:picLocks noChangeAspect="1"/>
          </p:cNvPicPr>
          <p:nvPr/>
        </p:nvPicPr>
        <p:blipFill>
          <a:blip r:embed="rId2"/>
          <a:stretch>
            <a:fillRect/>
          </a:stretch>
        </p:blipFill>
        <p:spPr>
          <a:xfrm>
            <a:off x="4187046" y="2246435"/>
            <a:ext cx="7563089" cy="2249991"/>
          </a:xfrm>
          <a:prstGeom prst="rect">
            <a:avLst/>
          </a:prstGeom>
        </p:spPr>
      </p:pic>
      <p:sp>
        <p:nvSpPr>
          <p:cNvPr id="15" name="TextBox 14">
            <a:extLst>
              <a:ext uri="{FF2B5EF4-FFF2-40B4-BE49-F238E27FC236}">
                <a16:creationId xmlns:a16="http://schemas.microsoft.com/office/drawing/2014/main" id="{96DE2148-9AB5-4A44-AEDC-45DFDB128BE0}"/>
              </a:ext>
            </a:extLst>
          </p:cNvPr>
          <p:cNvSpPr txBox="1"/>
          <p:nvPr/>
        </p:nvSpPr>
        <p:spPr>
          <a:xfrm>
            <a:off x="5717241" y="4457704"/>
            <a:ext cx="61484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100" b="0" i="0" u="none" strike="noStrike" cap="none" spc="0" normalizeH="0" baseline="0" dirty="0">
                <a:ln>
                  <a:noFill/>
                </a:ln>
                <a:solidFill>
                  <a:srgbClr val="000000"/>
                </a:solidFill>
                <a:effectLst/>
                <a:uFillTx/>
                <a:latin typeface="+mn-lt"/>
                <a:ea typeface="+mn-ea"/>
                <a:cs typeface="+mn-cs"/>
                <a:sym typeface="Calibri"/>
              </a:rPr>
              <a:t>Picture from: </a:t>
            </a:r>
            <a:r>
              <a:rPr lang="en-US" sz="1100" dirty="0">
                <a:hlinkClick r:id="rId3"/>
              </a:rPr>
              <a:t>https://medium.com/@appaloosastore/string-similarity-algorithms-compared-3f7b4d12f0ff</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
        <p:nvSpPr>
          <p:cNvPr id="19" name="Can 18">
            <a:extLst>
              <a:ext uri="{FF2B5EF4-FFF2-40B4-BE49-F238E27FC236}">
                <a16:creationId xmlns:a16="http://schemas.microsoft.com/office/drawing/2014/main" id="{F92B9905-1BD7-DF47-A2A1-5BB587746589}"/>
              </a:ext>
            </a:extLst>
          </p:cNvPr>
          <p:cNvSpPr/>
          <p:nvPr/>
        </p:nvSpPr>
        <p:spPr>
          <a:xfrm>
            <a:off x="2157984" y="2418075"/>
            <a:ext cx="1219200" cy="1553963"/>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8BAF0B81-BB06-EE45-AAB3-EEB06A7F4841}"/>
              </a:ext>
            </a:extLst>
          </p:cNvPr>
          <p:cNvSpPr txBox="1"/>
          <p:nvPr/>
        </p:nvSpPr>
        <p:spPr>
          <a:xfrm>
            <a:off x="2311870" y="2844363"/>
            <a:ext cx="935510" cy="10541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Cosine</a:t>
            </a:r>
          </a:p>
          <a:p>
            <a:pPr marL="0" marR="0" indent="0" algn="l" defTabSz="914400" rtl="0" fontAlgn="auto" latinLnBrk="0" hangingPunct="0">
              <a:lnSpc>
                <a:spcPts val="1460"/>
              </a:lnSpc>
              <a:spcBef>
                <a:spcPts val="0"/>
              </a:spcBef>
              <a:spcAft>
                <a:spcPts val="0"/>
              </a:spcAft>
              <a:buClrTx/>
              <a:buSzTx/>
              <a:buFontTx/>
              <a:buNone/>
              <a:tabLst/>
            </a:pPr>
            <a:r>
              <a:rPr lang="en-US" b="1" dirty="0" err="1">
                <a:solidFill>
                  <a:srgbClr val="C00000"/>
                </a:solidFill>
                <a:latin typeface="CordiaUPC" panose="020B0304020202020204" pitchFamily="34" charset="-34"/>
                <a:cs typeface="CordiaUPC" panose="020B0304020202020204" pitchFamily="34" charset="-34"/>
                <a:sym typeface="Calibri"/>
              </a:rPr>
              <a:t>Levenshtein</a:t>
            </a:r>
            <a:endParaRPr lang="en-US" b="1" dirty="0">
              <a:solidFill>
                <a:srgbClr val="C00000"/>
              </a:solidFill>
              <a:latin typeface="CordiaUPC" panose="020B0304020202020204" pitchFamily="34" charset="-34"/>
              <a:cs typeface="CordiaUPC" panose="020B0304020202020204" pitchFamily="34" charset="-34"/>
              <a:sym typeface="Calibri"/>
            </a:endParaRPr>
          </a:p>
          <a:p>
            <a:pPr marL="0" marR="0" indent="0" algn="l" defTabSz="914400" rtl="0" fontAlgn="auto" latinLnBrk="0" hangingPunct="0">
              <a:lnSpc>
                <a:spcPts val="1460"/>
              </a:lnSpc>
              <a:spcBef>
                <a:spcPts val="0"/>
              </a:spcBef>
              <a:spcAft>
                <a:spcPts val="0"/>
              </a:spcAft>
              <a:buClrTx/>
              <a:buSzTx/>
              <a:buFontTx/>
              <a:buNone/>
              <a:tabLst/>
            </a:pPr>
            <a:r>
              <a:rPr lang="en-US" b="1" dirty="0">
                <a:solidFill>
                  <a:srgbClr val="C00000"/>
                </a:solidFill>
                <a:latin typeface="CordiaUPC" panose="020B0304020202020204" pitchFamily="34" charset="-34"/>
                <a:cs typeface="CordiaUPC" panose="020B0304020202020204" pitchFamily="34" charset="-34"/>
                <a:sym typeface="Calibri"/>
              </a:rPr>
              <a:t>Trigram</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err="1">
                <a:ln>
                  <a:noFill/>
                </a:ln>
                <a:solidFill>
                  <a:srgbClr val="C00000"/>
                </a:solidFill>
                <a:effectLst/>
                <a:uFillTx/>
                <a:latin typeface="CordiaUPC" panose="020B0304020202020204" pitchFamily="34" charset="-34"/>
                <a:cs typeface="CordiaUPC" panose="020B0304020202020204" pitchFamily="34" charset="-34"/>
                <a:sym typeface="Calibri"/>
              </a:rPr>
              <a:t>Jaro</a:t>
            </a: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-Winkler</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a:t>
            </a:r>
          </a:p>
        </p:txBody>
      </p:sp>
      <p:sp>
        <p:nvSpPr>
          <p:cNvPr id="21" name="TextBox 20">
            <a:extLst>
              <a:ext uri="{FF2B5EF4-FFF2-40B4-BE49-F238E27FC236}">
                <a16:creationId xmlns:a16="http://schemas.microsoft.com/office/drawing/2014/main" id="{18B4F5F0-32A5-2B49-8016-8DE814849672}"/>
              </a:ext>
            </a:extLst>
          </p:cNvPr>
          <p:cNvSpPr txBox="1"/>
          <p:nvPr/>
        </p:nvSpPr>
        <p:spPr>
          <a:xfrm>
            <a:off x="117335" y="2748185"/>
            <a:ext cx="185242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 pool of similarity</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measures for APP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names</a:t>
            </a:r>
          </a:p>
        </p:txBody>
      </p:sp>
      <p:sp>
        <p:nvSpPr>
          <p:cNvPr id="22" name="Down Arrow 21">
            <a:extLst>
              <a:ext uri="{FF2B5EF4-FFF2-40B4-BE49-F238E27FC236}">
                <a16:creationId xmlns:a16="http://schemas.microsoft.com/office/drawing/2014/main" id="{FBE3448F-78B9-8B42-958D-7F1A2554D9BB}"/>
              </a:ext>
            </a:extLst>
          </p:cNvPr>
          <p:cNvSpPr/>
          <p:nvPr/>
        </p:nvSpPr>
        <p:spPr>
          <a:xfrm>
            <a:off x="4187046" y="4828032"/>
            <a:ext cx="714138" cy="84124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6E3505-DCC3-FF48-AE49-8D897E5CECF3}"/>
                  </a:ext>
                </a:extLst>
              </p:cNvPr>
              <p:cNvSpPr txBox="1"/>
              <p:nvPr/>
            </p:nvSpPr>
            <p:spPr>
              <a:xfrm>
                <a:off x="2461077" y="5882296"/>
                <a:ext cx="41660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𝑱𝒂𝒓𝒐𝑾𝒊𝒏𝒌𝒍𝒆𝒓</m:t>
                      </m:r>
                      <m:d>
                        <m:d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sub>
                          </m:s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sub>
                          </m:sSub>
                        </m:e>
                      </m:d>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𝟎</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𝟖𝟖</m:t>
                      </m:r>
                    </m:oMath>
                  </m:oMathPara>
                </a14:m>
                <a:endParaRPr kumimoji="0" lang="en-US" sz="2000" b="1" i="0" u="none" strike="noStrike" cap="none" spc="0" normalizeH="0" baseline="0" dirty="0">
                  <a:ln>
                    <a:noFill/>
                  </a:ln>
                  <a:solidFill>
                    <a:srgbClr val="C00000"/>
                  </a:solidFill>
                  <a:effectLst/>
                  <a:uFillTx/>
                  <a:ea typeface="+mn-ea"/>
                  <a:cs typeface="+mn-cs"/>
                  <a:sym typeface="Calibri"/>
                </a:endParaRPr>
              </a:p>
            </p:txBody>
          </p:sp>
        </mc:Choice>
        <mc:Fallback xmlns="">
          <p:sp>
            <p:nvSpPr>
              <p:cNvPr id="23" name="TextBox 22">
                <a:extLst>
                  <a:ext uri="{FF2B5EF4-FFF2-40B4-BE49-F238E27FC236}">
                    <a16:creationId xmlns:a16="http://schemas.microsoft.com/office/drawing/2014/main" id="{5D6E3505-DCC3-FF48-AE49-8D897E5CECF3}"/>
                  </a:ext>
                </a:extLst>
              </p:cNvPr>
              <p:cNvSpPr txBox="1">
                <a:spLocks noRot="1" noChangeAspect="1" noMove="1" noResize="1" noEditPoints="1" noAdjustHandles="1" noChangeArrowheads="1" noChangeShapeType="1" noTextEdit="1"/>
              </p:cNvSpPr>
              <p:nvPr/>
            </p:nvSpPr>
            <p:spPr>
              <a:xfrm>
                <a:off x="2461077" y="5882296"/>
                <a:ext cx="4166075" cy="400108"/>
              </a:xfrm>
              <a:prstGeom prst="rect">
                <a:avLst/>
              </a:prstGeom>
              <a:blipFill>
                <a:blip r:embed="rId4"/>
                <a:stretch>
                  <a:fillRect l="-304" b="-12121"/>
                </a:stretch>
              </a:blipFill>
              <a:ln w="12700" cap="flat">
                <a:noFill/>
                <a:miter lim="400000"/>
              </a:ln>
              <a:effectLst/>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id="{5F69BCC2-BE72-D849-AB7B-02DCFC66BC73}"/>
              </a:ext>
            </a:extLst>
          </p:cNvPr>
          <p:cNvSpPr/>
          <p:nvPr/>
        </p:nvSpPr>
        <p:spPr>
          <a:xfrm>
            <a:off x="7855189" y="5214564"/>
            <a:ext cx="4010528" cy="1298374"/>
          </a:xfrm>
          <a:prstGeom prst="wedgeEllipseCallout">
            <a:avLst>
              <a:gd name="adj1" fmla="val -75863"/>
              <a:gd name="adj2" fmla="val 12550"/>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Both similarity measure and the threshold value are picked by active learning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588467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074178" y="811358"/>
            <a:ext cx="35948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sp>
        <p:nvSpPr>
          <p:cNvPr id="5" name="Text Placeholder 4">
            <a:extLst>
              <a:ext uri="{FF2B5EF4-FFF2-40B4-BE49-F238E27FC236}">
                <a16:creationId xmlns:a16="http://schemas.microsoft.com/office/drawing/2014/main" id="{C1CEECEF-81B3-AB4E-B1A7-BF6F6ABC087F}"/>
              </a:ext>
            </a:extLst>
          </p:cNvPr>
          <p:cNvSpPr>
            <a:spLocks noGrp="1"/>
          </p:cNvSpPr>
          <p:nvPr>
            <p:ph type="body" idx="1"/>
          </p:nvPr>
        </p:nvSpPr>
        <p:spPr/>
        <p:txBody>
          <a:bodyPr/>
          <a:lstStyle/>
          <a:p>
            <a:r>
              <a:rPr lang="en-US" dirty="0">
                <a:solidFill>
                  <a:schemeClr val="tx1"/>
                </a:solidFill>
              </a:rPr>
              <a:t>Query strategy: uncertainty-based sampling</a:t>
            </a:r>
          </a:p>
          <a:p>
            <a:pPr lvl="1"/>
            <a:r>
              <a:rPr lang="en-US" dirty="0"/>
              <a:t>(high-level summary): entity pairs whose similarity scores are close to 0.5 are the most uncertain</a:t>
            </a:r>
          </a:p>
          <a:p>
            <a:endParaRPr lang="en-US" dirty="0"/>
          </a:p>
          <a:p>
            <a:endParaRPr lang="en-US" dirty="0"/>
          </a:p>
          <a:p>
            <a:r>
              <a:rPr lang="en-US" dirty="0">
                <a:solidFill>
                  <a:schemeClr val="tx1"/>
                </a:solidFill>
              </a:rPr>
              <a:t>User labeled examples form a “ground-truth” dataset, which is used to </a:t>
            </a:r>
          </a:p>
          <a:p>
            <a:pPr lvl="1"/>
            <a:r>
              <a:rPr lang="en-US" dirty="0">
                <a:solidFill>
                  <a:schemeClr val="tx1"/>
                </a:solidFill>
              </a:rPr>
              <a:t>Pick the optimal similarity measure,</a:t>
            </a:r>
          </a:p>
          <a:p>
            <a:pPr lvl="1"/>
            <a:r>
              <a:rPr lang="en-US" dirty="0">
                <a:solidFill>
                  <a:schemeClr val="tx1"/>
                </a:solidFill>
              </a:rPr>
              <a:t>and identify the appropriate threshold values</a:t>
            </a:r>
          </a:p>
        </p:txBody>
      </p:sp>
      <p:pic>
        <p:nvPicPr>
          <p:cNvPr id="7" name="Picture 6">
            <a:extLst>
              <a:ext uri="{FF2B5EF4-FFF2-40B4-BE49-F238E27FC236}">
                <a16:creationId xmlns:a16="http://schemas.microsoft.com/office/drawing/2014/main" id="{F8D7B8F2-5F80-5C4C-AAD5-50328BEDDF17}"/>
              </a:ext>
            </a:extLst>
          </p:cNvPr>
          <p:cNvPicPr>
            <a:picLocks noChangeAspect="1"/>
          </p:cNvPicPr>
          <p:nvPr/>
        </p:nvPicPr>
        <p:blipFill>
          <a:blip r:embed="rId2"/>
          <a:stretch>
            <a:fillRect/>
          </a:stretch>
        </p:blipFill>
        <p:spPr>
          <a:xfrm>
            <a:off x="1000577" y="4226040"/>
            <a:ext cx="9948672" cy="1549026"/>
          </a:xfrm>
          <a:prstGeom prst="rect">
            <a:avLst/>
          </a:prstGeom>
        </p:spPr>
      </p:pic>
      <p:sp>
        <p:nvSpPr>
          <p:cNvPr id="9" name="TextBox 8">
            <a:extLst>
              <a:ext uri="{FF2B5EF4-FFF2-40B4-BE49-F238E27FC236}">
                <a16:creationId xmlns:a16="http://schemas.microsoft.com/office/drawing/2014/main" id="{EE30A475-F502-CE4A-BB8A-886404405FC4}"/>
              </a:ext>
            </a:extLst>
          </p:cNvPr>
          <p:cNvSpPr txBox="1"/>
          <p:nvPr/>
        </p:nvSpPr>
        <p:spPr>
          <a:xfrm>
            <a:off x="137420" y="3883140"/>
            <a:ext cx="583749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rgbClr val="7030A0"/>
                </a:solidFill>
                <a:highlight>
                  <a:srgbClr val="FFFF00"/>
                </a:highlight>
                <a:latin typeface="CordiaUPC" panose="020B0304020202020204" pitchFamily="34" charset="-34"/>
                <a:cs typeface="CordiaUPC" panose="020B0304020202020204" pitchFamily="34" charset="-34"/>
                <a:sym typeface="Calibri"/>
              </a:rPr>
              <a:t>An example of how to find the best threshold value for one similarity measure</a:t>
            </a:r>
            <a:endParaRPr kumimoji="0" lang="en-US" sz="2000" i="0" u="none" strike="noStrike" cap="none" spc="0" normalizeH="0" baseline="0" dirty="0">
              <a:ln>
                <a:noFill/>
              </a:ln>
              <a:solidFill>
                <a:srgbClr val="7030A0"/>
              </a:solidFill>
              <a:effectLst/>
              <a:highlight>
                <a:srgbClr val="FFFF00"/>
              </a:highlight>
              <a:uFillTx/>
              <a:latin typeface="CordiaUPC" panose="020B0304020202020204" pitchFamily="34" charset="-34"/>
              <a:cs typeface="CordiaUPC" panose="020B0304020202020204" pitchFamily="34" charset="-34"/>
              <a:sym typeface="Calibri"/>
            </a:endParaRPr>
          </a:p>
        </p:txBody>
      </p:sp>
      <p:sp>
        <p:nvSpPr>
          <p:cNvPr id="10" name="TextBox 9">
            <a:extLst>
              <a:ext uri="{FF2B5EF4-FFF2-40B4-BE49-F238E27FC236}">
                <a16:creationId xmlns:a16="http://schemas.microsoft.com/office/drawing/2014/main" id="{E5994A28-5C8E-3042-9625-FC4F79CF030A}"/>
              </a:ext>
            </a:extLst>
          </p:cNvPr>
          <p:cNvSpPr txBox="1"/>
          <p:nvPr/>
        </p:nvSpPr>
        <p:spPr>
          <a:xfrm>
            <a:off x="609519" y="5786736"/>
            <a:ext cx="34330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 </a:t>
            </a:r>
            <a:r>
              <a:rPr lang="en-US" dirty="0">
                <a:solidFill>
                  <a:srgbClr val="000000"/>
                </a:solidFill>
                <a:sym typeface="Calibri"/>
              </a:rPr>
              <a:t>Rank matches and non-matches</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according to </a:t>
            </a:r>
            <a:r>
              <a:rPr lang="en-US" dirty="0">
                <a:solidFill>
                  <a:srgbClr val="000000"/>
                </a:solidFill>
                <a:sym typeface="Calibri"/>
              </a:rPr>
              <a:t>their similarity scores</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assigned by the measure of interest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51140EF-EE4C-DE4A-B372-B90955C904C6}"/>
              </a:ext>
            </a:extLst>
          </p:cNvPr>
          <p:cNvSpPr txBox="1"/>
          <p:nvPr/>
        </p:nvSpPr>
        <p:spPr>
          <a:xfrm>
            <a:off x="4915473" y="5775066"/>
            <a:ext cx="376384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lang="en-US" dirty="0">
                <a:solidFill>
                  <a:srgbClr val="000000"/>
                </a:solidFill>
                <a:sym typeface="Calibri"/>
              </a:rPr>
              <a:t>Find the threshold value that </a:t>
            </a:r>
            <a:r>
              <a:rPr kumimoji="0" lang="en-US" sz="1800" b="0" i="0" u="none" strike="noStrike" cap="none" spc="0" normalizeH="0" baseline="0" dirty="0">
                <a:ln>
                  <a:noFill/>
                </a:ln>
                <a:solidFill>
                  <a:srgbClr val="000000"/>
                </a:solidFill>
                <a:effectLst/>
                <a:uFillTx/>
                <a:latin typeface="+mn-lt"/>
                <a:ea typeface="+mn-ea"/>
                <a:cs typeface="+mn-cs"/>
                <a:sym typeface="Calibri"/>
              </a:rPr>
              <a:t>the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resulting function achieves the </a:t>
            </a:r>
            <a:r>
              <a:rPr lang="en-US" dirty="0">
                <a:solidFill>
                  <a:srgbClr val="000000"/>
                </a:solidFill>
                <a:sym typeface="Calibri"/>
              </a:rPr>
              <a:t>highest </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F1 score over the ground-truth data</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228CFED6-04FA-C547-AF5A-21E9DDE02AEA}"/>
              </a:ext>
            </a:extLst>
          </p:cNvPr>
          <p:cNvSpPr/>
          <p:nvPr/>
        </p:nvSpPr>
        <p:spPr>
          <a:xfrm>
            <a:off x="4149839" y="6029390"/>
            <a:ext cx="658368" cy="41467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7" name="Straight Arrow Connector 16">
            <a:extLst>
              <a:ext uri="{FF2B5EF4-FFF2-40B4-BE49-F238E27FC236}">
                <a16:creationId xmlns:a16="http://schemas.microsoft.com/office/drawing/2014/main" id="{A3DDAB3A-F2DB-924D-BEEA-3CE5932A72BC}"/>
              </a:ext>
            </a:extLst>
          </p:cNvPr>
          <p:cNvCxnSpPr>
            <a:cxnSpLocks/>
          </p:cNvCxnSpPr>
          <p:nvPr/>
        </p:nvCxnSpPr>
        <p:spPr>
          <a:xfrm flipV="1">
            <a:off x="5742432" y="5327904"/>
            <a:ext cx="0" cy="504371"/>
          </a:xfrm>
          <a:prstGeom prst="straightConnector1">
            <a:avLst/>
          </a:prstGeom>
          <a:noFill/>
          <a:ln w="762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84975997-8DA4-814B-8809-3AA80BE842C8}"/>
              </a:ext>
            </a:extLst>
          </p:cNvPr>
          <p:cNvSpPr txBox="1"/>
          <p:nvPr/>
        </p:nvSpPr>
        <p:spPr>
          <a:xfrm>
            <a:off x="9132770" y="3524434"/>
            <a:ext cx="147771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Vertical lines</a:t>
            </a:r>
          </a:p>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means F1-scores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FC543168-C83B-5147-BA8D-9B101ECD31A8}"/>
              </a:ext>
            </a:extLst>
          </p:cNvPr>
          <p:cNvCxnSpPr>
            <a:cxnSpLocks/>
          </p:cNvCxnSpPr>
          <p:nvPr/>
        </p:nvCxnSpPr>
        <p:spPr>
          <a:xfrm flipH="1">
            <a:off x="8790432" y="4109207"/>
            <a:ext cx="342338" cy="4749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37C4461F-B1A1-DE4C-A059-07EB3C779D1C}"/>
              </a:ext>
            </a:extLst>
          </p:cNvPr>
          <p:cNvCxnSpPr>
            <a:cxnSpLocks/>
          </p:cNvCxnSpPr>
          <p:nvPr/>
        </p:nvCxnSpPr>
        <p:spPr>
          <a:xfrm>
            <a:off x="9132770" y="4108382"/>
            <a:ext cx="391057"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D700DB19-0A65-494B-BB94-EB9C269AEF46}"/>
              </a:ext>
            </a:extLst>
          </p:cNvPr>
          <p:cNvCxnSpPr>
            <a:cxnSpLocks/>
          </p:cNvCxnSpPr>
          <p:nvPr/>
        </p:nvCxnSpPr>
        <p:spPr>
          <a:xfrm flipH="1">
            <a:off x="8157995" y="4108382"/>
            <a:ext cx="974774"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71F31676-868E-5348-A9DC-E42F7BCC9B2C}"/>
              </a:ext>
            </a:extLst>
          </p:cNvPr>
          <p:cNvCxnSpPr>
            <a:cxnSpLocks/>
          </p:cNvCxnSpPr>
          <p:nvPr/>
        </p:nvCxnSpPr>
        <p:spPr>
          <a:xfrm flipH="1">
            <a:off x="7670608" y="4136987"/>
            <a:ext cx="1462160" cy="5191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431564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Entity name matching based on semantic structure</a:t>
            </a:r>
          </a:p>
        </p:txBody>
      </p:sp>
      <p:sp>
        <p:nvSpPr>
          <p:cNvPr id="5" name="TextBox 4">
            <a:extLst>
              <a:ext uri="{FF2B5EF4-FFF2-40B4-BE49-F238E27FC236}">
                <a16:creationId xmlns:a16="http://schemas.microsoft.com/office/drawing/2014/main" id="{4AB98103-0902-1041-B11D-4C0EDA615F73}"/>
              </a:ext>
            </a:extLst>
          </p:cNvPr>
          <p:cNvSpPr txBox="1"/>
          <p:nvPr/>
        </p:nvSpPr>
        <p:spPr>
          <a:xfrm>
            <a:off x="1244787" y="1811211"/>
            <a:ext cx="40165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General  Electric  China  Corporation</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003D5A1E-1F45-1449-A8AB-EAE6C402E1CD}"/>
              </a:ext>
            </a:extLst>
          </p:cNvPr>
          <p:cNvSpPr txBox="1"/>
          <p:nvPr/>
        </p:nvSpPr>
        <p:spPr>
          <a:xfrm>
            <a:off x="5849810" y="2083461"/>
            <a:ext cx="44140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C00000"/>
                </a:solidFill>
                <a:effectLst/>
                <a:uFillTx/>
                <a:latin typeface="IBM Plex Sans" panose="020B0503050203000203" pitchFamily="34" charset="77"/>
                <a:sym typeface="Calibri"/>
              </a:rPr>
              <a:t>Textually similary, but different entities</a:t>
            </a:r>
          </a:p>
        </p:txBody>
      </p:sp>
      <p:sp>
        <p:nvSpPr>
          <p:cNvPr id="7" name="Right Brace 6">
            <a:extLst>
              <a:ext uri="{FF2B5EF4-FFF2-40B4-BE49-F238E27FC236}">
                <a16:creationId xmlns:a16="http://schemas.microsoft.com/office/drawing/2014/main" id="{EBD62BAF-169A-1548-BF6B-3A9A34824729}"/>
              </a:ext>
            </a:extLst>
          </p:cNvPr>
          <p:cNvSpPr/>
          <p:nvPr/>
        </p:nvSpPr>
        <p:spPr>
          <a:xfrm>
            <a:off x="5426442" y="1956603"/>
            <a:ext cx="258260" cy="623047"/>
          </a:xfrm>
          <a:prstGeom prst="rightBrace">
            <a:avLst>
              <a:gd name="adj1" fmla="val 21980"/>
              <a:gd name="adj2" fmla="val 50000"/>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8" name="Rounded Rectangle 7">
            <a:extLst>
              <a:ext uri="{FF2B5EF4-FFF2-40B4-BE49-F238E27FC236}">
                <a16:creationId xmlns:a16="http://schemas.microsoft.com/office/drawing/2014/main" id="{A1875229-530C-CD44-8441-6BC2ABA2BC09}"/>
              </a:ext>
            </a:extLst>
          </p:cNvPr>
          <p:cNvSpPr/>
          <p:nvPr/>
        </p:nvSpPr>
        <p:spPr>
          <a:xfrm>
            <a:off x="3167089" y="2345208"/>
            <a:ext cx="699247" cy="408620"/>
          </a:xfrm>
          <a:prstGeom prst="roundRect">
            <a:avLst/>
          </a:prstGeom>
          <a:noFill/>
          <a:ln w="5715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63281820-4092-C742-8377-BEA1465972E8}"/>
              </a:ext>
            </a:extLst>
          </p:cNvPr>
          <p:cNvSpPr txBox="1"/>
          <p:nvPr/>
        </p:nvSpPr>
        <p:spPr>
          <a:xfrm>
            <a:off x="1977360" y="3136116"/>
            <a:ext cx="328397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10" name="Right Brace 9">
            <a:extLst>
              <a:ext uri="{FF2B5EF4-FFF2-40B4-BE49-F238E27FC236}">
                <a16:creationId xmlns:a16="http://schemas.microsoft.com/office/drawing/2014/main" id="{555D253E-A403-1346-B5A2-01244DACF4D2}"/>
              </a:ext>
            </a:extLst>
          </p:cNvPr>
          <p:cNvSpPr/>
          <p:nvPr/>
        </p:nvSpPr>
        <p:spPr>
          <a:xfrm>
            <a:off x="5440362" y="3286256"/>
            <a:ext cx="258260" cy="623047"/>
          </a:xfrm>
          <a:prstGeom prst="rightBrace">
            <a:avLst>
              <a:gd name="adj1" fmla="val 21980"/>
              <a:gd name="adj2" fmla="val 50000"/>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11" name="TextBox 10">
            <a:extLst>
              <a:ext uri="{FF2B5EF4-FFF2-40B4-BE49-F238E27FC236}">
                <a16:creationId xmlns:a16="http://schemas.microsoft.com/office/drawing/2014/main" id="{04952443-E0C4-9F46-8EEE-6B22624BB0F1}"/>
              </a:ext>
            </a:extLst>
          </p:cNvPr>
          <p:cNvSpPr txBox="1"/>
          <p:nvPr/>
        </p:nvSpPr>
        <p:spPr>
          <a:xfrm>
            <a:off x="5849809" y="3429000"/>
            <a:ext cx="4247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IBM Plex Sans" panose="020B0503050203000203" pitchFamily="34" charset="77"/>
                <a:sym typeface="Calibri"/>
              </a:rPr>
              <a:t>Textually dissimilar, but same entities</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959719"/>
            <a:ext cx="10972166" cy="5067300"/>
          </a:xfrm>
        </p:spPr>
        <p:txBody>
          <a:bodyPr>
            <a:normAutofit/>
          </a:bodyPr>
          <a:lstStyle/>
          <a:p>
            <a:r>
              <a:rPr lang="en-US" b="1" dirty="0">
                <a:solidFill>
                  <a:schemeClr val="tx1"/>
                </a:solidFill>
              </a:rPr>
              <a:t>Entity names can be highly ambiguous</a:t>
            </a:r>
          </a:p>
        </p:txBody>
      </p:sp>
      <p:sp>
        <p:nvSpPr>
          <p:cNvPr id="14" name="TextBox 13">
            <a:extLst>
              <a:ext uri="{FF2B5EF4-FFF2-40B4-BE49-F238E27FC236}">
                <a16:creationId xmlns:a16="http://schemas.microsoft.com/office/drawing/2014/main" id="{1571C5DC-9C08-F846-8E5F-30AA95F9D3BA}"/>
              </a:ext>
            </a:extLst>
          </p:cNvPr>
          <p:cNvSpPr txBox="1"/>
          <p:nvPr/>
        </p:nvSpPr>
        <p:spPr>
          <a:xfrm>
            <a:off x="7421555" y="809653"/>
            <a:ext cx="449738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ICDE’18]</a:t>
            </a:r>
          </a:p>
        </p:txBody>
      </p:sp>
      <p:sp>
        <p:nvSpPr>
          <p:cNvPr id="16" name="32-Point Star 15">
            <a:extLst>
              <a:ext uri="{FF2B5EF4-FFF2-40B4-BE49-F238E27FC236}">
                <a16:creationId xmlns:a16="http://schemas.microsoft.com/office/drawing/2014/main" id="{F048DDBD-0647-4946-93FF-830DE0C4E246}"/>
              </a:ext>
            </a:extLst>
          </p:cNvPr>
          <p:cNvSpPr/>
          <p:nvPr/>
        </p:nvSpPr>
        <p:spPr>
          <a:xfrm>
            <a:off x="3381132" y="4363620"/>
            <a:ext cx="5211083" cy="1790116"/>
          </a:xfrm>
          <a:prstGeom prst="star32">
            <a:avLst>
              <a:gd name="adj" fmla="val 46641"/>
            </a:avLst>
          </a:prstGeom>
          <a:solidFill>
            <a:schemeClr val="accent3">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EA7B3C01-DA41-754C-A904-E20B037AF3D4}"/>
              </a:ext>
            </a:extLst>
          </p:cNvPr>
          <p:cNvSpPr txBox="1"/>
          <p:nvPr/>
        </p:nvSpPr>
        <p:spPr>
          <a:xfrm>
            <a:off x="3861605" y="4935971"/>
            <a:ext cx="397640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7030A0"/>
                </a:solidFill>
                <a:effectLst/>
                <a:uFillTx/>
                <a:latin typeface="IBM Plex Sans" panose="020B0503050203000203" pitchFamily="34" charset="77"/>
                <a:sym typeface="Calibri"/>
              </a:rPr>
              <a:t>Textual similarity is not a robust</a:t>
            </a:r>
          </a:p>
          <a:p>
            <a:pPr marL="0" marR="0" indent="0" algn="ctr" defTabSz="914400" rtl="0" fontAlgn="auto" latinLnBrk="0" hangingPunct="0">
              <a:lnSpc>
                <a:spcPct val="100000"/>
              </a:lnSpc>
              <a:spcBef>
                <a:spcPts val="0"/>
              </a:spcBef>
              <a:spcAft>
                <a:spcPts val="0"/>
              </a:spcAft>
              <a:buClrTx/>
              <a:buSzTx/>
              <a:buFontTx/>
              <a:buNone/>
              <a:tabLst/>
            </a:pPr>
            <a:r>
              <a:rPr lang="en-US" sz="2000" b="1" dirty="0">
                <a:solidFill>
                  <a:srgbClr val="7030A0"/>
                </a:solidFill>
                <a:latin typeface="IBM Plex Sans" panose="020B0503050203000203" pitchFamily="34" charset="77"/>
                <a:sym typeface="Calibri"/>
              </a:rPr>
              <a:t>approach for disambiguation</a:t>
            </a:r>
          </a:p>
        </p:txBody>
      </p:sp>
    </p:spTree>
    <p:extLst>
      <p:ext uri="{BB962C8B-B14F-4D97-AF65-F5344CB8AC3E}">
        <p14:creationId xmlns:p14="http://schemas.microsoft.com/office/powerpoint/2010/main" val="14205839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p:bldP spid="10"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2F951-1BA0-744D-A479-9DBF7F7247B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Box 4">
            <a:extLst>
              <a:ext uri="{FF2B5EF4-FFF2-40B4-BE49-F238E27FC236}">
                <a16:creationId xmlns:a16="http://schemas.microsoft.com/office/drawing/2014/main" id="{BAC8D995-6C37-2244-8018-EBDD85532838}"/>
              </a:ext>
            </a:extLst>
          </p:cNvPr>
          <p:cNvSpPr txBox="1"/>
          <p:nvPr/>
        </p:nvSpPr>
        <p:spPr>
          <a:xfrm>
            <a:off x="475487" y="2688314"/>
            <a:ext cx="53662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Matching entity</a:t>
            </a:r>
            <a:r>
              <a:rPr kumimoji="0" lang="en-US" sz="1800" b="1" i="0" u="none" strike="noStrike" cap="none" spc="0" normalizeH="0" dirty="0">
                <a:ln>
                  <a:noFill/>
                </a:ln>
                <a:solidFill>
                  <a:srgbClr val="000000"/>
                </a:solidFill>
                <a:effectLst/>
                <a:uFillTx/>
                <a:latin typeface="IBM Plex Sans" panose="020B0503050203000203" pitchFamily="34" charset="77"/>
                <a:sym typeface="Calibri"/>
              </a:rPr>
              <a:t> names by matching variations</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F1AE7CD4-F145-F84C-A96F-D865E724625F}"/>
              </a:ext>
            </a:extLst>
          </p:cNvPr>
          <p:cNvSpPr txBox="1"/>
          <p:nvPr/>
        </p:nvSpPr>
        <p:spPr>
          <a:xfrm>
            <a:off x="532925" y="3644311"/>
            <a:ext cx="33929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7" name="TextBox 6">
            <a:extLst>
              <a:ext uri="{FF2B5EF4-FFF2-40B4-BE49-F238E27FC236}">
                <a16:creationId xmlns:a16="http://schemas.microsoft.com/office/drawing/2014/main" id="{F1C2358A-9E5E-A64D-8AF2-F5664CA65D22}"/>
              </a:ext>
            </a:extLst>
          </p:cNvPr>
          <p:cNvSpPr txBox="1"/>
          <p:nvPr/>
        </p:nvSpPr>
        <p:spPr>
          <a:xfrm>
            <a:off x="3216703" y="884035"/>
            <a:ext cx="4179988"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600"/>
              </a:spcBef>
              <a:spcAft>
                <a:spcPts val="60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General   Electric   China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8" name="TextBox 7">
            <a:extLst>
              <a:ext uri="{FF2B5EF4-FFF2-40B4-BE49-F238E27FC236}">
                <a16:creationId xmlns:a16="http://schemas.microsoft.com/office/drawing/2014/main" id="{8F9EA406-1159-AF47-A53D-9F74143E5FA8}"/>
              </a:ext>
            </a:extLst>
          </p:cNvPr>
          <p:cNvSpPr txBox="1"/>
          <p:nvPr/>
        </p:nvSpPr>
        <p:spPr>
          <a:xfrm>
            <a:off x="619922" y="1391409"/>
            <a:ext cx="11695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0000"/>
                </a:solidFill>
                <a:effectLst/>
                <a:uFillTx/>
                <a:latin typeface="IBM Plex Sans" panose="020B0503050203000203" pitchFamily="34" charset="77"/>
                <a:sym typeface="Calibri"/>
              </a:rPr>
              <a:t>corename</a:t>
            </a:r>
          </a:p>
        </p:txBody>
      </p:sp>
      <p:sp>
        <p:nvSpPr>
          <p:cNvPr id="9" name="Rounded Rectangle 8">
            <a:extLst>
              <a:ext uri="{FF2B5EF4-FFF2-40B4-BE49-F238E27FC236}">
                <a16:creationId xmlns:a16="http://schemas.microsoft.com/office/drawing/2014/main" id="{85B9EA5F-F36A-8B4B-9464-50CE79AA6EF0}"/>
              </a:ext>
            </a:extLst>
          </p:cNvPr>
          <p:cNvSpPr/>
          <p:nvPr/>
        </p:nvSpPr>
        <p:spPr>
          <a:xfrm>
            <a:off x="3243598" y="966541"/>
            <a:ext cx="1857054"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CD06D3BC-0642-3C48-9562-04269F0C3E78}"/>
              </a:ext>
            </a:extLst>
          </p:cNvPr>
          <p:cNvSpPr/>
          <p:nvPr/>
        </p:nvSpPr>
        <p:spPr>
          <a:xfrm>
            <a:off x="3232338" y="1390152"/>
            <a:ext cx="1886243"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F0C6A23C-ADF6-4B4D-864B-66E37C3D76D2}"/>
              </a:ext>
            </a:extLst>
          </p:cNvPr>
          <p:cNvSpPr/>
          <p:nvPr/>
        </p:nvSpPr>
        <p:spPr>
          <a:xfrm>
            <a:off x="3214409" y="1818403"/>
            <a:ext cx="425262"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2" name="Straight Arrow Connector 11">
            <a:extLst>
              <a:ext uri="{FF2B5EF4-FFF2-40B4-BE49-F238E27FC236}">
                <a16:creationId xmlns:a16="http://schemas.microsoft.com/office/drawing/2014/main" id="{924A60CF-8F5B-7346-AD09-5CA26DE4C25A}"/>
              </a:ext>
            </a:extLst>
          </p:cNvPr>
          <p:cNvCxnSpPr>
            <a:cxnSpLocks/>
            <a:stCxn id="9" idx="1"/>
          </p:cNvCxnSpPr>
          <p:nvPr/>
        </p:nvCxnSpPr>
        <p:spPr>
          <a:xfrm flipH="1">
            <a:off x="1692424" y="1143498"/>
            <a:ext cx="1551174" cy="346412"/>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AD91E48D-A384-9A41-A2D5-9511F9FAA1D7}"/>
              </a:ext>
            </a:extLst>
          </p:cNvPr>
          <p:cNvCxnSpPr>
            <a:cxnSpLocks/>
          </p:cNvCxnSpPr>
          <p:nvPr/>
        </p:nvCxnSpPr>
        <p:spPr>
          <a:xfrm flipH="1">
            <a:off x="1792941" y="1562784"/>
            <a:ext cx="1421468" cy="27353"/>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D4AA704A-BD20-3B49-929B-47D24A20AF6A}"/>
              </a:ext>
            </a:extLst>
          </p:cNvPr>
          <p:cNvCxnSpPr>
            <a:cxnSpLocks/>
          </p:cNvCxnSpPr>
          <p:nvPr/>
        </p:nvCxnSpPr>
        <p:spPr>
          <a:xfrm flipH="1" flipV="1">
            <a:off x="1665527" y="1655509"/>
            <a:ext cx="1548882" cy="36539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4E1E443-026D-5C4E-8A7C-70527B8B5F35}"/>
              </a:ext>
            </a:extLst>
          </p:cNvPr>
          <p:cNvSpPr txBox="1"/>
          <p:nvPr/>
        </p:nvSpPr>
        <p:spPr>
          <a:xfrm>
            <a:off x="8426654" y="1378119"/>
            <a:ext cx="616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mn-lt"/>
                <a:ea typeface="+mn-ea"/>
                <a:cs typeface="+mn-cs"/>
                <a:sym typeface="Calibri"/>
              </a:rPr>
              <a:t>suffix</a:t>
            </a:r>
          </a:p>
        </p:txBody>
      </p:sp>
      <p:sp>
        <p:nvSpPr>
          <p:cNvPr id="16" name="Rounded Rectangle 15">
            <a:extLst>
              <a:ext uri="{FF2B5EF4-FFF2-40B4-BE49-F238E27FC236}">
                <a16:creationId xmlns:a16="http://schemas.microsoft.com/office/drawing/2014/main" id="{DAF77181-16E5-0243-9D09-07B467935B7F}"/>
              </a:ext>
            </a:extLst>
          </p:cNvPr>
          <p:cNvSpPr/>
          <p:nvPr/>
        </p:nvSpPr>
        <p:spPr>
          <a:xfrm>
            <a:off x="5204243" y="972444"/>
            <a:ext cx="138713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7" name="Rounded Rectangle 16">
            <a:extLst>
              <a:ext uri="{FF2B5EF4-FFF2-40B4-BE49-F238E27FC236}">
                <a16:creationId xmlns:a16="http://schemas.microsoft.com/office/drawing/2014/main" id="{978D9280-A2C3-AD40-BB69-564DE326DA6C}"/>
              </a:ext>
            </a:extLst>
          </p:cNvPr>
          <p:cNvSpPr/>
          <p:nvPr/>
        </p:nvSpPr>
        <p:spPr>
          <a:xfrm>
            <a:off x="6001720" y="1391199"/>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2DEC25DA-F032-0A44-9F4D-5579B837E177}"/>
              </a:ext>
            </a:extLst>
          </p:cNvPr>
          <p:cNvSpPr/>
          <p:nvPr/>
        </p:nvSpPr>
        <p:spPr>
          <a:xfrm>
            <a:off x="3711663" y="1831800"/>
            <a:ext cx="54835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9" name="Arc 18">
            <a:extLst>
              <a:ext uri="{FF2B5EF4-FFF2-40B4-BE49-F238E27FC236}">
                <a16:creationId xmlns:a16="http://schemas.microsoft.com/office/drawing/2014/main" id="{CE7F873D-B586-3A4B-8881-86216D599E36}"/>
              </a:ext>
            </a:extLst>
          </p:cNvPr>
          <p:cNvSpPr/>
          <p:nvPr/>
        </p:nvSpPr>
        <p:spPr>
          <a:xfrm rot="374158">
            <a:off x="6457052" y="1110811"/>
            <a:ext cx="2086460" cy="419286"/>
          </a:xfrm>
          <a:prstGeom prst="arc">
            <a:avLst>
              <a:gd name="adj1" fmla="val 11293600"/>
              <a:gd name="adj2" fmla="val 21548453"/>
            </a:avLst>
          </a:prstGeom>
          <a:noFill/>
          <a:ln w="25400" cap="flat">
            <a:solidFill>
              <a:srgbClr val="00B050"/>
            </a:solidFill>
            <a:prstDash val="solid"/>
            <a:round/>
            <a:headEnd type="none" w="med" len="med"/>
            <a:tailEnd type="arrow"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Freeform 19">
            <a:extLst>
              <a:ext uri="{FF2B5EF4-FFF2-40B4-BE49-F238E27FC236}">
                <a16:creationId xmlns:a16="http://schemas.microsoft.com/office/drawing/2014/main" id="{9B0F2318-DD28-EC4D-B542-BE928B711816}"/>
              </a:ext>
            </a:extLst>
          </p:cNvPr>
          <p:cNvSpPr/>
          <p:nvPr/>
        </p:nvSpPr>
        <p:spPr>
          <a:xfrm>
            <a:off x="4330840" y="1783763"/>
            <a:ext cx="4179988" cy="628956"/>
          </a:xfrm>
          <a:custGeom>
            <a:avLst/>
            <a:gdLst>
              <a:gd name="connsiteX0" fmla="*/ 0 w 4300694"/>
              <a:gd name="connsiteY0" fmla="*/ 261257 h 628956"/>
              <a:gd name="connsiteX1" fmla="*/ 2100105 w 4300694"/>
              <a:gd name="connsiteY1" fmla="*/ 622998 h 628956"/>
              <a:gd name="connsiteX2" fmla="*/ 4300694 w 4300694"/>
              <a:gd name="connsiteY2" fmla="*/ 0 h 628956"/>
            </a:gdLst>
            <a:ahLst/>
            <a:cxnLst>
              <a:cxn ang="0">
                <a:pos x="connsiteX0" y="connsiteY0"/>
              </a:cxn>
              <a:cxn ang="0">
                <a:pos x="connsiteX1" y="connsiteY1"/>
              </a:cxn>
              <a:cxn ang="0">
                <a:pos x="connsiteX2" y="connsiteY2"/>
              </a:cxn>
            </a:cxnLst>
            <a:rect l="l" t="t" r="r" b="b"/>
            <a:pathLst>
              <a:path w="4300694" h="628956">
                <a:moveTo>
                  <a:pt x="0" y="261257"/>
                </a:moveTo>
                <a:cubicBezTo>
                  <a:pt x="691661" y="463899"/>
                  <a:pt x="1383323" y="666541"/>
                  <a:pt x="2100105" y="622998"/>
                </a:cubicBezTo>
                <a:cubicBezTo>
                  <a:pt x="2816887" y="579455"/>
                  <a:pt x="3558790" y="289727"/>
                  <a:pt x="4300694" y="0"/>
                </a:cubicBezTo>
              </a:path>
            </a:pathLst>
          </a:custGeom>
          <a:noFill/>
          <a:ln w="25400" cap="flat">
            <a:solidFill>
              <a:srgbClr val="00B050"/>
            </a:solidFill>
            <a:prstDash val="solid"/>
            <a:round/>
            <a:headEnd type="none" w="med" len="med"/>
            <a:tailEnd type="arrow" w="med"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1" name="Straight Arrow Connector 20">
            <a:extLst>
              <a:ext uri="{FF2B5EF4-FFF2-40B4-BE49-F238E27FC236}">
                <a16:creationId xmlns:a16="http://schemas.microsoft.com/office/drawing/2014/main" id="{E51F59A0-50C3-B246-ADCF-3F10214F5FC7}"/>
              </a:ext>
            </a:extLst>
          </p:cNvPr>
          <p:cNvCxnSpPr>
            <a:stCxn id="17" idx="3"/>
            <a:endCxn id="15" idx="1"/>
          </p:cNvCxnSpPr>
          <p:nvPr/>
        </p:nvCxnSpPr>
        <p:spPr>
          <a:xfrm>
            <a:off x="7388851" y="1561458"/>
            <a:ext cx="1037803" cy="132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ounded Rectangle 21">
            <a:extLst>
              <a:ext uri="{FF2B5EF4-FFF2-40B4-BE49-F238E27FC236}">
                <a16:creationId xmlns:a16="http://schemas.microsoft.com/office/drawing/2014/main" id="{E8E8205A-5030-6D40-BBCF-8EC17F430B10}"/>
              </a:ext>
            </a:extLst>
          </p:cNvPr>
          <p:cNvSpPr/>
          <p:nvPr/>
        </p:nvSpPr>
        <p:spPr>
          <a:xfrm>
            <a:off x="5222235" y="1403284"/>
            <a:ext cx="656075" cy="34051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83CDED22-24AE-EC4D-863F-9499FB093E11}"/>
              </a:ext>
            </a:extLst>
          </p:cNvPr>
          <p:cNvSpPr txBox="1"/>
          <p:nvPr/>
        </p:nvSpPr>
        <p:spPr>
          <a:xfrm>
            <a:off x="5539874" y="1800473"/>
            <a:ext cx="8615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FF0000"/>
                </a:solidFill>
                <a:effectLst/>
                <a:uFillTx/>
                <a:latin typeface="+mn-lt"/>
                <a:ea typeface="+mn-ea"/>
                <a:cs typeface="+mn-cs"/>
                <a:sym typeface="Calibri"/>
              </a:rPr>
              <a:t>location</a:t>
            </a:r>
          </a:p>
        </p:txBody>
      </p:sp>
      <p:sp>
        <p:nvSpPr>
          <p:cNvPr id="24" name="Rounded Rectangle 23">
            <a:extLst>
              <a:ext uri="{FF2B5EF4-FFF2-40B4-BE49-F238E27FC236}">
                <a16:creationId xmlns:a16="http://schemas.microsoft.com/office/drawing/2014/main" id="{20F766E0-3B83-0B4D-AC8B-F7C72D489E1F}"/>
              </a:ext>
            </a:extLst>
          </p:cNvPr>
          <p:cNvSpPr/>
          <p:nvPr/>
        </p:nvSpPr>
        <p:spPr>
          <a:xfrm>
            <a:off x="2538772" y="3644311"/>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IBM Plex Sans" panose="020B0503050203000203" pitchFamily="34" charset="77"/>
              <a:sym typeface="Calibri"/>
            </a:endParaRPr>
          </a:p>
        </p:txBody>
      </p:sp>
      <p:cxnSp>
        <p:nvCxnSpPr>
          <p:cNvPr id="25" name="Straight Arrow Connector 24">
            <a:extLst>
              <a:ext uri="{FF2B5EF4-FFF2-40B4-BE49-F238E27FC236}">
                <a16:creationId xmlns:a16="http://schemas.microsoft.com/office/drawing/2014/main" id="{49021F42-933C-A440-88D4-C658790048C7}"/>
              </a:ext>
            </a:extLst>
          </p:cNvPr>
          <p:cNvCxnSpPr>
            <a:cxnSpLocks/>
          </p:cNvCxnSpPr>
          <p:nvPr/>
        </p:nvCxnSpPr>
        <p:spPr>
          <a:xfrm>
            <a:off x="4044723" y="3801216"/>
            <a:ext cx="1567054" cy="0"/>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F41C7604-6860-D940-82CB-29CE6522DFF1}"/>
              </a:ext>
            </a:extLst>
          </p:cNvPr>
          <p:cNvSpPr txBox="1"/>
          <p:nvPr/>
        </p:nvSpPr>
        <p:spPr>
          <a:xfrm>
            <a:off x="4048036" y="3168240"/>
            <a:ext cx="18732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1. A</a:t>
            </a:r>
            <a:r>
              <a:rPr kumimoji="0" lang="en-US" sz="1600" b="0" i="0" u="none" strike="noStrike" cap="none" spc="0" normalizeH="0" baseline="0">
                <a:ln>
                  <a:noFill/>
                </a:ln>
                <a:solidFill>
                  <a:srgbClr val="000000"/>
                </a:solidFill>
                <a:effectLst/>
                <a:uFillTx/>
                <a:latin typeface="IBM Plex Sans" panose="020B0503050203000203" pitchFamily="34" charset="77"/>
                <a:sym typeface="Calibri"/>
              </a:rPr>
              <a:t>bbreviate suffix</a:t>
            </a:r>
          </a:p>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2. Drop suffix</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7" name="TextBox 26">
            <a:extLst>
              <a:ext uri="{FF2B5EF4-FFF2-40B4-BE49-F238E27FC236}">
                <a16:creationId xmlns:a16="http://schemas.microsoft.com/office/drawing/2014/main" id="{3A8DB476-085D-774A-94B0-06ED23699C74}"/>
              </a:ext>
            </a:extLst>
          </p:cNvPr>
          <p:cNvSpPr txBox="1"/>
          <p:nvPr/>
        </p:nvSpPr>
        <p:spPr>
          <a:xfrm>
            <a:off x="5852122" y="3491404"/>
            <a:ext cx="260423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General Electric Corp.</a:t>
            </a:r>
          </a:p>
          <a:p>
            <a:pPr marL="0" marR="0" indent="0" algn="l" defTabSz="914400" rtl="0" fontAlgn="auto" latinLnBrk="0" hangingPunct="0">
              <a:lnSpc>
                <a:spcPct val="100000"/>
              </a:lnSpc>
              <a:spcBef>
                <a:spcPts val="0"/>
              </a:spcBef>
              <a:spcAft>
                <a:spcPts val="0"/>
              </a:spcAft>
              <a:buClrTx/>
              <a:buSzTx/>
              <a:buFontTx/>
              <a:buNone/>
              <a:tabLst/>
            </a:pPr>
            <a:r>
              <a:rPr lang="en-US" sz="2000">
                <a:solidFill>
                  <a:srgbClr val="000000"/>
                </a:solidFill>
                <a:latin typeface="IBM Plex Sans" panose="020B0503050203000203" pitchFamily="34" charset="77"/>
                <a:sym typeface="Calibri"/>
              </a:rPr>
              <a:t>General Electric</a:t>
            </a:r>
            <a:endParaRPr kumimoji="0" lang="en-US" sz="20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8" name="Rounded Rectangle 27">
            <a:extLst>
              <a:ext uri="{FF2B5EF4-FFF2-40B4-BE49-F238E27FC236}">
                <a16:creationId xmlns:a16="http://schemas.microsoft.com/office/drawing/2014/main" id="{C34DF1E8-3D1B-084F-848E-3A7D4F241B0C}"/>
              </a:ext>
            </a:extLst>
          </p:cNvPr>
          <p:cNvSpPr/>
          <p:nvPr/>
        </p:nvSpPr>
        <p:spPr>
          <a:xfrm>
            <a:off x="532925" y="3614404"/>
            <a:ext cx="1946045" cy="408620"/>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IBM Plex Sans" panose="020B0503050203000203" pitchFamily="34" charset="77"/>
              <a:sym typeface="Calibri"/>
            </a:endParaRPr>
          </a:p>
        </p:txBody>
      </p:sp>
      <p:cxnSp>
        <p:nvCxnSpPr>
          <p:cNvPr id="29" name="Straight Arrow Connector 28">
            <a:extLst>
              <a:ext uri="{FF2B5EF4-FFF2-40B4-BE49-F238E27FC236}">
                <a16:creationId xmlns:a16="http://schemas.microsoft.com/office/drawing/2014/main" id="{EC62F19A-F025-2E43-B067-F93EF249D883}"/>
              </a:ext>
            </a:extLst>
          </p:cNvPr>
          <p:cNvCxnSpPr>
            <a:cxnSpLocks/>
          </p:cNvCxnSpPr>
          <p:nvPr/>
        </p:nvCxnSpPr>
        <p:spPr>
          <a:xfrm>
            <a:off x="1600679" y="4005719"/>
            <a:ext cx="0" cy="49794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12072B32-4BEC-8C4A-A747-962FF7E29DDF}"/>
              </a:ext>
            </a:extLst>
          </p:cNvPr>
          <p:cNvSpPr txBox="1"/>
          <p:nvPr/>
        </p:nvSpPr>
        <p:spPr>
          <a:xfrm>
            <a:off x="1672083" y="4104994"/>
            <a:ext cx="135549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Create initials</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1" name="TextBox 30">
            <a:extLst>
              <a:ext uri="{FF2B5EF4-FFF2-40B4-BE49-F238E27FC236}">
                <a16:creationId xmlns:a16="http://schemas.microsoft.com/office/drawing/2014/main" id="{D3C334AF-42A6-584F-8D34-80247D712AE4}"/>
              </a:ext>
            </a:extLst>
          </p:cNvPr>
          <p:cNvSpPr txBox="1"/>
          <p:nvPr/>
        </p:nvSpPr>
        <p:spPr>
          <a:xfrm>
            <a:off x="726453" y="4412936"/>
            <a:ext cx="184601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 Corporation</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2" name="TextBox 31">
            <a:extLst>
              <a:ext uri="{FF2B5EF4-FFF2-40B4-BE49-F238E27FC236}">
                <a16:creationId xmlns:a16="http://schemas.microsoft.com/office/drawing/2014/main" id="{7AFF8B92-CD88-4C44-99F4-FA75D49A820F}"/>
              </a:ext>
            </a:extLst>
          </p:cNvPr>
          <p:cNvSpPr txBox="1"/>
          <p:nvPr/>
        </p:nvSpPr>
        <p:spPr>
          <a:xfrm>
            <a:off x="2641519" y="4751323"/>
            <a:ext cx="2350963" cy="14773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latin typeface="IBM Plex Sans" panose="020B0503050203000203" pitchFamily="34" charset="77"/>
                <a:sym typeface="Calibri"/>
              </a:rPr>
              <a:t>General Electric Corp.</a:t>
            </a:r>
          </a:p>
          <a:p>
            <a:pPr hangingPunct="0"/>
            <a:r>
              <a:rPr lang="en-US" dirty="0">
                <a:solidFill>
                  <a:srgbClr val="000000"/>
                </a:solidFill>
                <a:latin typeface="IBM Plex Sans" panose="020B0503050203000203" pitchFamily="34" charset="77"/>
                <a:sym typeface="Calibri"/>
              </a:rPr>
              <a:t>General Electric</a:t>
            </a:r>
          </a:p>
          <a:p>
            <a:pPr hangingPunct="0"/>
            <a:r>
              <a:rPr lang="en-US" dirty="0">
                <a:solidFill>
                  <a:srgbClr val="000000"/>
                </a:solidFill>
                <a:latin typeface="IBM Plex Sans" panose="020B0503050203000203" pitchFamily="34" charset="77"/>
                <a:sym typeface="Calibri"/>
              </a:rPr>
              <a:t>GE Corporation</a:t>
            </a:r>
          </a:p>
          <a:p>
            <a:pPr hangingPunct="0"/>
            <a:r>
              <a:rPr lang="en-US" dirty="0">
                <a:solidFill>
                  <a:srgbClr val="000000"/>
                </a:solidFill>
                <a:latin typeface="IBM Plex Sans" panose="020B0503050203000203" pitchFamily="34" charset="77"/>
                <a:sym typeface="Calibri"/>
              </a:rPr>
              <a:t>GE Corp.</a:t>
            </a:r>
          </a:p>
          <a:p>
            <a:pPr hangingPunct="0"/>
            <a:r>
              <a:rPr lang="en-US" dirty="0">
                <a:solidFill>
                  <a:srgbClr val="000000"/>
                </a:solidFill>
                <a:latin typeface="IBM Plex Sans" panose="020B0503050203000203" pitchFamily="34" charset="77"/>
                <a:sym typeface="Calibri"/>
              </a:rPr>
              <a:t>GE</a:t>
            </a:r>
          </a:p>
        </p:txBody>
      </p:sp>
      <p:cxnSp>
        <p:nvCxnSpPr>
          <p:cNvPr id="33" name="Straight Arrow Connector 32">
            <a:extLst>
              <a:ext uri="{FF2B5EF4-FFF2-40B4-BE49-F238E27FC236}">
                <a16:creationId xmlns:a16="http://schemas.microsoft.com/office/drawing/2014/main" id="{68FE9A51-AF61-6D4C-B2FA-07EB99BE0BA3}"/>
              </a:ext>
            </a:extLst>
          </p:cNvPr>
          <p:cNvCxnSpPr>
            <a:cxnSpLocks/>
          </p:cNvCxnSpPr>
          <p:nvPr/>
        </p:nvCxnSpPr>
        <p:spPr>
          <a:xfrm>
            <a:off x="2893072" y="4410806"/>
            <a:ext cx="202557" cy="168978"/>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Arrow Connector 33">
            <a:extLst>
              <a:ext uri="{FF2B5EF4-FFF2-40B4-BE49-F238E27FC236}">
                <a16:creationId xmlns:a16="http://schemas.microsoft.com/office/drawing/2014/main" id="{DCBF02B1-0C9C-FE46-9615-112F43987637}"/>
              </a:ext>
            </a:extLst>
          </p:cNvPr>
          <p:cNvCxnSpPr>
            <a:cxnSpLocks/>
          </p:cNvCxnSpPr>
          <p:nvPr/>
        </p:nvCxnSpPr>
        <p:spPr>
          <a:xfrm flipH="1">
            <a:off x="3968632" y="3895010"/>
            <a:ext cx="741803" cy="727924"/>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Rounded Rectangular Callout 34">
            <a:extLst>
              <a:ext uri="{FF2B5EF4-FFF2-40B4-BE49-F238E27FC236}">
                <a16:creationId xmlns:a16="http://schemas.microsoft.com/office/drawing/2014/main" id="{768A6660-9CFC-6142-9872-3DB118F3E54B}"/>
              </a:ext>
            </a:extLst>
          </p:cNvPr>
          <p:cNvSpPr/>
          <p:nvPr/>
        </p:nvSpPr>
        <p:spPr>
          <a:xfrm>
            <a:off x="5738112" y="4914657"/>
            <a:ext cx="6259620" cy="1328021"/>
          </a:xfrm>
          <a:prstGeom prst="wedgeRoundRectCallout">
            <a:avLst>
              <a:gd name="adj1" fmla="val -39850"/>
              <a:gd name="adj2" fmla="val -9816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latin typeface="IBM Plex Sans" panose="020B0503050203000203" pitchFamily="34" charset="77"/>
                <a:sym typeface="Calibri"/>
              </a:rPr>
              <a:t>An active learning based system:</a:t>
            </a:r>
          </a:p>
          <a:p>
            <a:pPr marL="0" marR="0" indent="0" algn="l" defTabSz="914400" rtl="0" fontAlgn="auto" latinLnBrk="0" hangingPunct="0">
              <a:lnSpc>
                <a:spcPct val="100000"/>
              </a:lnSpc>
              <a:spcBef>
                <a:spcPts val="0"/>
              </a:spcBef>
              <a:spcAft>
                <a:spcPts val="0"/>
              </a:spcAft>
              <a:buClrTx/>
              <a:buSzTx/>
              <a:buFontTx/>
              <a:buNone/>
              <a:tabLst/>
            </a:pPr>
            <a:endParaRPr lang="en-US" b="1" dirty="0">
              <a:latin typeface="IBM Plex Sans" panose="020B0503050203000203" pitchFamily="34" charset="77"/>
              <a:sym typeface="Calibri"/>
            </a:endParaRPr>
          </a:p>
          <a:p>
            <a:pPr hangingPunct="0"/>
            <a:r>
              <a:rPr lang="en-US" b="1" dirty="0">
                <a:solidFill>
                  <a:srgbClr val="7030A0"/>
                </a:solidFill>
                <a:latin typeface="IBM Plex Sans" panose="020B0503050203000203" pitchFamily="34" charset="77"/>
                <a:sym typeface="Calibri"/>
              </a:rPr>
              <a:t>LUSTRE</a:t>
            </a:r>
            <a:r>
              <a:rPr lang="en-US" dirty="0">
                <a:solidFill>
                  <a:srgbClr val="000000"/>
                </a:solidFill>
                <a:latin typeface="IBM Plex Sans" panose="020B0503050203000203" pitchFamily="34" charset="77"/>
                <a:sym typeface="Calibri"/>
              </a:rPr>
              <a:t>: An Interactive Tool for Entity Structure Learning and Variant Generation.</a:t>
            </a:r>
          </a:p>
        </p:txBody>
      </p:sp>
      <p:sp>
        <p:nvSpPr>
          <p:cNvPr id="36" name="TextBox 35">
            <a:extLst>
              <a:ext uri="{FF2B5EF4-FFF2-40B4-BE49-F238E27FC236}">
                <a16:creationId xmlns:a16="http://schemas.microsoft.com/office/drawing/2014/main" id="{44A4FC10-A528-6249-A685-66DF26F7E54B}"/>
              </a:ext>
            </a:extLst>
          </p:cNvPr>
          <p:cNvSpPr txBox="1"/>
          <p:nvPr/>
        </p:nvSpPr>
        <p:spPr>
          <a:xfrm>
            <a:off x="7995676" y="4549817"/>
            <a:ext cx="400205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solidFill>
                  <a:srgbClr val="000000"/>
                </a:solidFill>
                <a:latin typeface="IBM Plex Sans" panose="020B0503050203000203" pitchFamily="34" charset="77"/>
                <a:sym typeface="Calibri"/>
              </a:rPr>
              <a:t>Video demo: </a:t>
            </a:r>
            <a:r>
              <a:rPr lang="en-US" sz="1600" dirty="0">
                <a:solidFill>
                  <a:srgbClr val="000000"/>
                </a:solidFill>
                <a:latin typeface="IBM Plex Sans" panose="020B0503050203000203" pitchFamily="34" charset="77"/>
                <a:sym typeface="Calibri"/>
                <a:hlinkClick r:id="rId2"/>
              </a:rPr>
              <a:t>https://</a:t>
            </a:r>
            <a:r>
              <a:rPr lang="en-US" sz="1600" dirty="0" err="1">
                <a:solidFill>
                  <a:srgbClr val="000000"/>
                </a:solidFill>
                <a:latin typeface="IBM Plex Sans" panose="020B0503050203000203" pitchFamily="34" charset="77"/>
                <a:sym typeface="Calibri"/>
                <a:hlinkClick r:id="rId2"/>
              </a:rPr>
              <a:t>youtu.be</a:t>
            </a:r>
            <a:r>
              <a:rPr lang="en-US" sz="1600" dirty="0">
                <a:solidFill>
                  <a:srgbClr val="000000"/>
                </a:solidFill>
                <a:latin typeface="IBM Plex Sans" panose="020B0503050203000203" pitchFamily="34" charset="77"/>
                <a:sym typeface="Calibri"/>
                <a:hlinkClick r:id="rId2"/>
              </a:rPr>
              <a:t>/llaT4Sz6uI4</a:t>
            </a:r>
            <a:endParaRPr kumimoji="0" lang="en-US" sz="16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37" name="Title 2">
            <a:extLst>
              <a:ext uri="{FF2B5EF4-FFF2-40B4-BE49-F238E27FC236}">
                <a16:creationId xmlns:a16="http://schemas.microsoft.com/office/drawing/2014/main" id="{F981830C-E42D-AF4C-8C35-7426795BC602}"/>
              </a:ext>
            </a:extLst>
          </p:cNvPr>
          <p:cNvSpPr txBox="1">
            <a:spLocks/>
          </p:cNvSpPr>
          <p:nvPr/>
        </p:nvSpPr>
        <p:spPr>
          <a:xfrm>
            <a:off x="392227" y="197773"/>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Entity name matching based on semantic structure</a:t>
            </a:r>
          </a:p>
        </p:txBody>
      </p:sp>
      <p:sp>
        <p:nvSpPr>
          <p:cNvPr id="40" name="TextBox 39">
            <a:extLst>
              <a:ext uri="{FF2B5EF4-FFF2-40B4-BE49-F238E27FC236}">
                <a16:creationId xmlns:a16="http://schemas.microsoft.com/office/drawing/2014/main" id="{10B1D76F-73BB-5946-AC1E-BD58972B41C9}"/>
              </a:ext>
            </a:extLst>
          </p:cNvPr>
          <p:cNvSpPr txBox="1"/>
          <p:nvPr/>
        </p:nvSpPr>
        <p:spPr>
          <a:xfrm>
            <a:off x="7694617" y="626283"/>
            <a:ext cx="449738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ICDE’18]</a:t>
            </a:r>
          </a:p>
        </p:txBody>
      </p:sp>
      <p:pic>
        <p:nvPicPr>
          <p:cNvPr id="42" name="Picture 41">
            <a:extLst>
              <a:ext uri="{FF2B5EF4-FFF2-40B4-BE49-F238E27FC236}">
                <a16:creationId xmlns:a16="http://schemas.microsoft.com/office/drawing/2014/main" id="{A5902E98-9E6C-8340-A10E-8E8CC3EAB031}"/>
              </a:ext>
            </a:extLst>
          </p:cNvPr>
          <p:cNvPicPr>
            <a:picLocks noChangeAspect="1"/>
          </p:cNvPicPr>
          <p:nvPr/>
        </p:nvPicPr>
        <p:blipFill>
          <a:blip r:embed="rId3"/>
          <a:stretch>
            <a:fillRect/>
          </a:stretch>
        </p:blipFill>
        <p:spPr>
          <a:xfrm>
            <a:off x="9764984" y="3309784"/>
            <a:ext cx="1270000" cy="1270000"/>
          </a:xfrm>
          <a:prstGeom prst="rect">
            <a:avLst/>
          </a:prstGeom>
        </p:spPr>
      </p:pic>
    </p:spTree>
    <p:extLst>
      <p:ext uri="{BB962C8B-B14F-4D97-AF65-F5344CB8AC3E}">
        <p14:creationId xmlns:p14="http://schemas.microsoft.com/office/powerpoint/2010/main" val="29975350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P spid="10" grpId="0" animBg="1"/>
      <p:bldP spid="11" grpId="0" animBg="1"/>
      <p:bldP spid="15" grpId="0"/>
      <p:bldP spid="16" grpId="0" animBg="1"/>
      <p:bldP spid="17" grpId="0" animBg="1"/>
      <p:bldP spid="18" grpId="0" animBg="1"/>
      <p:bldP spid="19" grpId="0" animBg="1"/>
      <p:bldP spid="20" grpId="0" animBg="1"/>
      <p:bldP spid="22" grpId="0" animBg="1"/>
      <p:bldP spid="23" grpId="0"/>
      <p:bldP spid="24" grpId="0" animBg="1"/>
      <p:bldP spid="26" grpId="0"/>
      <p:bldP spid="27" grpId="0"/>
      <p:bldP spid="28" grpId="0" animBg="1"/>
      <p:bldP spid="30" grpId="0"/>
      <p:bldP spid="31" grpId="0"/>
      <p:bldP spid="32" grpId="0" animBg="1"/>
      <p:bldP spid="35" grpId="0" animBg="1"/>
      <p:bldP spid="36"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7C0E5-4AED-D74C-BEF6-95C6BDEFC8D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Box 4">
            <a:extLst>
              <a:ext uri="{FF2B5EF4-FFF2-40B4-BE49-F238E27FC236}">
                <a16:creationId xmlns:a16="http://schemas.microsoft.com/office/drawing/2014/main" id="{BA8F3837-B00E-A14A-A3D6-B1383E0AD382}"/>
              </a:ext>
            </a:extLst>
          </p:cNvPr>
          <p:cNvSpPr txBox="1"/>
          <p:nvPr/>
        </p:nvSpPr>
        <p:spPr>
          <a:xfrm>
            <a:off x="2756452" y="2859948"/>
            <a:ext cx="6321287"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77"/>
                <a:sym typeface="Calibri"/>
              </a:rPr>
              <a:t>Active Learning </a:t>
            </a:r>
          </a:p>
          <a:p>
            <a:pPr marL="0" marR="0" indent="0" algn="ctr" defTabSz="914400" rtl="0" fontAlgn="auto" latinLnBrk="0" hangingPunct="0">
              <a:lnSpc>
                <a:spcPct val="100000"/>
              </a:lnSpc>
              <a:spcBef>
                <a:spcPts val="0"/>
              </a:spcBef>
              <a:spcAft>
                <a:spcPts val="0"/>
              </a:spcAft>
              <a:buClrTx/>
              <a:buSzTx/>
              <a:buFontTx/>
              <a:buNone/>
              <a:tabLst/>
            </a:pPr>
            <a:r>
              <a:rPr kumimoji="0" lang="en-US" sz="2400" i="1" u="none" strike="noStrike" cap="none" spc="0" normalizeH="0" baseline="0" dirty="0">
                <a:ln>
                  <a:noFill/>
                </a:ln>
                <a:solidFill>
                  <a:srgbClr val="000000"/>
                </a:solidFill>
                <a:effectLst/>
                <a:uFillTx/>
                <a:latin typeface="IBM Plex Sans" panose="020B0503050203000203" pitchFamily="34" charset="77"/>
                <a:sym typeface="Calibri"/>
              </a:rPr>
              <a:t>Sampling Strategy</a:t>
            </a:r>
            <a:endParaRPr kumimoji="0" lang="en-US" sz="2000" i="1" u="none" strike="noStrike" cap="none" spc="0" normalizeH="0" baseline="0" dirty="0">
              <a:ln>
                <a:noFill/>
              </a:ln>
              <a:solidFill>
                <a:srgbClr val="000000"/>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385061474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strategy is the key component</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Goal: </a:t>
            </a:r>
            <a:r>
              <a:rPr lang="en-US" dirty="0">
                <a:solidFill>
                  <a:schemeClr val="tx1"/>
                </a:solidFill>
              </a:rPr>
              <a:t>identify the most “</a:t>
            </a:r>
            <a:r>
              <a:rPr lang="en-US" b="1" i="1" dirty="0">
                <a:solidFill>
                  <a:srgbClr val="C00000"/>
                </a:solidFill>
              </a:rPr>
              <a:t>uncertain</a:t>
            </a:r>
            <a:r>
              <a:rPr lang="en-US" dirty="0">
                <a:solidFill>
                  <a:schemeClr val="tx1"/>
                </a:solidFill>
              </a:rPr>
              <a:t>” examples to be labeled</a:t>
            </a:r>
          </a:p>
          <a:p>
            <a:pPr lvl="1"/>
            <a:endParaRPr lang="en-US" dirty="0">
              <a:solidFill>
                <a:schemeClr val="tx1"/>
              </a:solidFill>
            </a:endParaRPr>
          </a:p>
          <a:p>
            <a:pPr marL="453953" lvl="1" indent="0">
              <a:buNone/>
            </a:pPr>
            <a:br>
              <a:rPr lang="en-US" dirty="0">
                <a:solidFill>
                  <a:schemeClr val="tx1"/>
                </a:solidFill>
              </a:rPr>
            </a:br>
            <a:endParaRPr lang="en-US" dirty="0">
              <a:solidFill>
                <a:schemeClr val="tx1"/>
              </a:solidFill>
            </a:endParaRPr>
          </a:p>
          <a:p>
            <a:r>
              <a:rPr lang="en-US" b="1" dirty="0">
                <a:solidFill>
                  <a:schemeClr val="tx1"/>
                </a:solidFill>
              </a:rPr>
              <a:t>Different ways to identify uncertainty</a:t>
            </a:r>
          </a:p>
          <a:p>
            <a:pPr lvl="1"/>
            <a:endParaRPr lang="en-US" dirty="0">
              <a:solidFill>
                <a:schemeClr val="tx1"/>
              </a:solidFill>
            </a:endParaRPr>
          </a:p>
          <a:p>
            <a:pPr lvl="1"/>
            <a:r>
              <a:rPr lang="en-US" dirty="0">
                <a:solidFill>
                  <a:schemeClr val="tx1"/>
                </a:solidFill>
              </a:rPr>
              <a:t>Disagreement in a committee of classifiers</a:t>
            </a:r>
          </a:p>
          <a:p>
            <a:pPr lvl="1"/>
            <a:endParaRPr lang="en-US" dirty="0">
              <a:solidFill>
                <a:schemeClr val="tx1"/>
              </a:solidFill>
            </a:endParaRPr>
          </a:p>
          <a:p>
            <a:pPr lvl="1"/>
            <a:r>
              <a:rPr lang="en-US" dirty="0">
                <a:solidFill>
                  <a:schemeClr val="tx1"/>
                </a:solidFill>
              </a:rPr>
              <a:t>Identify likely false positives and likely false negatives</a:t>
            </a:r>
          </a:p>
          <a:p>
            <a:pPr lvl="1"/>
            <a:endParaRPr lang="en-US" dirty="0">
              <a:solidFill>
                <a:schemeClr val="tx1"/>
              </a:solidFill>
            </a:endParaRPr>
          </a:p>
          <a:p>
            <a:pPr lvl="1"/>
            <a:r>
              <a:rPr lang="en-US" dirty="0">
                <a:solidFill>
                  <a:schemeClr val="tx1"/>
                </a:solidFill>
              </a:rPr>
              <a:t>Find the balance between precision and recall</a:t>
            </a:r>
          </a:p>
          <a:p>
            <a:pPr lvl="1"/>
            <a:endParaRPr lang="en-US" dirty="0">
              <a:solidFill>
                <a:schemeClr val="tx1"/>
              </a:solidFill>
            </a:endParaRPr>
          </a:p>
          <a:p>
            <a:pPr lvl="1"/>
            <a:r>
              <a:rPr lang="en-US" dirty="0">
                <a:solidFill>
                  <a:schemeClr val="tx1"/>
                </a:solidFill>
              </a:rPr>
              <a:t>High entropy </a:t>
            </a:r>
          </a:p>
          <a:p>
            <a:pPr marL="453953" lvl="1" indent="0">
              <a:buNone/>
            </a:pPr>
            <a:r>
              <a:rPr lang="en-US" dirty="0">
                <a:solidFill>
                  <a:schemeClr val="tx1"/>
                </a:solidFill>
              </a:rPr>
              <a:t>….</a:t>
            </a:r>
          </a:p>
          <a:p>
            <a:endParaRPr lang="en-US" b="1" dirty="0">
              <a:solidFill>
                <a:schemeClr val="tx1"/>
              </a:solidFill>
            </a:endParaRPr>
          </a:p>
        </p:txBody>
      </p:sp>
    </p:spTree>
    <p:extLst>
      <p:ext uri="{BB962C8B-B14F-4D97-AF65-F5344CB8AC3E}">
        <p14:creationId xmlns:p14="http://schemas.microsoft.com/office/powerpoint/2010/main" val="429294171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Strategies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fontScale="85000" lnSpcReduction="20000"/>
          </a:bodyPr>
          <a:lstStyle/>
          <a:p>
            <a:pPr marL="0" indent="0">
              <a:buNone/>
            </a:pPr>
            <a:endParaRPr lang="en-US" b="1" dirty="0">
              <a:solidFill>
                <a:schemeClr val="tx1"/>
              </a:solidFill>
            </a:endParaRPr>
          </a:p>
          <a:p>
            <a:r>
              <a:rPr lang="en-US" b="1" dirty="0">
                <a:solidFill>
                  <a:schemeClr val="tx1"/>
                </a:solidFill>
              </a:rPr>
              <a:t>Query-by-committee (QBC)</a:t>
            </a:r>
          </a:p>
          <a:p>
            <a:pPr lvl="1"/>
            <a:r>
              <a:rPr lang="en-US" dirty="0">
                <a:solidFill>
                  <a:schemeClr val="tx1"/>
                </a:solidFill>
              </a:rPr>
              <a:t>[Tejada, et al., Information Systems 2001].</a:t>
            </a:r>
          </a:p>
          <a:p>
            <a:pPr lvl="1"/>
            <a:r>
              <a:rPr lang="en-US" b="1" dirty="0">
                <a:solidFill>
                  <a:srgbClr val="C00000"/>
                </a:solidFill>
              </a:rPr>
              <a:t>[</a:t>
            </a:r>
            <a:r>
              <a:rPr lang="en-US" b="1" dirty="0" err="1">
                <a:solidFill>
                  <a:srgbClr val="C00000"/>
                </a:solidFill>
              </a:rPr>
              <a:t>Sarawagi</a:t>
            </a:r>
            <a:r>
              <a:rPr lang="en-US" b="1" dirty="0">
                <a:solidFill>
                  <a:srgbClr val="C00000"/>
                </a:solidFill>
              </a:rPr>
              <a:t> and </a:t>
            </a:r>
            <a:r>
              <a:rPr lang="en-US" b="1" dirty="0" err="1">
                <a:solidFill>
                  <a:srgbClr val="C00000"/>
                </a:solidFill>
              </a:rPr>
              <a:t>Bhamidipaty</a:t>
            </a:r>
            <a:r>
              <a:rPr lang="en-US" b="1" dirty="0">
                <a:solidFill>
                  <a:srgbClr val="C00000"/>
                </a:solidFill>
              </a:rPr>
              <a:t>, 2002].</a:t>
            </a:r>
          </a:p>
          <a:p>
            <a:pPr lvl="1"/>
            <a:r>
              <a:rPr lang="en-US" dirty="0">
                <a:solidFill>
                  <a:schemeClr val="tx1"/>
                </a:solidFill>
              </a:rPr>
              <a:t>[</a:t>
            </a:r>
            <a:r>
              <a:rPr lang="en-US" dirty="0" err="1">
                <a:solidFill>
                  <a:schemeClr val="tx1"/>
                </a:solidFill>
              </a:rPr>
              <a:t>Isele</a:t>
            </a:r>
            <a:r>
              <a:rPr lang="en-US" dirty="0">
                <a:solidFill>
                  <a:schemeClr val="tx1"/>
                </a:solidFill>
              </a:rPr>
              <a:t> and </a:t>
            </a:r>
            <a:r>
              <a:rPr lang="en-US" dirty="0" err="1">
                <a:solidFill>
                  <a:schemeClr val="tx1"/>
                </a:solidFill>
              </a:rPr>
              <a:t>Bizer</a:t>
            </a:r>
            <a:r>
              <a:rPr lang="en-US" dirty="0">
                <a:solidFill>
                  <a:schemeClr val="tx1"/>
                </a:solidFill>
              </a:rPr>
              <a:t>, 2013]</a:t>
            </a:r>
          </a:p>
          <a:p>
            <a:pPr marL="453953" lvl="1" indent="0">
              <a:buNone/>
            </a:pPr>
            <a:endParaRPr lang="en-US" b="1" dirty="0">
              <a:solidFill>
                <a:schemeClr val="tx1"/>
              </a:solidFill>
            </a:endParaRPr>
          </a:p>
          <a:p>
            <a:pPr lvl="1"/>
            <a:endParaRPr lang="en-US" b="1" dirty="0">
              <a:solidFill>
                <a:schemeClr val="tx1"/>
              </a:solidFill>
            </a:endParaRPr>
          </a:p>
          <a:p>
            <a:r>
              <a:rPr lang="en-US" b="1" dirty="0">
                <a:solidFill>
                  <a:schemeClr val="tx1"/>
                </a:solidFill>
              </a:rPr>
              <a:t>Monotonicity assumption based</a:t>
            </a:r>
          </a:p>
          <a:p>
            <a:pPr lvl="1"/>
            <a:r>
              <a:rPr lang="en-US" b="1" dirty="0">
                <a:solidFill>
                  <a:srgbClr val="C00000"/>
                </a:solidFill>
              </a:rPr>
              <a:t>[</a:t>
            </a:r>
            <a:r>
              <a:rPr lang="en-US" b="1" dirty="0" err="1">
                <a:solidFill>
                  <a:srgbClr val="C00000"/>
                </a:solidFill>
              </a:rPr>
              <a:t>Arasu</a:t>
            </a:r>
            <a:r>
              <a:rPr lang="en-US" b="1" dirty="0">
                <a:solidFill>
                  <a:srgbClr val="C00000"/>
                </a:solidFill>
              </a:rPr>
              <a:t> et al., SIGMOD 2010].</a:t>
            </a:r>
          </a:p>
          <a:p>
            <a:pPr lvl="1"/>
            <a:r>
              <a:rPr lang="en-US" b="1" dirty="0">
                <a:solidFill>
                  <a:srgbClr val="C00000"/>
                </a:solidFill>
                <a:latin typeface="IBM Plex Sans" panose="020B0503050203000203" pitchFamily="34" charset="77"/>
              </a:rPr>
              <a:t>[Chen et al., ICDE 2017, ICDE 2018]</a:t>
            </a:r>
          </a:p>
          <a:p>
            <a:pPr lvl="1"/>
            <a:r>
              <a:rPr lang="en-US" dirty="0">
                <a:solidFill>
                  <a:schemeClr val="tx1"/>
                </a:solidFill>
              </a:rPr>
              <a:t>[Tao, PODS 2018]</a:t>
            </a:r>
          </a:p>
          <a:p>
            <a:pPr lvl="1"/>
            <a:endParaRPr lang="en-US" dirty="0">
              <a:solidFill>
                <a:schemeClr val="tx1"/>
              </a:solidFill>
            </a:endParaRPr>
          </a:p>
          <a:p>
            <a:endParaRPr lang="en-US" b="1" dirty="0">
              <a:solidFill>
                <a:schemeClr val="tx1"/>
              </a:solidFill>
            </a:endParaRPr>
          </a:p>
          <a:p>
            <a:r>
              <a:rPr lang="en-US" b="1" dirty="0">
                <a:solidFill>
                  <a:schemeClr val="tx1"/>
                </a:solidFill>
              </a:rPr>
              <a:t>Likely False Positives/Likely False Negatives (LFP/LFN)</a:t>
            </a:r>
          </a:p>
          <a:p>
            <a:pPr lvl="1"/>
            <a:r>
              <a:rPr lang="en-US" b="1" dirty="0">
                <a:solidFill>
                  <a:srgbClr val="C00000"/>
                </a:solidFill>
              </a:rPr>
              <a:t>[Qian et al., CIKM 2017], [Qian et al., VLDB 2019]</a:t>
            </a:r>
          </a:p>
          <a:p>
            <a:pPr lvl="1"/>
            <a:r>
              <a:rPr lang="en-US" dirty="0">
                <a:solidFill>
                  <a:schemeClr val="tx1"/>
                </a:solidFill>
              </a:rPr>
              <a:t>[Kasai et al., ACL 2019]</a:t>
            </a:r>
          </a:p>
          <a:p>
            <a:pPr lvl="1"/>
            <a:endParaRPr lang="en-US" b="1" dirty="0">
              <a:solidFill>
                <a:schemeClr val="tx1"/>
              </a:solidFill>
            </a:endParaRPr>
          </a:p>
          <a:p>
            <a:r>
              <a:rPr lang="en-US" b="1" dirty="0">
                <a:solidFill>
                  <a:schemeClr val="tx1"/>
                </a:solidFill>
              </a:rPr>
              <a:t>Entropy based</a:t>
            </a:r>
            <a:endParaRPr lang="en-US" dirty="0">
              <a:solidFill>
                <a:schemeClr val="tx1"/>
              </a:solidFill>
            </a:endParaRPr>
          </a:p>
          <a:p>
            <a:pPr lvl="1"/>
            <a:r>
              <a:rPr lang="en-US" b="1" dirty="0">
                <a:solidFill>
                  <a:srgbClr val="C00000"/>
                </a:solidFill>
              </a:rPr>
              <a:t>[Kasai et al., ACL 2019]</a:t>
            </a:r>
          </a:p>
          <a:p>
            <a:pPr lvl="1"/>
            <a:endParaRPr lang="en-US" dirty="0">
              <a:solidFill>
                <a:schemeClr val="tx1"/>
              </a:solidFill>
            </a:endParaRPr>
          </a:p>
          <a:p>
            <a:r>
              <a:rPr lang="en-US" b="1" dirty="0">
                <a:solidFill>
                  <a:schemeClr val="tx1"/>
                </a:solidFill>
              </a:rPr>
              <a:t>Others</a:t>
            </a:r>
          </a:p>
          <a:p>
            <a:pPr lvl="1"/>
            <a:r>
              <a:rPr lang="en-US" dirty="0">
                <a:solidFill>
                  <a:schemeClr val="tx1"/>
                </a:solidFill>
              </a:rPr>
              <a:t>[Magellan]</a:t>
            </a:r>
          </a:p>
          <a:p>
            <a:pPr lvl="1"/>
            <a:r>
              <a:rPr lang="en-US" dirty="0">
                <a:solidFill>
                  <a:schemeClr val="tx1"/>
                </a:solidFill>
              </a:rPr>
              <a:t>[Christen et al., PAKDD 2016]</a:t>
            </a:r>
          </a:p>
          <a:p>
            <a:pPr lvl="1"/>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331307373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Query-by-committee (QBC)</a:t>
            </a:r>
          </a:p>
        </p:txBody>
      </p:sp>
    </p:spTree>
    <p:extLst>
      <p:ext uri="{BB962C8B-B14F-4D97-AF65-F5344CB8AC3E}">
        <p14:creationId xmlns:p14="http://schemas.microsoft.com/office/powerpoint/2010/main" val="35432467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 – key idea</a:t>
            </a:r>
          </a:p>
        </p:txBody>
      </p:sp>
      <p:sp>
        <p:nvSpPr>
          <p:cNvPr id="6" name="Can 5">
            <a:extLst>
              <a:ext uri="{FF2B5EF4-FFF2-40B4-BE49-F238E27FC236}">
                <a16:creationId xmlns:a16="http://schemas.microsoft.com/office/drawing/2014/main" id="{85954B97-0A7E-E542-B3B5-292AA8393DBE}"/>
              </a:ext>
            </a:extLst>
          </p:cNvPr>
          <p:cNvSpPr/>
          <p:nvPr/>
        </p:nvSpPr>
        <p:spPr>
          <a:xfrm>
            <a:off x="1328453" y="3904964"/>
            <a:ext cx="785647" cy="718065"/>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Can 8">
            <a:extLst>
              <a:ext uri="{FF2B5EF4-FFF2-40B4-BE49-F238E27FC236}">
                <a16:creationId xmlns:a16="http://schemas.microsoft.com/office/drawing/2014/main" id="{71E1B289-2E2D-5B4F-858E-CEF6A2C19102}"/>
              </a:ext>
            </a:extLst>
          </p:cNvPr>
          <p:cNvSpPr/>
          <p:nvPr/>
        </p:nvSpPr>
        <p:spPr>
          <a:xfrm>
            <a:off x="8743217" y="3326737"/>
            <a:ext cx="1912883" cy="1748335"/>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A7FB2555-93F0-9F4F-914E-F5B9935073D7}"/>
              </a:ext>
            </a:extLst>
          </p:cNvPr>
          <p:cNvSpPr txBox="1"/>
          <p:nvPr/>
        </p:nvSpPr>
        <p:spPr>
          <a:xfrm>
            <a:off x="840747" y="4639122"/>
            <a:ext cx="176105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Seed training data</a:t>
            </a:r>
          </a:p>
        </p:txBody>
      </p:sp>
      <p:grpSp>
        <p:nvGrpSpPr>
          <p:cNvPr id="16" name="Group 15">
            <a:extLst>
              <a:ext uri="{FF2B5EF4-FFF2-40B4-BE49-F238E27FC236}">
                <a16:creationId xmlns:a16="http://schemas.microsoft.com/office/drawing/2014/main" id="{AAD70D5F-2DD7-6D4F-92BB-FE52AE90DD93}"/>
              </a:ext>
            </a:extLst>
          </p:cNvPr>
          <p:cNvGrpSpPr/>
          <p:nvPr/>
        </p:nvGrpSpPr>
        <p:grpSpPr>
          <a:xfrm>
            <a:off x="4442756" y="1536938"/>
            <a:ext cx="1912883" cy="3489435"/>
            <a:chOff x="3268715" y="1893330"/>
            <a:chExt cx="1912883" cy="3489435"/>
          </a:xfrm>
        </p:grpSpPr>
        <p:sp>
          <p:nvSpPr>
            <p:cNvPr id="11" name="Rounded Rectangle 10">
              <a:extLst>
                <a:ext uri="{FF2B5EF4-FFF2-40B4-BE49-F238E27FC236}">
                  <a16:creationId xmlns:a16="http://schemas.microsoft.com/office/drawing/2014/main" id="{16BFA69A-9294-7E4F-B6FE-CBFC96A591AE}"/>
                </a:ext>
              </a:extLst>
            </p:cNvPr>
            <p:cNvSpPr/>
            <p:nvPr/>
          </p:nvSpPr>
          <p:spPr>
            <a:xfrm>
              <a:off x="3268715" y="1893330"/>
              <a:ext cx="1912883" cy="3489435"/>
            </a:xfrm>
            <a:prstGeom prst="roundRect">
              <a:avLst>
                <a:gd name="adj" fmla="val 5856"/>
              </a:avLst>
            </a:prstGeom>
            <a:solidFill>
              <a:schemeClr val="bg1">
                <a:lumMod val="9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2" name="Graphic 11" descr="Gears">
              <a:extLst>
                <a:ext uri="{FF2B5EF4-FFF2-40B4-BE49-F238E27FC236}">
                  <a16:creationId xmlns:a16="http://schemas.microsoft.com/office/drawing/2014/main" id="{2394DAA7-DB29-0344-AFB3-75AD11E38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1948697"/>
              <a:ext cx="914400" cy="914400"/>
            </a:xfrm>
            <a:prstGeom prst="rect">
              <a:avLst/>
            </a:prstGeom>
          </p:spPr>
        </p:pic>
        <p:pic>
          <p:nvPicPr>
            <p:cNvPr id="13" name="Graphic 12" descr="Gears">
              <a:extLst>
                <a:ext uri="{FF2B5EF4-FFF2-40B4-BE49-F238E27FC236}">
                  <a16:creationId xmlns:a16="http://schemas.microsoft.com/office/drawing/2014/main" id="{A6A9E506-AF7C-7248-9964-7580DED49B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2905896"/>
              <a:ext cx="914400" cy="914400"/>
            </a:xfrm>
            <a:prstGeom prst="rect">
              <a:avLst/>
            </a:prstGeom>
          </p:spPr>
        </p:pic>
        <p:pic>
          <p:nvPicPr>
            <p:cNvPr id="14" name="Graphic 13" descr="Gears">
              <a:extLst>
                <a:ext uri="{FF2B5EF4-FFF2-40B4-BE49-F238E27FC236}">
                  <a16:creationId xmlns:a16="http://schemas.microsoft.com/office/drawing/2014/main" id="{6598F9CE-4852-C84B-99F2-5B09449B3B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4361566"/>
              <a:ext cx="914400" cy="914400"/>
            </a:xfrm>
            <a:prstGeom prst="rect">
              <a:avLst/>
            </a:prstGeom>
          </p:spPr>
        </p:pic>
        <p:sp>
          <p:nvSpPr>
            <p:cNvPr id="15" name="TextBox 14">
              <a:extLst>
                <a:ext uri="{FF2B5EF4-FFF2-40B4-BE49-F238E27FC236}">
                  <a16:creationId xmlns:a16="http://schemas.microsoft.com/office/drawing/2014/main" id="{14947E7A-FC05-AA49-9C42-9251C225DC91}"/>
                </a:ext>
              </a:extLst>
            </p:cNvPr>
            <p:cNvSpPr txBox="1"/>
            <p:nvPr/>
          </p:nvSpPr>
          <p:spPr>
            <a:xfrm rot="5400000">
              <a:off x="4176887" y="3941182"/>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7" name="TextBox 16">
            <a:extLst>
              <a:ext uri="{FF2B5EF4-FFF2-40B4-BE49-F238E27FC236}">
                <a16:creationId xmlns:a16="http://schemas.microsoft.com/office/drawing/2014/main" id="{20002053-D54B-DF46-AD58-4E87FC50E904}"/>
              </a:ext>
            </a:extLst>
          </p:cNvPr>
          <p:cNvSpPr txBox="1"/>
          <p:nvPr/>
        </p:nvSpPr>
        <p:spPr>
          <a:xfrm>
            <a:off x="4031977" y="1152219"/>
            <a:ext cx="2772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committee of classifiers</a:t>
            </a:r>
          </a:p>
        </p:txBody>
      </p:sp>
      <p:cxnSp>
        <p:nvCxnSpPr>
          <p:cNvPr id="19" name="Straight Arrow Connector 18">
            <a:extLst>
              <a:ext uri="{FF2B5EF4-FFF2-40B4-BE49-F238E27FC236}">
                <a16:creationId xmlns:a16="http://schemas.microsoft.com/office/drawing/2014/main" id="{2D429BF5-61BF-C24C-A6FA-DF78D622A959}"/>
              </a:ext>
            </a:extLst>
          </p:cNvPr>
          <p:cNvCxnSpPr/>
          <p:nvPr/>
        </p:nvCxnSpPr>
        <p:spPr>
          <a:xfrm>
            <a:off x="2442631" y="4291177"/>
            <a:ext cx="1772018"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500EF259-D67D-FF4B-AD1E-E92F00C37EA8}"/>
              </a:ext>
            </a:extLst>
          </p:cNvPr>
          <p:cNvSpPr txBox="1"/>
          <p:nvPr/>
        </p:nvSpPr>
        <p:spPr>
          <a:xfrm>
            <a:off x="3017177" y="3891069"/>
            <a:ext cx="62292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train</a:t>
            </a:r>
          </a:p>
        </p:txBody>
      </p:sp>
      <p:grpSp>
        <p:nvGrpSpPr>
          <p:cNvPr id="25" name="Group 24">
            <a:extLst>
              <a:ext uri="{FF2B5EF4-FFF2-40B4-BE49-F238E27FC236}">
                <a16:creationId xmlns:a16="http://schemas.microsoft.com/office/drawing/2014/main" id="{77550FF3-2F1C-3846-8404-D9BBCB8E7D84}"/>
              </a:ext>
            </a:extLst>
          </p:cNvPr>
          <p:cNvGrpSpPr/>
          <p:nvPr/>
        </p:nvGrpSpPr>
        <p:grpSpPr>
          <a:xfrm>
            <a:off x="421935" y="1618367"/>
            <a:ext cx="3594550" cy="1933430"/>
            <a:chOff x="190707" y="756190"/>
            <a:chExt cx="3594550" cy="1933430"/>
          </a:xfrm>
        </p:grpSpPr>
        <p:sp>
          <p:nvSpPr>
            <p:cNvPr id="8" name="TextBox 7">
              <a:extLst>
                <a:ext uri="{FF2B5EF4-FFF2-40B4-BE49-F238E27FC236}">
                  <a16:creationId xmlns:a16="http://schemas.microsoft.com/office/drawing/2014/main" id="{DF2982C6-F228-8E43-B8A2-87D7DFD3A037}"/>
                </a:ext>
              </a:extLst>
            </p:cNvPr>
            <p:cNvSpPr txBox="1"/>
            <p:nvPr/>
          </p:nvSpPr>
          <p:spPr>
            <a:xfrm>
              <a:off x="2211403" y="1564882"/>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ular Callout 21">
              <a:extLst>
                <a:ext uri="{FF2B5EF4-FFF2-40B4-BE49-F238E27FC236}">
                  <a16:creationId xmlns:a16="http://schemas.microsoft.com/office/drawing/2014/main" id="{7F9D1138-AB6D-1742-9B5D-1A164851EFE6}"/>
                </a:ext>
              </a:extLst>
            </p:cNvPr>
            <p:cNvSpPr/>
            <p:nvPr/>
          </p:nvSpPr>
          <p:spPr>
            <a:xfrm>
              <a:off x="190707" y="1100602"/>
              <a:ext cx="3584092" cy="1418896"/>
            </a:xfrm>
            <a:prstGeom prst="wedgeRoundRectCallout">
              <a:avLst>
                <a:gd name="adj1" fmla="val 28270"/>
                <a:gd name="adj2" fmla="val 86204"/>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55779350-6029-0F4C-92EC-FD2F3F660A71}"/>
                </a:ext>
              </a:extLst>
            </p:cNvPr>
            <p:cNvSpPr txBox="1"/>
            <p:nvPr/>
          </p:nvSpPr>
          <p:spPr>
            <a:xfrm>
              <a:off x="190707" y="756190"/>
              <a:ext cx="26046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train a committee?</a:t>
              </a:r>
            </a:p>
          </p:txBody>
        </p:sp>
        <p:sp>
          <p:nvSpPr>
            <p:cNvPr id="24" name="TextBox 23">
              <a:extLst>
                <a:ext uri="{FF2B5EF4-FFF2-40B4-BE49-F238E27FC236}">
                  <a16:creationId xmlns:a16="http://schemas.microsoft.com/office/drawing/2014/main" id="{D65DA20C-F019-594A-9CD6-C938E2685BCB}"/>
                </a:ext>
              </a:extLst>
            </p:cNvPr>
            <p:cNvSpPr txBox="1"/>
            <p:nvPr/>
          </p:nvSpPr>
          <p:spPr>
            <a:xfrm>
              <a:off x="236852" y="1212295"/>
              <a:ext cx="354840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Tx/>
                <a:buChar char="-"/>
                <a:tabLst/>
              </a:pPr>
              <a:r>
                <a:rPr lang="en-US" dirty="0">
                  <a:solidFill>
                    <a:srgbClr val="C00000"/>
                  </a:solidFill>
                  <a:latin typeface="IBM Plex Sans" panose="020B0503050203000203" pitchFamily="34" charset="0"/>
                  <a:sym typeface="Calibri"/>
                </a:rPr>
                <a:t>Classifier agnostic</a:t>
              </a:r>
            </a:p>
            <a:p>
              <a:pPr marL="742950" lvl="1" indent="-285750" hangingPunct="0">
                <a:buFontTx/>
                <a:buChar char="-"/>
              </a:pPr>
              <a:r>
                <a:rPr lang="en-US" dirty="0">
                  <a:solidFill>
                    <a:srgbClr val="C00000"/>
                  </a:solidFill>
                  <a:latin typeface="IBM Plex Sans" panose="020B0503050203000203" pitchFamily="34" charset="0"/>
                  <a:sym typeface="Calibri"/>
                </a:rPr>
                <a:t>Bootstrap [</a:t>
              </a:r>
              <a:r>
                <a:rPr lang="en-US" dirty="0" err="1">
                  <a:solidFill>
                    <a:srgbClr val="C00000"/>
                  </a:solidFill>
                  <a:latin typeface="IBM Plex Sans" panose="020B0503050203000203" pitchFamily="34" charset="0"/>
                  <a:sym typeface="Calibri"/>
                </a:rPr>
                <a:t>Mozafari</a:t>
              </a:r>
              <a:r>
                <a:rPr lang="en-US" dirty="0">
                  <a:solidFill>
                    <a:srgbClr val="C00000"/>
                  </a:solidFill>
                  <a:latin typeface="IBM Plex Sans" panose="020B0503050203000203" pitchFamily="34" charset="0"/>
                  <a:sym typeface="Calibri"/>
                </a:rPr>
                <a:t> et al]</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b="0" i="0" u="none" strike="noStrike" cap="none" spc="0" normalizeH="0" baseline="0" dirty="0">
                  <a:ln>
                    <a:noFill/>
                  </a:ln>
                  <a:solidFill>
                    <a:srgbClr val="C00000"/>
                  </a:solidFill>
                  <a:effectLst/>
                  <a:uFillTx/>
                  <a:latin typeface="IBM Plex Sans" panose="020B0503050203000203" pitchFamily="34" charset="0"/>
                  <a:sym typeface="Calibri"/>
                </a:rPr>
                <a:t>Randomization</a:t>
              </a:r>
            </a:p>
            <a:p>
              <a:pPr marL="742950" lvl="1" indent="-285750" hangingPunct="0">
                <a:buFontTx/>
                <a:buChar char="-"/>
              </a:pPr>
              <a:r>
                <a:rPr lang="en-US" dirty="0">
                  <a:solidFill>
                    <a:srgbClr val="C00000"/>
                  </a:solidFill>
                  <a:latin typeface="IBM Plex Sans" panose="020B0503050203000203" pitchFamily="34" charset="0"/>
                  <a:sym typeface="Calibri"/>
                </a:rPr>
                <a:t>[</a:t>
              </a:r>
              <a:r>
                <a:rPr lang="en-US" dirty="0" err="1">
                  <a:solidFill>
                    <a:srgbClr val="C00000"/>
                  </a:solidFill>
                  <a:latin typeface="IBM Plex Sans" panose="020B0503050203000203" pitchFamily="34" charset="0"/>
                  <a:sym typeface="Calibri"/>
                </a:rPr>
                <a:t>Sarawagi</a:t>
              </a:r>
              <a:r>
                <a:rPr lang="en-US" dirty="0">
                  <a:solidFill>
                    <a:srgbClr val="C00000"/>
                  </a:solidFill>
                  <a:latin typeface="IBM Plex Sans" panose="020B0503050203000203" pitchFamily="34" charset="0"/>
                  <a:sym typeface="Calibri"/>
                </a:rPr>
                <a:t> &amp; </a:t>
              </a:r>
              <a:r>
                <a:rPr lang="en-US" dirty="0" err="1">
                  <a:solidFill>
                    <a:srgbClr val="C00000"/>
                  </a:solidFill>
                  <a:latin typeface="IBM Plex Sans" panose="020B0503050203000203" pitchFamily="34" charset="0"/>
                  <a:sym typeface="Calibri"/>
                </a:rPr>
                <a:t>Bhamidipaty</a:t>
              </a:r>
              <a:r>
                <a:rPr lang="en-US" dirty="0">
                  <a:solidFill>
                    <a:srgbClr val="C00000"/>
                  </a:solidFill>
                  <a:latin typeface="IBM Plex Sans" panose="020B0503050203000203" pitchFamily="34" charset="0"/>
                  <a:sym typeface="Calibri"/>
                </a:rPr>
                <a:t>] </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Tx/>
                <a:buChar char="-"/>
                <a:tabLst/>
              </a:pP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grpSp>
      <p:cxnSp>
        <p:nvCxnSpPr>
          <p:cNvPr id="26" name="Straight Arrow Connector 25">
            <a:extLst>
              <a:ext uri="{FF2B5EF4-FFF2-40B4-BE49-F238E27FC236}">
                <a16:creationId xmlns:a16="http://schemas.microsoft.com/office/drawing/2014/main" id="{BA1D7CFB-DF14-7B4B-8D7E-5D23737D7C9D}"/>
              </a:ext>
            </a:extLst>
          </p:cNvPr>
          <p:cNvCxnSpPr>
            <a:cxnSpLocks/>
          </p:cNvCxnSpPr>
          <p:nvPr/>
        </p:nvCxnSpPr>
        <p:spPr>
          <a:xfrm>
            <a:off x="6473349" y="4263996"/>
            <a:ext cx="2166155"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40AE047-46A5-464C-A1CC-3E9821E0E065}"/>
              </a:ext>
            </a:extLst>
          </p:cNvPr>
          <p:cNvSpPr txBox="1"/>
          <p:nvPr/>
        </p:nvSpPr>
        <p:spPr>
          <a:xfrm>
            <a:off x="6670194" y="3921847"/>
            <a:ext cx="17354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Active sampling</a:t>
            </a:r>
          </a:p>
        </p:txBody>
      </p:sp>
      <p:sp>
        <p:nvSpPr>
          <p:cNvPr id="34" name="Rounded Rectangular Callout 33">
            <a:extLst>
              <a:ext uri="{FF2B5EF4-FFF2-40B4-BE49-F238E27FC236}">
                <a16:creationId xmlns:a16="http://schemas.microsoft.com/office/drawing/2014/main" id="{994D2448-81E6-314D-BDA1-93799B164D99}"/>
              </a:ext>
            </a:extLst>
          </p:cNvPr>
          <p:cNvSpPr/>
          <p:nvPr/>
        </p:nvSpPr>
        <p:spPr>
          <a:xfrm>
            <a:off x="6854881" y="1880326"/>
            <a:ext cx="4328601" cy="1430852"/>
          </a:xfrm>
          <a:prstGeom prst="wedgeRoundRectCallout">
            <a:avLst>
              <a:gd name="adj1" fmla="val -39917"/>
              <a:gd name="adj2" fmla="val 87712"/>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CF84789-7865-DE4C-B5A9-DD1D63C6F37C}"/>
              </a:ext>
            </a:extLst>
          </p:cNvPr>
          <p:cNvSpPr txBox="1"/>
          <p:nvPr/>
        </p:nvSpPr>
        <p:spPr>
          <a:xfrm>
            <a:off x="6854881" y="1536938"/>
            <a:ext cx="38738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How to identify uncertain examples?</a:t>
            </a:r>
          </a:p>
        </p:txBody>
      </p:sp>
      <p:sp>
        <p:nvSpPr>
          <p:cNvPr id="36" name="TextBox 35">
            <a:extLst>
              <a:ext uri="{FF2B5EF4-FFF2-40B4-BE49-F238E27FC236}">
                <a16:creationId xmlns:a16="http://schemas.microsoft.com/office/drawing/2014/main" id="{2BCD02CD-292E-2942-875A-C1FD889C4F6A}"/>
              </a:ext>
            </a:extLst>
          </p:cNvPr>
          <p:cNvSpPr txBox="1"/>
          <p:nvPr/>
        </p:nvSpPr>
        <p:spPr>
          <a:xfrm>
            <a:off x="7074484" y="1979802"/>
            <a:ext cx="376000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indent="-285750" hangingPunct="0">
              <a:buFontTx/>
              <a:buChar char="-"/>
            </a:pPr>
            <a:r>
              <a:rPr lang="en-US" dirty="0">
                <a:solidFill>
                  <a:srgbClr val="C00000"/>
                </a:solidFill>
                <a:latin typeface="IBM Plex Sans" panose="020B0503050203000203" pitchFamily="34" charset="0"/>
                <a:sym typeface="Calibri"/>
              </a:rPr>
              <a:t>Committee disagreement</a:t>
            </a:r>
            <a:endParaRPr lang="en-US" dirty="0">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rPr>
              <a:t>Posterior probabilities of classes</a:t>
            </a:r>
            <a:endParaRPr lang="en-US" dirty="0">
              <a:solidFill>
                <a:srgbClr val="C00000"/>
              </a:solidFill>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sym typeface="Calibri"/>
              </a:rPr>
              <a:t>Entropy-based</a:t>
            </a:r>
          </a:p>
          <a:p>
            <a:pPr marL="285750" indent="-285750" hangingPunct="0">
              <a:buFontTx/>
              <a:buChar char="-"/>
            </a:pPr>
            <a:r>
              <a:rPr lang="en-US" dirty="0">
                <a:solidFill>
                  <a:srgbClr val="C00000"/>
                </a:solidFill>
                <a:latin typeface="IBM Plex Sans" panose="020B0503050203000203" pitchFamily="34" charset="0"/>
                <a:sym typeface="Calibri"/>
              </a:rPr>
              <a:t>Confidence-based</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38" name="Curved Connector 37">
            <a:extLst>
              <a:ext uri="{FF2B5EF4-FFF2-40B4-BE49-F238E27FC236}">
                <a16:creationId xmlns:a16="http://schemas.microsoft.com/office/drawing/2014/main" id="{495565A9-5E3A-9946-B509-86082444A333}"/>
              </a:ext>
            </a:extLst>
          </p:cNvPr>
          <p:cNvCxnSpPr>
            <a:stCxn id="9" idx="3"/>
            <a:endCxn id="10" idx="2"/>
          </p:cNvCxnSpPr>
          <p:nvPr/>
        </p:nvCxnSpPr>
        <p:spPr>
          <a:xfrm rot="5400000" flipH="1">
            <a:off x="5661769" y="1037182"/>
            <a:ext cx="97398" cy="7978383"/>
          </a:xfrm>
          <a:prstGeom prst="curvedConnector3">
            <a:avLst>
              <a:gd name="adj1" fmla="val -14972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40" name="Group 39">
            <a:extLst>
              <a:ext uri="{FF2B5EF4-FFF2-40B4-BE49-F238E27FC236}">
                <a16:creationId xmlns:a16="http://schemas.microsoft.com/office/drawing/2014/main" id="{C6F43020-96DF-BC4C-98B4-F218705A6229}"/>
              </a:ext>
            </a:extLst>
          </p:cNvPr>
          <p:cNvGrpSpPr/>
          <p:nvPr/>
        </p:nvGrpSpPr>
        <p:grpSpPr>
          <a:xfrm>
            <a:off x="3959187" y="5606070"/>
            <a:ext cx="1065354" cy="834512"/>
            <a:chOff x="4407284" y="4997698"/>
            <a:chExt cx="1681771" cy="1317365"/>
          </a:xfrm>
        </p:grpSpPr>
        <p:pic>
          <p:nvPicPr>
            <p:cNvPr id="41" name="Graphic 40" descr="Head with gears">
              <a:extLst>
                <a:ext uri="{FF2B5EF4-FFF2-40B4-BE49-F238E27FC236}">
                  <a16:creationId xmlns:a16="http://schemas.microsoft.com/office/drawing/2014/main" id="{5BE192FE-EC26-9549-8F7B-0CCC25A9D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9333" y="4997698"/>
              <a:ext cx="914399" cy="914399"/>
            </a:xfrm>
            <a:prstGeom prst="rect">
              <a:avLst/>
            </a:prstGeom>
          </p:spPr>
        </p:pic>
        <p:sp>
          <p:nvSpPr>
            <p:cNvPr id="42" name="TextBox 41">
              <a:extLst>
                <a:ext uri="{FF2B5EF4-FFF2-40B4-BE49-F238E27FC236}">
                  <a16:creationId xmlns:a16="http://schemas.microsoft.com/office/drawing/2014/main" id="{5ACECE1F-7A2E-284D-88F6-24E0680AF103}"/>
                </a:ext>
              </a:extLst>
            </p:cNvPr>
            <p:cNvSpPr txBox="1"/>
            <p:nvPr/>
          </p:nvSpPr>
          <p:spPr>
            <a:xfrm>
              <a:off x="4407284" y="5780623"/>
              <a:ext cx="1681771" cy="534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77"/>
                  <a:sym typeface="Calibri"/>
                </a:rPr>
                <a:t>Annotator</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grpSp>
      <p:sp>
        <p:nvSpPr>
          <p:cNvPr id="43" name="Multidocument 42">
            <a:extLst>
              <a:ext uri="{FF2B5EF4-FFF2-40B4-BE49-F238E27FC236}">
                <a16:creationId xmlns:a16="http://schemas.microsoft.com/office/drawing/2014/main" id="{C164773E-CC68-2243-8552-F14A4AF898DC}"/>
              </a:ext>
            </a:extLst>
          </p:cNvPr>
          <p:cNvSpPr/>
          <p:nvPr/>
        </p:nvSpPr>
        <p:spPr>
          <a:xfrm>
            <a:off x="5072959" y="5783668"/>
            <a:ext cx="567559" cy="527390"/>
          </a:xfrm>
          <a:prstGeom prst="flowChartMultidocumen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C7AA85C2-BED3-5E44-9D89-54595334C7BC}"/>
              </a:ext>
            </a:extLst>
          </p:cNvPr>
          <p:cNvSpPr txBox="1"/>
          <p:nvPr/>
        </p:nvSpPr>
        <p:spPr>
          <a:xfrm>
            <a:off x="5688936" y="5696635"/>
            <a:ext cx="22311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Uncertain examples to</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 be labeled by the user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7139FA54-D0D7-B940-8F7D-4AF3DAB5C720}"/>
              </a:ext>
            </a:extLst>
          </p:cNvPr>
          <p:cNvSpPr/>
          <p:nvPr/>
        </p:nvSpPr>
        <p:spPr>
          <a:xfrm>
            <a:off x="8405603" y="5892981"/>
            <a:ext cx="3867705" cy="738664"/>
          </a:xfrm>
          <a:prstGeom prst="rect">
            <a:avLst/>
          </a:prstGeom>
        </p:spPr>
        <p:txBody>
          <a:bodyPr wrap="square">
            <a:spAutoFit/>
          </a:bodyPr>
          <a:lstStyle/>
          <a:p>
            <a:pPr lvl="1"/>
            <a:r>
              <a:rPr lang="en-US" sz="1400" b="1" dirty="0">
                <a:solidFill>
                  <a:srgbClr val="7030A0"/>
                </a:solidFill>
              </a:rPr>
              <a:t>[Tejada, et al., Information Systems 2001].</a:t>
            </a:r>
          </a:p>
          <a:p>
            <a:pPr lvl="1"/>
            <a:r>
              <a:rPr lang="en-US" sz="1400" b="1" dirty="0">
                <a:solidFill>
                  <a:srgbClr val="7030A0"/>
                </a:solidFill>
              </a:rPr>
              <a:t>[</a:t>
            </a:r>
            <a:r>
              <a:rPr lang="en-US" sz="1400" b="1" dirty="0" err="1">
                <a:solidFill>
                  <a:srgbClr val="7030A0"/>
                </a:solidFill>
              </a:rPr>
              <a:t>Sarawagi</a:t>
            </a:r>
            <a:r>
              <a:rPr lang="en-US" sz="1400" b="1" dirty="0">
                <a:solidFill>
                  <a:srgbClr val="7030A0"/>
                </a:solidFill>
              </a:rPr>
              <a:t> and </a:t>
            </a:r>
            <a:r>
              <a:rPr lang="en-US" sz="1400" b="1" dirty="0" err="1">
                <a:solidFill>
                  <a:srgbClr val="7030A0"/>
                </a:solidFill>
              </a:rPr>
              <a:t>Bhamidipaty</a:t>
            </a:r>
            <a:r>
              <a:rPr lang="en-US" sz="1400" b="1" dirty="0">
                <a:solidFill>
                  <a:srgbClr val="7030A0"/>
                </a:solidFill>
              </a:rPr>
              <a:t>, 2002].</a:t>
            </a:r>
          </a:p>
          <a:p>
            <a:pPr lvl="1"/>
            <a:r>
              <a:rPr lang="en-US" sz="1400" b="1" dirty="0">
                <a:solidFill>
                  <a:srgbClr val="7030A0"/>
                </a:solidFill>
              </a:rPr>
              <a:t>[</a:t>
            </a:r>
            <a:r>
              <a:rPr lang="en-US" sz="1400" b="1" dirty="0" err="1">
                <a:solidFill>
                  <a:srgbClr val="7030A0"/>
                </a:solidFill>
              </a:rPr>
              <a:t>Isele</a:t>
            </a:r>
            <a:r>
              <a:rPr lang="en-US" sz="1400" b="1" dirty="0">
                <a:solidFill>
                  <a:srgbClr val="7030A0"/>
                </a:solidFill>
              </a:rPr>
              <a:t> and </a:t>
            </a:r>
            <a:r>
              <a:rPr lang="en-US" sz="1400" b="1" dirty="0" err="1">
                <a:solidFill>
                  <a:srgbClr val="7030A0"/>
                </a:solidFill>
              </a:rPr>
              <a:t>Bizer</a:t>
            </a:r>
            <a:r>
              <a:rPr lang="en-US" sz="1400" b="1" dirty="0">
                <a:solidFill>
                  <a:srgbClr val="7030A0"/>
                </a:solidFill>
              </a:rPr>
              <a:t>, 2013]</a:t>
            </a:r>
          </a:p>
        </p:txBody>
      </p:sp>
    </p:spTree>
    <p:extLst>
      <p:ext uri="{BB962C8B-B14F-4D97-AF65-F5344CB8AC3E}">
        <p14:creationId xmlns:p14="http://schemas.microsoft.com/office/powerpoint/2010/main" val="3534635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1181100"/>
            <a:ext cx="10972166" cy="5067300"/>
          </a:xfrm>
        </p:spPr>
        <p:txBody>
          <a:bodyPr/>
          <a:lstStyle/>
          <a:p>
            <a:r>
              <a:rPr lang="en-US" dirty="0">
                <a:solidFill>
                  <a:schemeClr val="tx1"/>
                </a:solidFill>
              </a:rPr>
              <a:t>Key idea</a:t>
            </a:r>
          </a:p>
        </p:txBody>
      </p:sp>
      <p:sp>
        <p:nvSpPr>
          <p:cNvPr id="5" name="Rectangle 4">
            <a:extLst>
              <a:ext uri="{FF2B5EF4-FFF2-40B4-BE49-F238E27FC236}">
                <a16:creationId xmlns:a16="http://schemas.microsoft.com/office/drawing/2014/main" id="{046FDDE2-56A5-9947-8123-697F9980D25E}"/>
              </a:ext>
            </a:extLst>
          </p:cNvPr>
          <p:cNvSpPr/>
          <p:nvPr/>
        </p:nvSpPr>
        <p:spPr>
          <a:xfrm>
            <a:off x="4402409" y="349020"/>
            <a:ext cx="4682692"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Sarawagi</a:t>
            </a:r>
            <a:r>
              <a:rPr lang="en-US" sz="2000" dirty="0">
                <a:latin typeface="IBM Plex Sans" panose="020B0503050203000203" pitchFamily="34" charset="0"/>
              </a:rPr>
              <a:t> and </a:t>
            </a:r>
            <a:r>
              <a:rPr lang="en-US" sz="2000" dirty="0" err="1">
                <a:latin typeface="IBM Plex Sans" panose="020B0503050203000203" pitchFamily="34" charset="0"/>
              </a:rPr>
              <a:t>Bhamidipaty</a:t>
            </a:r>
            <a:r>
              <a:rPr lang="en-US" sz="2000" dirty="0">
                <a:latin typeface="IBM Plex Sans" panose="020B0503050203000203" pitchFamily="34" charset="0"/>
              </a:rPr>
              <a:t>, 2002]</a:t>
            </a:r>
          </a:p>
        </p:txBody>
      </p:sp>
      <p:pic>
        <p:nvPicPr>
          <p:cNvPr id="7" name="Picture 6">
            <a:extLst>
              <a:ext uri="{FF2B5EF4-FFF2-40B4-BE49-F238E27FC236}">
                <a16:creationId xmlns:a16="http://schemas.microsoft.com/office/drawing/2014/main" id="{5B261A67-CA00-A842-8965-14A29AC04F74}"/>
              </a:ext>
            </a:extLst>
          </p:cNvPr>
          <p:cNvPicPr>
            <a:picLocks noChangeAspect="1"/>
          </p:cNvPicPr>
          <p:nvPr/>
        </p:nvPicPr>
        <p:blipFill>
          <a:blip r:embed="rId2"/>
          <a:stretch>
            <a:fillRect/>
          </a:stretch>
        </p:blipFill>
        <p:spPr>
          <a:xfrm>
            <a:off x="1267909" y="2445150"/>
            <a:ext cx="8179289" cy="3674530"/>
          </a:xfrm>
          <a:prstGeom prst="rect">
            <a:avLst/>
          </a:prstGeom>
        </p:spPr>
      </p:pic>
      <p:sp>
        <p:nvSpPr>
          <p:cNvPr id="8" name="TextBox 7">
            <a:extLst>
              <a:ext uri="{FF2B5EF4-FFF2-40B4-BE49-F238E27FC236}">
                <a16:creationId xmlns:a16="http://schemas.microsoft.com/office/drawing/2014/main" id="{DF2982C6-F228-8E43-B8A2-87D7DFD3A037}"/>
              </a:ext>
            </a:extLst>
          </p:cNvPr>
          <p:cNvSpPr txBox="1"/>
          <p:nvPr/>
        </p:nvSpPr>
        <p:spPr>
          <a:xfrm>
            <a:off x="1723697" y="15240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ounded Rectangular Callout 8">
            <a:extLst>
              <a:ext uri="{FF2B5EF4-FFF2-40B4-BE49-F238E27FC236}">
                <a16:creationId xmlns:a16="http://schemas.microsoft.com/office/drawing/2014/main" id="{49995DBD-83D8-6F48-93F0-EE31681C557C}"/>
              </a:ext>
            </a:extLst>
          </p:cNvPr>
          <p:cNvSpPr/>
          <p:nvPr/>
        </p:nvSpPr>
        <p:spPr>
          <a:xfrm>
            <a:off x="5923886" y="1121538"/>
            <a:ext cx="3776705" cy="783191"/>
          </a:xfrm>
          <a:prstGeom prst="wedgeRoundRectCallout">
            <a:avLst>
              <a:gd name="adj1" fmla="val -22759"/>
              <a:gd name="adj2" fmla="val 12775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A committee of </a:t>
            </a:r>
          </a:p>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randomized decision trees</a:t>
            </a:r>
          </a:p>
        </p:txBody>
      </p:sp>
      <p:sp>
        <p:nvSpPr>
          <p:cNvPr id="10" name="Rounded Rectangular Callout 9">
            <a:extLst>
              <a:ext uri="{FF2B5EF4-FFF2-40B4-BE49-F238E27FC236}">
                <a16:creationId xmlns:a16="http://schemas.microsoft.com/office/drawing/2014/main" id="{A2172993-6663-C147-85F0-F1C3F9AE6F39}"/>
              </a:ext>
            </a:extLst>
          </p:cNvPr>
          <p:cNvSpPr/>
          <p:nvPr/>
        </p:nvSpPr>
        <p:spPr>
          <a:xfrm>
            <a:off x="9447198" y="3941898"/>
            <a:ext cx="2520251" cy="1464228"/>
          </a:xfrm>
          <a:prstGeom prst="wedgeRoundRectCallout">
            <a:avLst>
              <a:gd name="adj1" fmla="val -105577"/>
              <a:gd name="adj2" fmla="val -49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Select examples that the committee has the most degree of disagreement</a:t>
            </a:r>
          </a:p>
        </p:txBody>
      </p:sp>
    </p:spTree>
    <p:extLst>
      <p:ext uri="{BB962C8B-B14F-4D97-AF65-F5344CB8AC3E}">
        <p14:creationId xmlns:p14="http://schemas.microsoft.com/office/powerpoint/2010/main" val="40210785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822" y="146515"/>
            <a:ext cx="10873343" cy="603250"/>
          </a:xfrm>
        </p:spPr>
        <p:txBody>
          <a:bodyPr>
            <a:normAutofit/>
          </a:bodyPr>
          <a:lstStyle/>
          <a:p>
            <a:r>
              <a:rPr lang="en-US" sz="2800" dirty="0"/>
              <a:t>Entity Resolution &amp; Integration across Documents</a:t>
            </a:r>
          </a:p>
        </p:txBody>
      </p:sp>
      <p:sp>
        <p:nvSpPr>
          <p:cNvPr id="21" name="Slide Number Placeholder 1"/>
          <p:cNvSpPr txBox="1">
            <a:spLocks noGrp="1"/>
          </p:cNvSpPr>
          <p:nvPr/>
        </p:nvSpPr>
        <p:spPr bwMode="black">
          <a:xfrm>
            <a:off x="1677988" y="6500814"/>
            <a:ext cx="684212" cy="320675"/>
          </a:xfrm>
          <a:prstGeom prst="rect">
            <a:avLst/>
          </a:prstGeom>
          <a:noFill/>
          <a:ln>
            <a:miter lim="800000"/>
            <a:headEnd/>
            <a:tailEnd/>
          </a:ln>
        </p:spPr>
        <p:txBody>
          <a:bodyPr lIns="92075" tIns="46038" rIns="92075" bIns="46038"/>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spcBef>
                <a:spcPct val="50000"/>
              </a:spcBef>
            </a:pPr>
            <a:fld id="{35594427-5207-E546-B5B5-D09D602634B4}" type="slidenum">
              <a:rPr lang="en-US" altLang="x-none" b="1">
                <a:solidFill>
                  <a:srgbClr val="FFFFFF"/>
                </a:solidFill>
              </a:rPr>
              <a:pPr>
                <a:spcBef>
                  <a:spcPct val="50000"/>
                </a:spcBef>
              </a:pPr>
              <a:t>7</a:t>
            </a:fld>
            <a:endParaRPr lang="en-US" altLang="x-none" b="1">
              <a:solidFill>
                <a:srgbClr val="FFFFFF"/>
              </a:solidFill>
            </a:endParaRPr>
          </a:p>
        </p:txBody>
      </p:sp>
      <p:pic>
        <p:nvPicPr>
          <p:cNvPr id="272386" name="Picture 2" descr="dimon3"/>
          <p:cNvPicPr>
            <a:picLocks noChangeAspect="1" noChangeArrowheads="1"/>
          </p:cNvPicPr>
          <p:nvPr/>
        </p:nvPicPr>
        <p:blipFill>
          <a:blip r:embed="rId4">
            <a:extLst>
              <a:ext uri="{28A0092B-C50C-407E-A947-70E740481C1C}">
                <a14:useLocalDpi xmlns:a14="http://schemas.microsoft.com/office/drawing/2010/main" val="0"/>
              </a:ext>
            </a:extLst>
          </a:blip>
          <a:srcRect r="11787" b="64444"/>
          <a:stretch>
            <a:fillRect/>
          </a:stretch>
        </p:blipFill>
        <p:spPr bwMode="auto">
          <a:xfrm>
            <a:off x="4191000" y="1966513"/>
            <a:ext cx="6400800" cy="152400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7" name="Picture 3" descr="dimon1"/>
          <p:cNvPicPr>
            <a:picLocks noChangeAspect="1" noChangeArrowheads="1"/>
          </p:cNvPicPr>
          <p:nvPr/>
        </p:nvPicPr>
        <p:blipFill>
          <a:blip r:embed="rId5">
            <a:extLst>
              <a:ext uri="{28A0092B-C50C-407E-A947-70E740481C1C}">
                <a14:useLocalDpi xmlns:a14="http://schemas.microsoft.com/office/drawing/2010/main" val="0"/>
              </a:ext>
            </a:extLst>
          </a:blip>
          <a:srcRect r="66676" b="64000"/>
          <a:stretch>
            <a:fillRect/>
          </a:stretch>
        </p:blipFill>
        <p:spPr bwMode="auto">
          <a:xfrm>
            <a:off x="1676400" y="2166538"/>
            <a:ext cx="2286000" cy="15430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8" name="Picture 4" descr="dimon2"/>
          <p:cNvPicPr>
            <a:picLocks noChangeAspect="1" noChangeArrowheads="1"/>
          </p:cNvPicPr>
          <p:nvPr/>
        </p:nvPicPr>
        <p:blipFill>
          <a:blip r:embed="rId6">
            <a:extLst>
              <a:ext uri="{28A0092B-C50C-407E-A947-70E740481C1C}">
                <a14:useLocalDpi xmlns:a14="http://schemas.microsoft.com/office/drawing/2010/main" val="0"/>
              </a:ext>
            </a:extLst>
          </a:blip>
          <a:srcRect b="42667"/>
          <a:stretch>
            <a:fillRect/>
          </a:stretch>
        </p:blipFill>
        <p:spPr bwMode="auto">
          <a:xfrm>
            <a:off x="1676400" y="4055663"/>
            <a:ext cx="8515350" cy="24574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4" name="AutoShape 5"/>
          <p:cNvSpPr>
            <a:spLocks noChangeArrowheads="1"/>
          </p:cNvSpPr>
          <p:nvPr/>
        </p:nvSpPr>
        <p:spPr bwMode="auto">
          <a:xfrm>
            <a:off x="1681164" y="3217463"/>
            <a:ext cx="2124075"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pic>
        <p:nvPicPr>
          <p:cNvPr id="272390" name="Picture 6" descr="dimon5"/>
          <p:cNvPicPr>
            <a:picLocks noChangeAspect="1" noChangeArrowheads="1"/>
          </p:cNvPicPr>
          <p:nvPr/>
        </p:nvPicPr>
        <p:blipFill>
          <a:blip r:embed="rId7">
            <a:extLst>
              <a:ext uri="{28A0092B-C50C-407E-A947-70E740481C1C}">
                <a14:useLocalDpi xmlns:a14="http://schemas.microsoft.com/office/drawing/2010/main" val="0"/>
              </a:ext>
            </a:extLst>
          </a:blip>
          <a:srcRect r="19328" b="53334"/>
          <a:stretch>
            <a:fillRect/>
          </a:stretch>
        </p:blipFill>
        <p:spPr bwMode="auto">
          <a:xfrm>
            <a:off x="3352801" y="3269850"/>
            <a:ext cx="6869113" cy="20002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6" name="AutoShape 7"/>
          <p:cNvSpPr>
            <a:spLocks noChangeArrowheads="1"/>
          </p:cNvSpPr>
          <p:nvPr/>
        </p:nvSpPr>
        <p:spPr bwMode="auto">
          <a:xfrm>
            <a:off x="3341688" y="3782613"/>
            <a:ext cx="6646862"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514060" name="Text Box 11"/>
          <p:cNvSpPr txBox="1">
            <a:spLocks noChangeArrowheads="1"/>
          </p:cNvSpPr>
          <p:nvPr/>
        </p:nvSpPr>
        <p:spPr bwMode="auto">
          <a:xfrm>
            <a:off x="6224692" y="1364851"/>
            <a:ext cx="91433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Signatures</a:t>
            </a:r>
          </a:p>
        </p:txBody>
      </p:sp>
      <p:sp>
        <p:nvSpPr>
          <p:cNvPr id="514061" name="Text Box 12"/>
          <p:cNvSpPr txBox="1">
            <a:spLocks noChangeArrowheads="1"/>
          </p:cNvSpPr>
          <p:nvPr/>
        </p:nvSpPr>
        <p:spPr bwMode="auto">
          <a:xfrm>
            <a:off x="7683966" y="1441051"/>
            <a:ext cx="98967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Biographies</a:t>
            </a:r>
          </a:p>
        </p:txBody>
      </p:sp>
      <p:sp>
        <p:nvSpPr>
          <p:cNvPr id="514062" name="Text Box 13"/>
          <p:cNvSpPr txBox="1">
            <a:spLocks noChangeArrowheads="1"/>
          </p:cNvSpPr>
          <p:nvPr/>
        </p:nvSpPr>
        <p:spPr bwMode="auto">
          <a:xfrm>
            <a:off x="8991600" y="1309288"/>
            <a:ext cx="1230314"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spcBef>
                <a:spcPts val="875"/>
              </a:spcBef>
              <a:buSzPct val="100000"/>
            </a:pPr>
            <a:r>
              <a:rPr lang="en-US" altLang="x-none" sz="1200">
                <a:solidFill>
                  <a:schemeClr val="accent6">
                    <a:lumMod val="50000"/>
                  </a:schemeClr>
                </a:solidFill>
                <a:ea typeface="MS PGothic" charset="-128"/>
              </a:rPr>
              <a:t>Committee memberships</a:t>
            </a:r>
          </a:p>
        </p:txBody>
      </p:sp>
      <p:sp>
        <p:nvSpPr>
          <p:cNvPr id="514063" name="Line 14"/>
          <p:cNvSpPr>
            <a:spLocks noChangeShapeType="1"/>
          </p:cNvSpPr>
          <p:nvPr/>
        </p:nvSpPr>
        <p:spPr bwMode="auto">
          <a:xfrm flipH="1">
            <a:off x="2874964" y="1196576"/>
            <a:ext cx="4625975" cy="199707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4" name="Line 15"/>
          <p:cNvSpPr>
            <a:spLocks noChangeShapeType="1"/>
          </p:cNvSpPr>
          <p:nvPr/>
        </p:nvSpPr>
        <p:spPr bwMode="auto">
          <a:xfrm flipH="1">
            <a:off x="4191000" y="1288650"/>
            <a:ext cx="3429000" cy="26670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6" name="Line 17"/>
          <p:cNvSpPr>
            <a:spLocks noChangeShapeType="1"/>
          </p:cNvSpPr>
          <p:nvPr/>
        </p:nvSpPr>
        <p:spPr bwMode="auto">
          <a:xfrm>
            <a:off x="8847138" y="1212451"/>
            <a:ext cx="296862" cy="80962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solidFill>
                <a:schemeClr val="accent6">
                  <a:lumMod val="50000"/>
                </a:schemeClr>
              </a:solidFill>
            </a:endParaRPr>
          </a:p>
        </p:txBody>
      </p:sp>
      <p:sp>
        <p:nvSpPr>
          <p:cNvPr id="272402" name="AutoShape 18"/>
          <p:cNvSpPr>
            <a:spLocks noChangeArrowheads="1"/>
          </p:cNvSpPr>
          <p:nvPr/>
        </p:nvSpPr>
        <p:spPr bwMode="auto">
          <a:xfrm>
            <a:off x="6591300" y="1002901"/>
            <a:ext cx="2484439" cy="293563"/>
          </a:xfrm>
          <a:prstGeom prst="roundRect">
            <a:avLst>
              <a:gd name="adj" fmla="val 16667"/>
            </a:avLst>
          </a:prstGeom>
          <a:solidFill>
            <a:srgbClr val="DDDDDD"/>
          </a:solidFill>
          <a:ln w="19080">
            <a:solidFill>
              <a:srgbClr val="000000"/>
            </a:solidFill>
            <a:miter lim="800000"/>
            <a:headEnd/>
            <a:tailEnd/>
          </a:ln>
          <a:effectLst>
            <a:outerShdw blurRad="63500" dist="71785" dir="2700000" algn="ctr" rotWithShape="0">
              <a:srgbClr val="000000">
                <a:alpha val="50026"/>
              </a:srgbClr>
            </a:outerShdw>
          </a:effectLst>
        </p:spPr>
        <p:txBody>
          <a:bodyPr wrap="none" lIns="90000" tIns="46800" rIns="90000" bIns="46800" anchor="ctr"/>
          <a:lstStyle/>
          <a:p>
            <a:pPr algn="ctr" defTabSz="457200">
              <a:spcBef>
                <a:spcPts val="6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i="1" dirty="0">
                <a:solidFill>
                  <a:srgbClr val="000000"/>
                </a:solidFill>
                <a:latin typeface="Arial" pitchFamily="34" charset="0"/>
                <a:ea typeface="MS PGothic" pitchFamily="34" charset="-128"/>
                <a:cs typeface="Arial" pitchFamily="34" charset="0"/>
              </a:rPr>
              <a:t>Who Is James </a:t>
            </a:r>
            <a:r>
              <a:rPr lang="en-US" sz="1600" b="1" i="1">
                <a:solidFill>
                  <a:srgbClr val="000000"/>
                </a:solidFill>
                <a:latin typeface="Arial" pitchFamily="34" charset="0"/>
                <a:ea typeface="MS PGothic" pitchFamily="34" charset="-128"/>
                <a:cs typeface="Arial" pitchFamily="34" charset="0"/>
              </a:rPr>
              <a:t>Dimon</a:t>
            </a:r>
            <a:r>
              <a:rPr lang="en-US" sz="1600" b="1" i="1" dirty="0">
                <a:solidFill>
                  <a:srgbClr val="000000"/>
                </a:solidFill>
                <a:latin typeface="Arial" pitchFamily="34" charset="0"/>
                <a:ea typeface="MS PGothic" pitchFamily="34" charset="-128"/>
                <a:cs typeface="Arial" pitchFamily="34" charset="0"/>
              </a:rPr>
              <a:t>?</a:t>
            </a:r>
          </a:p>
        </p:txBody>
      </p:sp>
      <p:sp>
        <p:nvSpPr>
          <p:cNvPr id="514069" name="Rectangle 20"/>
          <p:cNvSpPr>
            <a:spLocks noChangeArrowheads="1"/>
          </p:cNvSpPr>
          <p:nvPr/>
        </p:nvSpPr>
        <p:spPr bwMode="auto">
          <a:xfrm>
            <a:off x="468346" y="883134"/>
            <a:ext cx="5094254" cy="1209562"/>
          </a:xfrm>
          <a:prstGeom prst="rect">
            <a:avLst/>
          </a:prstGeom>
          <a:solidFill>
            <a:srgbClr val="C7CDFD">
              <a:alpha val="94116"/>
            </a:srgbClr>
          </a:solidFill>
          <a:ln>
            <a:noFill/>
          </a:ln>
          <a:extLst>
            <a:ext uri="{91240B29-F687-4F45-9708-019B960494DF}">
              <a14:hiddenLine xmlns:a14="http://schemas.microsoft.com/office/drawing/2010/main" w="21600">
                <a:solidFill>
                  <a:srgbClr val="000000"/>
                </a:solidFill>
                <a:round/>
                <a:headEnd/>
                <a:tailEnd/>
              </a14:hiddenLine>
            </a:ext>
          </a:extLst>
        </p:spPr>
        <p:txBody>
          <a:bodyPr wrap="square" lIns="90000" tIns="137160" rIns="90000" bIns="137160">
            <a:spAutoFit/>
          </a:bodyPr>
          <a:lstStyle>
            <a:lvl1pPr marL="115888" indent="-112713"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1pPr>
            <a:lvl2pPr marL="742950" indent="-28575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2pPr>
            <a:lvl3pPr marL="11430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3pPr>
            <a:lvl4pPr marL="16002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4pPr>
            <a:lvl5pPr marL="20574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9pPr>
          </a:lstStyle>
          <a:p>
            <a:pPr>
              <a:lnSpc>
                <a:spcPct val="80000"/>
              </a:lnSpc>
              <a:spcBef>
                <a:spcPts val="750"/>
              </a:spcBef>
              <a:buSzPct val="100000"/>
            </a:pPr>
            <a:r>
              <a:rPr lang="en-US" altLang="x-none" sz="1400" dirty="0">
                <a:solidFill>
                  <a:srgbClr val="000000"/>
                </a:solidFill>
                <a:latin typeface="Microsoft Sans Serif" charset="0"/>
                <a:ea typeface="MS PGothic" charset="-128"/>
              </a:rPr>
              <a:t>Do these mentions refer to the same person ?</a:t>
            </a:r>
          </a:p>
          <a:p>
            <a:pPr>
              <a:lnSpc>
                <a:spcPct val="8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variability in the person</a:t>
            </a:r>
            <a:r>
              <a:rPr lang="en-US" altLang="x-none" sz="1400" dirty="0">
                <a:solidFill>
                  <a:srgbClr val="000000"/>
                </a:solidFill>
                <a:ea typeface="MS PGothic" charset="-128"/>
              </a:rPr>
              <a:t>’</a:t>
            </a:r>
            <a:r>
              <a:rPr lang="en-US" altLang="x-none" sz="1400" dirty="0">
                <a:solidFill>
                  <a:srgbClr val="000000"/>
                </a:solidFill>
                <a:latin typeface="Microsoft Sans Serif" charset="0"/>
                <a:ea typeface="MS PGothic" charset="-128"/>
              </a:rPr>
              <a:t>s name, lack of a key identifier</a:t>
            </a:r>
          </a:p>
          <a:p>
            <a:pPr>
              <a:lnSpc>
                <a:spcPct val="5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supporting attributes vary depending on the context </a:t>
            </a:r>
          </a:p>
          <a:p>
            <a:pPr>
              <a:lnSpc>
                <a:spcPct val="80000"/>
              </a:lnSpc>
              <a:spcBef>
                <a:spcPts val="750"/>
              </a:spcBef>
              <a:buClr>
                <a:srgbClr val="2DB6B3"/>
              </a:buClr>
              <a:buSzPct val="100000"/>
            </a:pPr>
            <a:r>
              <a:rPr lang="en-US" altLang="x-none" sz="1400" dirty="0">
                <a:solidFill>
                  <a:srgbClr val="996633"/>
                </a:solidFill>
                <a:latin typeface="Microsoft Sans Serif" charset="0"/>
                <a:ea typeface="MS PGothic" charset="-128"/>
              </a:rPr>
              <a:t>All these facts need to be </a:t>
            </a:r>
            <a:r>
              <a:rPr lang="en-US" altLang="x-none" sz="1400" b="1" i="1" dirty="0">
                <a:solidFill>
                  <a:srgbClr val="996633"/>
                </a:solidFill>
                <a:latin typeface="Microsoft Sans Serif" charset="0"/>
                <a:ea typeface="MS PGothic" charset="-128"/>
              </a:rPr>
              <a:t>linked</a:t>
            </a:r>
            <a:r>
              <a:rPr lang="en-US" altLang="x-none" sz="1400" dirty="0">
                <a:solidFill>
                  <a:srgbClr val="996633"/>
                </a:solidFill>
                <a:latin typeface="Microsoft Sans Serif" charset="0"/>
                <a:ea typeface="MS PGothic" charset="-128"/>
              </a:rPr>
              <a:t>  and </a:t>
            </a:r>
            <a:r>
              <a:rPr lang="en-US" altLang="x-none" sz="1400" b="1" i="1" dirty="0">
                <a:solidFill>
                  <a:srgbClr val="996633"/>
                </a:solidFill>
                <a:latin typeface="Microsoft Sans Serif" charset="0"/>
                <a:ea typeface="MS PGothic" charset="-128"/>
              </a:rPr>
              <a:t>integrated</a:t>
            </a:r>
          </a:p>
        </p:txBody>
      </p:sp>
      <p:sp>
        <p:nvSpPr>
          <p:cNvPr id="514070" name="Line 15"/>
          <p:cNvSpPr>
            <a:spLocks noChangeShapeType="1"/>
          </p:cNvSpPr>
          <p:nvPr/>
        </p:nvSpPr>
        <p:spPr bwMode="auto">
          <a:xfrm flipH="1">
            <a:off x="4572000" y="1263250"/>
            <a:ext cx="3443288" cy="41402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71" name="Text Box 12"/>
          <p:cNvSpPr txBox="1">
            <a:spLocks noChangeArrowheads="1"/>
          </p:cNvSpPr>
          <p:nvPr/>
        </p:nvSpPr>
        <p:spPr bwMode="auto">
          <a:xfrm>
            <a:off x="6821290" y="1441051"/>
            <a:ext cx="1054497" cy="43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Insider</a:t>
            </a:r>
          </a:p>
          <a:p>
            <a:pPr algn="ctr">
              <a:lnSpc>
                <a:spcPct val="0"/>
              </a:lnSpc>
              <a:spcBef>
                <a:spcPts val="875"/>
              </a:spcBef>
              <a:buSzPct val="100000"/>
            </a:pPr>
            <a:r>
              <a:rPr lang="en-US" altLang="x-none" sz="1200">
                <a:solidFill>
                  <a:schemeClr val="accent6">
                    <a:lumMod val="50000"/>
                  </a:schemeClr>
                </a:solidFill>
                <a:ea typeface="MS PGothic" charset="-128"/>
              </a:rPr>
              <a:t>Transactions</a:t>
            </a:r>
          </a:p>
        </p:txBody>
      </p:sp>
      <p:sp>
        <p:nvSpPr>
          <p:cNvPr id="514072" name="AutoShape 7"/>
          <p:cNvSpPr>
            <a:spLocks noChangeArrowheads="1"/>
          </p:cNvSpPr>
          <p:nvPr/>
        </p:nvSpPr>
        <p:spPr bwMode="auto">
          <a:xfrm>
            <a:off x="4121151" y="3117450"/>
            <a:ext cx="931863" cy="228600"/>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3" name="TextBox 2">
            <a:extLst>
              <a:ext uri="{FF2B5EF4-FFF2-40B4-BE49-F238E27FC236}">
                <a16:creationId xmlns:a16="http://schemas.microsoft.com/office/drawing/2014/main" id="{1FE03CB7-C235-7544-B14F-E16242863C2E}"/>
              </a:ext>
            </a:extLst>
          </p:cNvPr>
          <p:cNvSpPr txBox="1"/>
          <p:nvPr/>
        </p:nvSpPr>
        <p:spPr>
          <a:xfrm>
            <a:off x="2503032" y="5438175"/>
            <a:ext cx="191411" cy="1846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7010AD1-FB1C-F742-8382-E5166CA96EF4}"/>
              </a:ext>
            </a:extLst>
          </p:cNvPr>
          <p:cNvSpPr txBox="1"/>
          <p:nvPr/>
        </p:nvSpPr>
        <p:spPr>
          <a:xfrm>
            <a:off x="5810011" y="5461324"/>
            <a:ext cx="1215824" cy="2115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Tree>
    <p:custDataLst>
      <p:tags r:id="rId1"/>
    </p:custDataLst>
    <p:extLst>
      <p:ext uri="{BB962C8B-B14F-4D97-AF65-F5344CB8AC3E}">
        <p14:creationId xmlns:p14="http://schemas.microsoft.com/office/powerpoint/2010/main" val="1164677561"/>
      </p:ext>
    </p:extLst>
  </p:cSld>
  <p:clrMapOvr>
    <a:masterClrMapping/>
  </p:clrMapOvr>
  <p:transition spd="med" advTm="6361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4069"/>
                                        </p:tgtEl>
                                        <p:attrNameLst>
                                          <p:attrName>style.visibility</p:attrName>
                                        </p:attrNameLst>
                                      </p:cBhvr>
                                      <p:to>
                                        <p:strVal val="visible"/>
                                      </p:to>
                                    </p:set>
                                    <p:animEffect transition="in" filter="dissolve">
                                      <p:cBhvr>
                                        <p:cTn id="7" dur="500"/>
                                        <p:tgtEl>
                                          <p:spTgt spid="51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69"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normAutofit fontScale="90000"/>
          </a:bodyPr>
          <a:lstStyle/>
          <a:p>
            <a:pPr algn="ctr"/>
            <a:r>
              <a:rPr lang="en-US" dirty="0"/>
              <a:t>Sampling strategies</a:t>
            </a:r>
            <a:br>
              <a:rPr lang="en-US" dirty="0"/>
            </a:br>
            <a:r>
              <a:rPr lang="en-US" dirty="0"/>
              <a:t>based on the monotonicity of precision</a:t>
            </a:r>
          </a:p>
        </p:txBody>
      </p:sp>
    </p:spTree>
    <p:extLst>
      <p:ext uri="{BB962C8B-B14F-4D97-AF65-F5344CB8AC3E}">
        <p14:creationId xmlns:p14="http://schemas.microsoft.com/office/powerpoint/2010/main" val="205775915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E70F9-920D-454B-887D-A0C20DD254DC}"/>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3" name="Title 2">
            <a:extLst>
              <a:ext uri="{FF2B5EF4-FFF2-40B4-BE49-F238E27FC236}">
                <a16:creationId xmlns:a16="http://schemas.microsoft.com/office/drawing/2014/main" id="{48922DA1-D614-4548-B202-A0A23D7333B1}"/>
              </a:ext>
            </a:extLst>
          </p:cNvPr>
          <p:cNvSpPr>
            <a:spLocks noGrp="1"/>
          </p:cNvSpPr>
          <p:nvPr>
            <p:ph type="title"/>
          </p:nvPr>
        </p:nvSpPr>
        <p:spPr>
          <a:xfrm>
            <a:off x="166390" y="103900"/>
            <a:ext cx="10972166" cy="571498"/>
          </a:xfrm>
        </p:spPr>
        <p:txBody>
          <a:bodyPr>
            <a:normAutofit/>
          </a:bodyPr>
          <a:lstStyle/>
          <a:p>
            <a:r>
              <a:rPr lang="en-US" sz="2400" dirty="0">
                <a:latin typeface="IBM Plex Sans"/>
              </a:rPr>
              <a:t>On Active Learning of Record Matching Packages</a:t>
            </a:r>
            <a:endParaRPr lang="en-US" sz="2400" dirty="0"/>
          </a:p>
        </p:txBody>
      </p:sp>
      <p:grpSp>
        <p:nvGrpSpPr>
          <p:cNvPr id="6" name="Group 5">
            <a:extLst>
              <a:ext uri="{FF2B5EF4-FFF2-40B4-BE49-F238E27FC236}">
                <a16:creationId xmlns:a16="http://schemas.microsoft.com/office/drawing/2014/main" id="{913DC9B6-55F8-F449-808C-C23A00DA897E}"/>
              </a:ext>
            </a:extLst>
          </p:cNvPr>
          <p:cNvGrpSpPr/>
          <p:nvPr/>
        </p:nvGrpSpPr>
        <p:grpSpPr>
          <a:xfrm>
            <a:off x="4189094" y="2124442"/>
            <a:ext cx="1520861" cy="795714"/>
            <a:chOff x="3873553" y="2175542"/>
            <a:chExt cx="1520861" cy="795714"/>
          </a:xfrm>
        </p:grpSpPr>
        <p:sp>
          <p:nvSpPr>
            <p:cNvPr id="7" name="Rounded Rectangle 6">
              <a:extLst>
                <a:ext uri="{FF2B5EF4-FFF2-40B4-BE49-F238E27FC236}">
                  <a16:creationId xmlns:a16="http://schemas.microsoft.com/office/drawing/2014/main" id="{794E9834-A245-0144-A82C-22732267A580}"/>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4B4042C-C90F-5540-96F0-5422FFEE22EF}"/>
                </a:ext>
              </a:extLst>
            </p:cNvPr>
            <p:cNvSpPr txBox="1"/>
            <p:nvPr/>
          </p:nvSpPr>
          <p:spPr>
            <a:xfrm>
              <a:off x="3929766" y="2232592"/>
              <a:ext cx="1408433" cy="738664"/>
            </a:xfrm>
            <a:prstGeom prst="rect">
              <a:avLst/>
            </a:prstGeom>
            <a:noFill/>
          </p:spPr>
          <p:txBody>
            <a:bodyPr wrap="square" rtlCol="0">
              <a:spAutoFit/>
            </a:bodyPr>
            <a:lstStyle/>
            <a:p>
              <a:pPr algn="ctr"/>
              <a:r>
                <a:rPr lang="en-US" sz="1400" dirty="0">
                  <a:latin typeface="IBM Plex Sans" panose="020B0503050203000203" pitchFamily="34" charset="77"/>
                </a:rPr>
                <a:t>Textual-based similarity functions</a:t>
              </a:r>
            </a:p>
          </p:txBody>
        </p:sp>
      </p:grpSp>
      <p:cxnSp>
        <p:nvCxnSpPr>
          <p:cNvPr id="9" name="Straight Arrow Connector 8">
            <a:extLst>
              <a:ext uri="{FF2B5EF4-FFF2-40B4-BE49-F238E27FC236}">
                <a16:creationId xmlns:a16="http://schemas.microsoft.com/office/drawing/2014/main" id="{A49E6DE7-0144-8242-9DA9-DD27C8F0FD9E}"/>
              </a:ext>
            </a:extLst>
          </p:cNvPr>
          <p:cNvCxnSpPr>
            <a:cxnSpLocks/>
          </p:cNvCxnSpPr>
          <p:nvPr/>
        </p:nvCxnSpPr>
        <p:spPr>
          <a:xfrm>
            <a:off x="5719490" y="256780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extLst>
                  <p:ext uri="{D42A27DB-BD31-4B8C-83A1-F6EECF244321}">
                    <p14:modId xmlns:p14="http://schemas.microsoft.com/office/powerpoint/2010/main" val="4056344051"/>
                  </p:ext>
                </p:extLst>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r="-92593"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11" name="Straight Arrow Connector 10">
            <a:extLst>
              <a:ext uri="{FF2B5EF4-FFF2-40B4-BE49-F238E27FC236}">
                <a16:creationId xmlns:a16="http://schemas.microsoft.com/office/drawing/2014/main" id="{E7CE8FAE-CA98-D248-B73C-AF4C46EF6F3C}"/>
              </a:ext>
            </a:extLst>
          </p:cNvPr>
          <p:cNvCxnSpPr>
            <a:cxnSpLocks/>
            <a:stCxn id="10" idx="3"/>
          </p:cNvCxnSpPr>
          <p:nvPr/>
        </p:nvCxnSpPr>
        <p:spPr>
          <a:xfrm>
            <a:off x="3356517" y="2582737"/>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extLst>
                  <p:ext uri="{D42A27DB-BD31-4B8C-83A1-F6EECF244321}">
                    <p14:modId xmlns:p14="http://schemas.microsoft.com/office/powerpoint/2010/main" val="3805057654"/>
                  </p:ext>
                </p:extLst>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t="-4000" r="-335526"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6579" t="-4000" r="-235526"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13" name="TextBox 12">
            <a:extLst>
              <a:ext uri="{FF2B5EF4-FFF2-40B4-BE49-F238E27FC236}">
                <a16:creationId xmlns:a16="http://schemas.microsoft.com/office/drawing/2014/main" id="{3C780787-627E-AD45-9627-EE51D2640119}"/>
              </a:ext>
            </a:extLst>
          </p:cNvPr>
          <p:cNvSpPr txBox="1"/>
          <p:nvPr/>
        </p:nvSpPr>
        <p:spPr>
          <a:xfrm>
            <a:off x="7560527" y="900120"/>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14" name="TextBox 13">
            <a:extLst>
              <a:ext uri="{FF2B5EF4-FFF2-40B4-BE49-F238E27FC236}">
                <a16:creationId xmlns:a16="http://schemas.microsoft.com/office/drawing/2014/main" id="{3E302233-10DD-8447-B6B4-A348EDDDEA0E}"/>
              </a:ext>
            </a:extLst>
          </p:cNvPr>
          <p:cNvSpPr txBox="1"/>
          <p:nvPr/>
        </p:nvSpPr>
        <p:spPr>
          <a:xfrm>
            <a:off x="8519340" y="371729"/>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5" name="TextBox 14">
            <a:extLst>
              <a:ext uri="{FF2B5EF4-FFF2-40B4-BE49-F238E27FC236}">
                <a16:creationId xmlns:a16="http://schemas.microsoft.com/office/drawing/2014/main" id="{A5777C39-74CE-6244-8CB9-5003F0E6BCE8}"/>
              </a:ext>
            </a:extLst>
          </p:cNvPr>
          <p:cNvSpPr txBox="1"/>
          <p:nvPr/>
        </p:nvSpPr>
        <p:spPr>
          <a:xfrm>
            <a:off x="9878975" y="965613"/>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16" name="Curved Connector 15">
            <a:extLst>
              <a:ext uri="{FF2B5EF4-FFF2-40B4-BE49-F238E27FC236}">
                <a16:creationId xmlns:a16="http://schemas.microsoft.com/office/drawing/2014/main" id="{4A5D1B37-9A9D-DA41-94C6-F903E1111762}"/>
              </a:ext>
            </a:extLst>
          </p:cNvPr>
          <p:cNvCxnSpPr>
            <a:cxnSpLocks/>
          </p:cNvCxnSpPr>
          <p:nvPr/>
        </p:nvCxnSpPr>
        <p:spPr>
          <a:xfrm rot="16200000" flipV="1">
            <a:off x="8515661" y="1274095"/>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Curved Connector 16">
            <a:extLst>
              <a:ext uri="{FF2B5EF4-FFF2-40B4-BE49-F238E27FC236}">
                <a16:creationId xmlns:a16="http://schemas.microsoft.com/office/drawing/2014/main" id="{3FB0C54D-743C-9142-9012-B3F6BCFCFC99}"/>
              </a:ext>
            </a:extLst>
          </p:cNvPr>
          <p:cNvCxnSpPr>
            <a:cxnSpLocks/>
          </p:cNvCxnSpPr>
          <p:nvPr/>
        </p:nvCxnSpPr>
        <p:spPr>
          <a:xfrm rot="16200000" flipV="1">
            <a:off x="9154509" y="1140299"/>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Curved Connector 17">
            <a:extLst>
              <a:ext uri="{FF2B5EF4-FFF2-40B4-BE49-F238E27FC236}">
                <a16:creationId xmlns:a16="http://schemas.microsoft.com/office/drawing/2014/main" id="{10B28729-70E2-C449-923D-6D1E4CA79094}"/>
              </a:ext>
            </a:extLst>
          </p:cNvPr>
          <p:cNvCxnSpPr>
            <a:cxnSpLocks/>
          </p:cNvCxnSpPr>
          <p:nvPr/>
        </p:nvCxnSpPr>
        <p:spPr>
          <a:xfrm rot="5400000" flipH="1" flipV="1">
            <a:off x="10141927" y="1361710"/>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E9D5E-D80D-174D-A347-FAA11C8F2880}"/>
                  </a:ext>
                </a:extLst>
              </p:cNvPr>
              <p:cNvSpPr txBox="1"/>
              <p:nvPr/>
            </p:nvSpPr>
            <p:spPr>
              <a:xfrm>
                <a:off x="539021" y="3947317"/>
                <a:ext cx="1127885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mn-lt"/>
                    <a:ea typeface="+mn-ea"/>
                    <a:cs typeface="+mn-cs"/>
                    <a:sym typeface="Calibri"/>
                  </a:rPr>
                  <a:t>Given</a:t>
                </a:r>
                <a:r>
                  <a:rPr kumimoji="0" lang="en-US" sz="2000" b="1" i="0" u="none" strike="noStrike" cap="none" spc="0" normalizeH="0" baseline="0" dirty="0">
                    <a:ln>
                      <a:noFill/>
                    </a:ln>
                    <a:solidFill>
                      <a:srgbClr val="000000"/>
                    </a:solidFill>
                    <a:effectLst/>
                    <a:uFillTx/>
                    <a:latin typeface="+mn-lt"/>
                    <a:ea typeface="+mn-ea"/>
                    <a:cs typeface="+mn-cs"/>
                    <a:sym typeface="Calibri"/>
                  </a:rPr>
                  <a:t> </a:t>
                </a:r>
                <a:r>
                  <a:rPr kumimoji="0" lang="en-US" sz="2000" b="0" i="0" u="none" strike="noStrike" cap="none" spc="0" normalizeH="0" baseline="0" dirty="0">
                    <a:ln>
                      <a:noFill/>
                    </a:ln>
                    <a:solidFill>
                      <a:srgbClr val="000000"/>
                    </a:solidFill>
                    <a:effectLst/>
                    <a:uFillTx/>
                    <a:latin typeface="+mn-lt"/>
                    <a:ea typeface="+mn-ea"/>
                    <a:cs typeface="+mn-cs"/>
                    <a:sym typeface="Calibri"/>
                  </a:rPr>
                  <a:t>a precision </a:t>
                </a:r>
                <a:r>
                  <a:rPr lang="en-US" sz="2000" dirty="0">
                    <a:solidFill>
                      <a:srgbClr val="000000"/>
                    </a:solidFill>
                    <a:sym typeface="Calibri"/>
                  </a:rPr>
                  <a:t>threshold</a:t>
                </a:r>
                <a:r>
                  <a:rPr lang="en-US" sz="2000" b="1" dirty="0">
                    <a:solidFill>
                      <a:srgbClr val="C00000"/>
                    </a:solidFill>
                    <a:sym typeface="Calibri"/>
                  </a:rPr>
                  <a:t> </a:t>
                </a:r>
                <a14:m>
                  <m:oMath xmlns:m="http://schemas.openxmlformats.org/officeDocument/2006/math">
                    <m:r>
                      <a:rPr lang="en-US" sz="2000" b="1" i="1" smtClean="0">
                        <a:solidFill>
                          <a:srgbClr val="C00000"/>
                        </a:solidFill>
                        <a:latin typeface="Cambria Math" panose="02040503050406030204" pitchFamily="18" charset="0"/>
                        <a:sym typeface="Calibri"/>
                      </a:rPr>
                      <m:t>𝜷</m:t>
                    </m:r>
                    <m:r>
                      <a:rPr lang="en-US" sz="2000" b="0" i="1" smtClean="0">
                        <a:solidFill>
                          <a:srgbClr val="000000"/>
                        </a:solidFill>
                        <a:latin typeface="Cambria Math" panose="02040503050406030204" pitchFamily="18" charset="0"/>
                        <a:sym typeface="Calibri"/>
                      </a:rPr>
                      <m:t> </m:t>
                    </m:r>
                  </m:oMath>
                </a14:m>
                <a:endParaRPr lang="en-US" sz="2000" b="0" dirty="0">
                  <a:solidFill>
                    <a:srgbClr val="000000"/>
                  </a:solidFill>
                  <a:sym typeface="Calibri"/>
                </a:endParaRPr>
              </a:p>
              <a:p>
                <a:pPr hangingPunct="0"/>
                <a:r>
                  <a:rPr kumimoji="0" lang="en-US" sz="2000" b="0" i="0" u="none" strike="noStrike" cap="none" spc="0" normalizeH="0" baseline="0" dirty="0">
                    <a:ln>
                      <a:noFill/>
                    </a:ln>
                    <a:solidFill>
                      <a:srgbClr val="000000"/>
                    </a:solidFill>
                    <a:effectLst/>
                    <a:uFillTx/>
                    <a:latin typeface="+mn-lt"/>
                    <a:ea typeface="+mn-ea"/>
                    <a:cs typeface="+mn-cs"/>
                    <a:sym typeface="Calibri"/>
                  </a:rPr>
                  <a:t>learn a threshold-based </a:t>
                </a:r>
                <a:r>
                  <a:rPr lang="en-US" sz="2000" dirty="0">
                    <a:solidFill>
                      <a:srgbClr val="000000"/>
                    </a:solidFill>
                    <a:sym typeface="Calibri"/>
                  </a:rPr>
                  <a:t>B</a:t>
                </a:r>
                <a:r>
                  <a:rPr kumimoji="0" lang="en-US" sz="2000" b="0" i="0" u="none" strike="noStrike" cap="none" spc="0" normalizeH="0" baseline="0" dirty="0">
                    <a:ln>
                      <a:noFill/>
                    </a:ln>
                    <a:solidFill>
                      <a:srgbClr val="000000"/>
                    </a:solidFill>
                    <a:effectLst/>
                    <a:uFillTx/>
                    <a:latin typeface="+mn-lt"/>
                    <a:ea typeface="+mn-ea"/>
                    <a:cs typeface="+mn-cs"/>
                    <a:sym typeface="Calibri"/>
                  </a:rPr>
                  <a:t>oolean function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such</a:t>
                </a:r>
                <a:r>
                  <a:rPr kumimoji="0" lang="en-US" sz="2000" b="0" i="0" u="none" strike="noStrike" cap="none" spc="0" normalizeH="0" dirty="0">
                    <a:ln>
                      <a:noFill/>
                    </a:ln>
                    <a:solidFill>
                      <a:srgbClr val="000000"/>
                    </a:solidFill>
                    <a:effectLst/>
                    <a:uFillTx/>
                    <a:latin typeface="+mn-lt"/>
                    <a:ea typeface="+mn-ea"/>
                    <a:cs typeface="+mn-cs"/>
                    <a:sym typeface="Calibri"/>
                  </a:rPr>
                  <a:t> that </a:t>
                </a:r>
                <a14:m>
                  <m:oMath xmlns:m="http://schemas.openxmlformats.org/officeDocument/2006/math">
                    <m:r>
                      <a:rPr lang="en-US" sz="2000" b="1" i="1">
                        <a:solidFill>
                          <a:srgbClr val="C00000"/>
                        </a:solidFill>
                        <a:latin typeface="Cambria Math" panose="02040503050406030204" pitchFamily="18" charset="0"/>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achieves the highest recall</a:t>
                </a:r>
                <a:r>
                  <a:rPr kumimoji="0" lang="en-US" sz="2000" b="0" i="0" u="none" strike="noStrike" cap="none" spc="0" normalizeH="0" dirty="0">
                    <a:ln>
                      <a:noFill/>
                    </a:ln>
                    <a:solidFill>
                      <a:srgbClr val="000000"/>
                    </a:solidFill>
                    <a:effectLst/>
                    <a:uFillTx/>
                    <a:latin typeface="+mn-lt"/>
                    <a:ea typeface="+mn-ea"/>
                    <a:cs typeface="+mn-cs"/>
                    <a:sym typeface="Calibri"/>
                  </a:rPr>
                  <a:t> with</a:t>
                </a:r>
                <a:r>
                  <a:rPr kumimoji="0" lang="en-US" sz="2000" b="0" i="0" u="none" strike="noStrike" cap="none" spc="0" normalizeH="0" baseline="0" dirty="0">
                    <a:ln>
                      <a:noFill/>
                    </a:ln>
                    <a:solidFill>
                      <a:srgbClr val="000000"/>
                    </a:solidFill>
                    <a:effectLst/>
                    <a:uFillTx/>
                    <a:latin typeface="+mn-lt"/>
                    <a:ea typeface="+mn-ea"/>
                    <a:cs typeface="+mn-cs"/>
                    <a:sym typeface="Calibri"/>
                  </a:rPr>
                  <a:t> </a:t>
                </a:r>
                <a14:m>
                  <m:oMath xmlns:m="http://schemas.openxmlformats.org/officeDocument/2006/math">
                    <m:r>
                      <m:rPr>
                        <m:sty m:val="p"/>
                      </m:rPr>
                      <a:rPr lang="en-US" sz="2000" dirty="0">
                        <a:solidFill>
                          <a:srgbClr val="C00000"/>
                        </a:solidFill>
                        <a:latin typeface="Cambria Math" panose="02040503050406030204" pitchFamily="18" charset="0"/>
                        <a:sym typeface="Calibri"/>
                      </a:rPr>
                      <m:t>Precision</m:t>
                    </m:r>
                    <m:d>
                      <m:dPr>
                        <m:ctrlPr>
                          <a:rPr lang="en-US" sz="2000" i="1" dirty="0">
                            <a:solidFill>
                              <a:srgbClr val="C00000"/>
                            </a:solidFill>
                            <a:latin typeface="Cambria Math" panose="02040503050406030204" pitchFamily="18" charset="0"/>
                            <a:sym typeface="Calibri"/>
                          </a:rPr>
                        </m:ctrlPr>
                      </m:dPr>
                      <m:e>
                        <m:r>
                          <a:rPr lang="en-US" sz="2000" b="1" i="1">
                            <a:solidFill>
                              <a:srgbClr val="C00000"/>
                            </a:solidFill>
                            <a:latin typeface="Cambria Math" panose="02040503050406030204" pitchFamily="18" charset="0"/>
                            <a:sym typeface="Calibri"/>
                          </a:rPr>
                          <m:t>𝑭</m:t>
                        </m:r>
                      </m:e>
                    </m:d>
                    <m:r>
                      <a:rPr lang="en-US" sz="2000" b="1" i="1">
                        <a:solidFill>
                          <a:srgbClr val="C00000"/>
                        </a:solidFill>
                        <a:latin typeface="Cambria Math" panose="02040503050406030204" pitchFamily="18" charset="0"/>
                        <a:sym typeface="Calibri"/>
                      </a:rPr>
                      <m:t>≥</m:t>
                    </m:r>
                    <m:r>
                      <a:rPr lang="en-US" sz="2000" b="1" i="1">
                        <a:solidFill>
                          <a:srgbClr val="C00000"/>
                        </a:solidFill>
                        <a:latin typeface="Cambria Math" panose="02040503050406030204" pitchFamily="18" charset="0"/>
                        <a:sym typeface="Calibri"/>
                      </a:rPr>
                      <m:t>𝜷</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a:t>
                </a:r>
              </a:p>
            </p:txBody>
          </p:sp>
        </mc:Choice>
        <mc:Fallback xmlns="">
          <p:sp>
            <p:nvSpPr>
              <p:cNvPr id="20" name="TextBox 19">
                <a:extLst>
                  <a:ext uri="{FF2B5EF4-FFF2-40B4-BE49-F238E27FC236}">
                    <a16:creationId xmlns:a16="http://schemas.microsoft.com/office/drawing/2014/main" id="{0B4E9D5E-D80D-174D-A347-FAA11C8F2880}"/>
                  </a:ext>
                </a:extLst>
              </p:cNvPr>
              <p:cNvSpPr txBox="1">
                <a:spLocks noRot="1" noChangeAspect="1" noMove="1" noResize="1" noEditPoints="1" noAdjustHandles="1" noChangeArrowheads="1" noChangeShapeType="1" noTextEdit="1"/>
              </p:cNvSpPr>
              <p:nvPr/>
            </p:nvSpPr>
            <p:spPr>
              <a:xfrm>
                <a:off x="539021" y="3947317"/>
                <a:ext cx="11278855" cy="707884"/>
              </a:xfrm>
              <a:prstGeom prst="rect">
                <a:avLst/>
              </a:prstGeom>
              <a:blipFill>
                <a:blip r:embed="rId4"/>
                <a:stretch>
                  <a:fillRect l="-899" t="-3509" b="-12281"/>
                </a:stretch>
              </a:blipFill>
              <a:ln w="12700" cap="flat">
                <a:noFill/>
                <a:miter lim="400000"/>
              </a:ln>
              <a:effectLst/>
            </p:spPr>
            <p:txBody>
              <a:bodyPr/>
              <a:lstStyle/>
              <a:p>
                <a:r>
                  <a:rPr lang="en-US">
                    <a:noFill/>
                  </a:rPr>
                  <a:t> </a:t>
                </a:r>
              </a:p>
            </p:txBody>
          </p:sp>
        </mc:Fallback>
      </mc:AlternateContent>
      <p:sp>
        <p:nvSpPr>
          <p:cNvPr id="21" name="TextBox 20">
            <a:extLst>
              <a:ext uri="{FF2B5EF4-FFF2-40B4-BE49-F238E27FC236}">
                <a16:creationId xmlns:a16="http://schemas.microsoft.com/office/drawing/2014/main" id="{E90FAFE3-F292-644B-BEA6-D542A6BB18FB}"/>
              </a:ext>
            </a:extLst>
          </p:cNvPr>
          <p:cNvSpPr txBox="1"/>
          <p:nvPr/>
        </p:nvSpPr>
        <p:spPr>
          <a:xfrm>
            <a:off x="3943948" y="934299"/>
            <a:ext cx="2094482"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edit distance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err="1">
                <a:ln>
                  <a:noFill/>
                </a:ln>
                <a:solidFill>
                  <a:srgbClr val="C00000"/>
                </a:solidFill>
                <a:effectLst/>
                <a:uFillTx/>
                <a:latin typeface="IBM Plex Sans" panose="020B0503050203000203" pitchFamily="34" charset="77"/>
                <a:sym typeface="Calibri"/>
              </a:rPr>
              <a:t>Jaro</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 Winkler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err="1">
                <a:solidFill>
                  <a:srgbClr val="C00000"/>
                </a:solidFill>
                <a:latin typeface="IBM Plex Sans" panose="020B0503050203000203" pitchFamily="34" charset="77"/>
                <a:sym typeface="Calibri"/>
              </a:rPr>
              <a:t>companyName</a:t>
            </a:r>
            <a:r>
              <a:rPr lang="en-US" sz="1400" dirty="0">
                <a:solidFill>
                  <a:srgbClr val="C00000"/>
                </a:solidFill>
                <a:latin typeface="IBM Plex Sans" panose="020B0503050203000203" pitchFamily="34" charset="77"/>
                <a:sym typeface="Calibri"/>
              </a:rPr>
              <a:t>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650EBAF-A998-C34D-BC71-82F38655497E}"/>
                  </a:ext>
                </a:extLst>
              </p:cNvPr>
              <p:cNvSpPr/>
              <p:nvPr/>
            </p:nvSpPr>
            <p:spPr>
              <a:xfrm>
                <a:off x="1738887" y="3339186"/>
                <a:ext cx="7112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DF6633"/>
                              </a:solidFill>
                              <a:latin typeface="Cambria Math" panose="02040503050406030204" pitchFamily="18" charset="0"/>
                            </a:rPr>
                          </m:ctrlPr>
                        </m:dPr>
                        <m:e>
                          <m:r>
                            <m:rPr>
                              <m:sty m:val="p"/>
                            </m:rPr>
                            <a:rPr lang="en-US">
                              <a:solidFill>
                                <a:srgbClr val="DF6633"/>
                              </a:solidFill>
                              <a:latin typeface="Cambria Math" panose="02040503050406030204" pitchFamily="18" charset="0"/>
                            </a:rPr>
                            <m:t>r</m:t>
                          </m:r>
                          <m:r>
                            <a:rPr lang="en-US">
                              <a:solidFill>
                                <a:srgbClr val="DF6633"/>
                              </a:solidFill>
                              <a:latin typeface="Cambria Math" panose="02040503050406030204" pitchFamily="18" charset="0"/>
                            </a:rPr>
                            <m:t>,</m:t>
                          </m:r>
                          <m:r>
                            <m:rPr>
                              <m:sty m:val="p"/>
                            </m:rPr>
                            <a:rPr lang="en-US">
                              <a:solidFill>
                                <a:srgbClr val="DF6633"/>
                              </a:solidFill>
                              <a:latin typeface="Cambria Math" panose="02040503050406030204" pitchFamily="18" charset="0"/>
                            </a:rPr>
                            <m:t>s</m:t>
                          </m:r>
                        </m:e>
                      </m:d>
                    </m:oMath>
                  </m:oMathPara>
                </a14:m>
                <a:endParaRPr lang="en-US" dirty="0"/>
              </a:p>
            </p:txBody>
          </p:sp>
        </mc:Choice>
        <mc:Fallback xmlns="">
          <p:sp>
            <p:nvSpPr>
              <p:cNvPr id="22" name="Rectangle 21">
                <a:extLst>
                  <a:ext uri="{FF2B5EF4-FFF2-40B4-BE49-F238E27FC236}">
                    <a16:creationId xmlns:a16="http://schemas.microsoft.com/office/drawing/2014/main" id="{9650EBAF-A998-C34D-BC71-82F38655497E}"/>
                  </a:ext>
                </a:extLst>
              </p:cNvPr>
              <p:cNvSpPr>
                <a:spLocks noRot="1" noChangeAspect="1" noMove="1" noResize="1" noEditPoints="1" noAdjustHandles="1" noChangeArrowheads="1" noChangeShapeType="1" noTextEdit="1"/>
              </p:cNvSpPr>
              <p:nvPr/>
            </p:nvSpPr>
            <p:spPr>
              <a:xfrm>
                <a:off x="1738887" y="3339186"/>
                <a:ext cx="7112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16B119D-6888-2C4A-8760-4B90FE954CEA}"/>
                  </a:ext>
                </a:extLst>
              </p:cNvPr>
              <p:cNvSpPr/>
              <p:nvPr/>
            </p:nvSpPr>
            <p:spPr>
              <a:xfrm>
                <a:off x="4189092" y="2954636"/>
                <a:ext cx="1657185" cy="369332"/>
              </a:xfrm>
              <a:prstGeom prst="rect">
                <a:avLst/>
              </a:prstGeom>
            </p:spPr>
            <p:txBody>
              <a:bodyPr wrap="none">
                <a:spAutoFit/>
              </a:bodyPr>
              <a:lstStyle/>
              <a:p>
                <a14:m>
                  <m:oMath xmlns:m="http://schemas.openxmlformats.org/officeDocument/2006/math">
                    <m:r>
                      <a:rPr lang="en-US" i="1">
                        <a:solidFill>
                          <a:srgbClr val="DF6633"/>
                        </a:solidFill>
                        <a:latin typeface="Cambria Math" panose="02040503050406030204" pitchFamily="18" charset="0"/>
                        <a:cs typeface="CordiaUPC" panose="020B0304020202020204" pitchFamily="34" charset="-34"/>
                      </a:rPr>
                      <m:t>𝐹</m:t>
                    </m:r>
                    <m:r>
                      <a:rPr lang="en-US" i="1">
                        <a:solidFill>
                          <a:srgbClr val="DF6633"/>
                        </a:solidFill>
                        <a:latin typeface="Cambria Math" panose="02040503050406030204" pitchFamily="18" charset="0"/>
                        <a:cs typeface="CordiaUPC" panose="020B0304020202020204" pitchFamily="34" charset="-34"/>
                      </a:rPr>
                      <m:t>={</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1</m:t>
                        </m:r>
                      </m:sub>
                    </m:sSub>
                    <m:r>
                      <a:rPr lang="en-US" i="1">
                        <a:solidFill>
                          <a:srgbClr val="DF6633"/>
                        </a:solidFill>
                        <a:latin typeface="Cambria Math" panose="02040503050406030204" pitchFamily="18" charset="0"/>
                        <a:cs typeface="CordiaUPC" panose="020B0304020202020204" pitchFamily="34" charset="-34"/>
                      </a:rPr>
                      <m:t>, …, </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𝑑</m:t>
                        </m:r>
                      </m:sub>
                    </m:sSub>
                    <m:r>
                      <a:rPr lang="en-US" i="1">
                        <a:solidFill>
                          <a:srgbClr val="DF6633"/>
                        </a:solidFill>
                        <a:latin typeface="Cambria Math" panose="02040503050406030204" pitchFamily="18" charset="0"/>
                        <a:cs typeface="CordiaUPC" panose="020B0304020202020204" pitchFamily="34" charset="-34"/>
                      </a:rPr>
                      <m:t>}</m:t>
                    </m:r>
                  </m:oMath>
                </a14:m>
                <a:r>
                  <a:rPr lang="en-US" b="1" dirty="0">
                    <a:solidFill>
                      <a:srgbClr val="DF6633"/>
                    </a:solidFill>
                    <a:latin typeface="CordiaUPC" panose="020B0304020202020204" pitchFamily="34" charset="-34"/>
                    <a:cs typeface="CordiaUPC" panose="020B0304020202020204" pitchFamily="34" charset="-34"/>
                  </a:rPr>
                  <a:t> </a:t>
                </a:r>
                <a:endParaRPr lang="en-US" dirty="0"/>
              </a:p>
            </p:txBody>
          </p:sp>
        </mc:Choice>
        <mc:Fallback xmlns="">
          <p:sp>
            <p:nvSpPr>
              <p:cNvPr id="23" name="Rectangle 22">
                <a:extLst>
                  <a:ext uri="{FF2B5EF4-FFF2-40B4-BE49-F238E27FC236}">
                    <a16:creationId xmlns:a16="http://schemas.microsoft.com/office/drawing/2014/main" id="{416B119D-6888-2C4A-8760-4B90FE954CEA}"/>
                  </a:ext>
                </a:extLst>
              </p:cNvPr>
              <p:cNvSpPr>
                <a:spLocks noRot="1" noChangeAspect="1" noMove="1" noResize="1" noEditPoints="1" noAdjustHandles="1" noChangeArrowheads="1" noChangeShapeType="1" noTextEdit="1"/>
              </p:cNvSpPr>
              <p:nvPr/>
            </p:nvSpPr>
            <p:spPr>
              <a:xfrm>
                <a:off x="4189092" y="2954636"/>
                <a:ext cx="1657185"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9BCC07C-9C54-D84C-A85C-2D7FBE5F1F76}"/>
                  </a:ext>
                </a:extLst>
              </p:cNvPr>
              <p:cNvSpPr/>
              <p:nvPr/>
            </p:nvSpPr>
            <p:spPr>
              <a:xfrm>
                <a:off x="7317985" y="3330134"/>
                <a:ext cx="3293401"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DF6633"/>
                              </a:solidFill>
                              <a:latin typeface="Cambria Math" panose="02040503050406030204" pitchFamily="18" charset="0"/>
                            </a:rPr>
                          </m:ctrlPr>
                        </m:accPr>
                        <m:e>
                          <m:r>
                            <a:rPr lang="en-US" i="1">
                              <a:solidFill>
                                <a:srgbClr val="DF6633"/>
                              </a:solidFill>
                              <a:latin typeface="Cambria Math" panose="02040503050406030204" pitchFamily="18" charset="0"/>
                            </a:rPr>
                            <m:t>𝐹</m:t>
                          </m:r>
                        </m:e>
                      </m:acc>
                      <m:d>
                        <m:dPr>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𝑟</m:t>
                          </m:r>
                          <m:r>
                            <a:rPr lang="en-US" i="1">
                              <a:solidFill>
                                <a:srgbClr val="DF6633"/>
                              </a:solidFill>
                              <a:latin typeface="Cambria Math" panose="02040503050406030204" pitchFamily="18" charset="0"/>
                            </a:rPr>
                            <m:t>,</m:t>
                          </m:r>
                          <m:r>
                            <a:rPr lang="en-US" i="1">
                              <a:solidFill>
                                <a:srgbClr val="DF6633"/>
                              </a:solidFill>
                              <a:latin typeface="Cambria Math" panose="02040503050406030204" pitchFamily="18" charset="0"/>
                            </a:rPr>
                            <m:t>𝑠</m:t>
                          </m:r>
                        </m:e>
                      </m:d>
                      <m:r>
                        <a:rPr lang="en-US" i="1">
                          <a:solidFill>
                            <a:srgbClr val="DF6633"/>
                          </a:solidFill>
                          <a:latin typeface="Cambria Math" panose="02040503050406030204" pitchFamily="18" charset="0"/>
                        </a:rPr>
                        <m:t>= &lt;</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1</m:t>
                          </m:r>
                        </m:sub>
                      </m:sSub>
                      <m:r>
                        <a:rPr lang="en-US" i="1">
                          <a:solidFill>
                            <a:srgbClr val="DF6633"/>
                          </a:solidFill>
                          <a:latin typeface="Cambria Math" panose="02040503050406030204" pitchFamily="18" charset="0"/>
                        </a:rPr>
                        <m:t>,…, </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𝑑</m:t>
                          </m:r>
                        </m:sub>
                      </m:sSub>
                      <m:r>
                        <a:rPr lang="en-US" i="1">
                          <a:solidFill>
                            <a:srgbClr val="DF6633"/>
                          </a:solidFill>
                          <a:latin typeface="Cambria Math" panose="02040503050406030204" pitchFamily="18" charset="0"/>
                        </a:rPr>
                        <m:t>&gt; ∈</m:t>
                      </m:r>
                      <m:sSup>
                        <m:sSupPr>
                          <m:ctrlPr>
                            <a:rPr lang="en-US" i="1">
                              <a:solidFill>
                                <a:srgbClr val="DF6633"/>
                              </a:solidFill>
                              <a:latin typeface="Cambria Math" panose="02040503050406030204" pitchFamily="18" charset="0"/>
                            </a:rPr>
                          </m:ctrlPr>
                        </m:sSupPr>
                        <m:e>
                          <m:d>
                            <m:dPr>
                              <m:begChr m:val="["/>
                              <m:endChr m:val="]"/>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0,1</m:t>
                              </m:r>
                            </m:e>
                          </m:d>
                        </m:e>
                        <m:sup>
                          <m:r>
                            <a:rPr lang="en-US" i="1">
                              <a:solidFill>
                                <a:srgbClr val="DF6633"/>
                              </a:solidFill>
                              <a:latin typeface="Cambria Math" panose="02040503050406030204" pitchFamily="18" charset="0"/>
                            </a:rPr>
                            <m:t>𝑑</m:t>
                          </m:r>
                        </m:sup>
                      </m:sSup>
                    </m:oMath>
                  </m:oMathPara>
                </a14:m>
                <a:endParaRPr lang="en-US" dirty="0"/>
              </a:p>
            </p:txBody>
          </p:sp>
        </mc:Choice>
        <mc:Fallback xmlns="">
          <p:sp>
            <p:nvSpPr>
              <p:cNvPr id="24" name="Rectangle 23">
                <a:extLst>
                  <a:ext uri="{FF2B5EF4-FFF2-40B4-BE49-F238E27FC236}">
                    <a16:creationId xmlns:a16="http://schemas.microsoft.com/office/drawing/2014/main" id="{E9BCC07C-9C54-D84C-A85C-2D7FBE5F1F76}"/>
                  </a:ext>
                </a:extLst>
              </p:cNvPr>
              <p:cNvSpPr>
                <a:spLocks noRot="1" noChangeAspect="1" noMove="1" noResize="1" noEditPoints="1" noAdjustHandles="1" noChangeArrowheads="1" noChangeShapeType="1" noTextEdit="1"/>
              </p:cNvSpPr>
              <p:nvPr/>
            </p:nvSpPr>
            <p:spPr>
              <a:xfrm>
                <a:off x="7317985" y="3330134"/>
                <a:ext cx="3293401" cy="374270"/>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678C74-5183-9F46-8749-0E804E5237FC}"/>
                  </a:ext>
                </a:extLst>
              </p:cNvPr>
              <p:cNvSpPr txBox="1"/>
              <p:nvPr/>
            </p:nvSpPr>
            <p:spPr>
              <a:xfrm>
                <a:off x="832544" y="4986451"/>
                <a:ext cx="1021067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𝑛𝑎𝑚𝑒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≥0.7∧</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𝑠𝑡𝑟𝑒𝑒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≥0.6)</m:t>
                      </m:r>
                      <m:r>
                        <a:rPr kumimoji="0" lang="en-US" sz="2000" b="0" i="1" u="none" strike="noStrike" cap="none" spc="0" normalizeH="0" baseline="0" smtClean="0">
                          <a:ln>
                            <a:noFill/>
                          </a:ln>
                          <a:solidFill>
                            <a:srgbClr val="7030A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𝐸𝑞𝑢𝑎𝑙𝑖𝑡𝑦</m:t>
                      </m:r>
                      <m:d>
                        <m:dPr>
                          <m:ctrlP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𝑃h𝑜𝑛𝑒</m:t>
                          </m:r>
                        </m:e>
                      </m:d>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oMath>
                  </m:oMathPara>
                </a14:m>
                <a:endParaRPr kumimoji="0" lang="en-US" sz="1800" b="0" i="0" u="none" strike="noStrike" cap="none" spc="0" normalizeH="0" baseline="0" dirty="0">
                  <a:ln>
                    <a:noFill/>
                  </a:ln>
                  <a:solidFill>
                    <a:srgbClr val="7030A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0C678C74-5183-9F46-8749-0E804E5237FC}"/>
                  </a:ext>
                </a:extLst>
              </p:cNvPr>
              <p:cNvSpPr txBox="1">
                <a:spLocks noRot="1" noChangeAspect="1" noMove="1" noResize="1" noEditPoints="1" noAdjustHandles="1" noChangeArrowheads="1" noChangeShapeType="1" noTextEdit="1"/>
              </p:cNvSpPr>
              <p:nvPr/>
            </p:nvSpPr>
            <p:spPr>
              <a:xfrm>
                <a:off x="832544" y="4986451"/>
                <a:ext cx="10210678" cy="400108"/>
              </a:xfrm>
              <a:prstGeom prst="rect">
                <a:avLst/>
              </a:prstGeom>
              <a:blipFill>
                <a:blip r:embed="rId8"/>
                <a:stretch>
                  <a:fillRect b="-12500"/>
                </a:stretch>
              </a:blipFill>
              <a:ln w="12700" cap="flat">
                <a:noFill/>
                <a:miter lim="400000"/>
              </a:ln>
              <a:effectLst/>
            </p:spPr>
            <p:txBody>
              <a:bodyPr/>
              <a:lstStyle/>
              <a:p>
                <a:r>
                  <a:rPr lang="en-US">
                    <a:noFill/>
                  </a:rPr>
                  <a:t> </a:t>
                </a:r>
              </a:p>
            </p:txBody>
          </p:sp>
        </mc:Fallback>
      </mc:AlternateContent>
      <p:sp>
        <p:nvSpPr>
          <p:cNvPr id="26" name="Oval Callout 25">
            <a:extLst>
              <a:ext uri="{FF2B5EF4-FFF2-40B4-BE49-F238E27FC236}">
                <a16:creationId xmlns:a16="http://schemas.microsoft.com/office/drawing/2014/main" id="{A73CEB7A-EE1A-DD41-914E-E02D85A1407C}"/>
              </a:ext>
            </a:extLst>
          </p:cNvPr>
          <p:cNvSpPr/>
          <p:nvPr/>
        </p:nvSpPr>
        <p:spPr>
          <a:xfrm>
            <a:off x="2492754" y="5759608"/>
            <a:ext cx="7386221" cy="908861"/>
          </a:xfrm>
          <a:prstGeom prst="wedgeEllipseCallout">
            <a:avLst>
              <a:gd name="adj1" fmla="val -11097"/>
              <a:gd name="adj2" fmla="val -89354"/>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find out the combinations of matching functions as well as the appropriate threshold values?</a:t>
            </a:r>
          </a:p>
        </p:txBody>
      </p:sp>
      <p:sp>
        <p:nvSpPr>
          <p:cNvPr id="27" name="TextBox 26">
            <a:extLst>
              <a:ext uri="{FF2B5EF4-FFF2-40B4-BE49-F238E27FC236}">
                <a16:creationId xmlns:a16="http://schemas.microsoft.com/office/drawing/2014/main" id="{BE34BBF5-0575-804B-857A-B27849F2335E}"/>
              </a:ext>
            </a:extLst>
          </p:cNvPr>
          <p:cNvSpPr txBox="1"/>
          <p:nvPr/>
        </p:nvSpPr>
        <p:spPr>
          <a:xfrm>
            <a:off x="112009" y="595747"/>
            <a:ext cx="242258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a:t>
            </a:r>
            <a:r>
              <a:rPr lang="en-US" sz="1600" dirty="0" err="1">
                <a:solidFill>
                  <a:srgbClr val="000000"/>
                </a:solidFill>
                <a:sym typeface="Calibri"/>
              </a:rPr>
              <a:t>Arasu</a:t>
            </a:r>
            <a:r>
              <a:rPr lang="en-US" sz="1600" dirty="0">
                <a:solidFill>
                  <a:srgbClr val="000000"/>
                </a:solidFill>
                <a:sym typeface="Calibri"/>
              </a:rPr>
              <a:t> et al., SIGMOD 2010]</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76651673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6"/>
            <a:ext cx="10972166" cy="5683693"/>
          </a:xfrm>
        </p:spPr>
        <p:txBody>
          <a:bodyPr>
            <a:normAutofit/>
          </a:bodyPr>
          <a:lstStyle/>
          <a:p>
            <a:r>
              <a:rPr lang="en-US" b="1" dirty="0">
                <a:solidFill>
                  <a:schemeClr val="tx1"/>
                </a:solidFill>
              </a:rPr>
              <a:t>Assumption: </a:t>
            </a:r>
            <a:r>
              <a:rPr lang="en-US" b="1" i="1" dirty="0">
                <a:solidFill>
                  <a:srgbClr val="C00000"/>
                </a:solidFill>
              </a:rPr>
              <a:t>monotonicity of precision</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Given two threshold-based </a:t>
            </a:r>
            <a:r>
              <a:rPr lang="en-US" dirty="0" err="1">
                <a:solidFill>
                  <a:schemeClr val="tx1"/>
                </a:solidFill>
              </a:rPr>
              <a:t>boolean</a:t>
            </a:r>
            <a:r>
              <a:rPr lang="en-US" dirty="0">
                <a:solidFill>
                  <a:schemeClr val="tx1"/>
                </a:solidFill>
              </a:rPr>
              <a:t> functions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3C706A-7677-0840-8D30-C242DD8EC2BD}"/>
                  </a:ext>
                </a:extLst>
              </p:cNvPr>
              <p:cNvSpPr txBox="1"/>
              <p:nvPr/>
            </p:nvSpPr>
            <p:spPr>
              <a:xfrm>
                <a:off x="1310123" y="2890140"/>
                <a:ext cx="357995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3" name="TextBox 12">
                <a:extLst>
                  <a:ext uri="{FF2B5EF4-FFF2-40B4-BE49-F238E27FC236}">
                    <a16:creationId xmlns:a16="http://schemas.microsoft.com/office/drawing/2014/main" id="{473C706A-7677-0840-8D30-C242DD8EC2BD}"/>
                  </a:ext>
                </a:extLst>
              </p:cNvPr>
              <p:cNvSpPr txBox="1">
                <a:spLocks noRot="1" noChangeAspect="1" noMove="1" noResize="1" noEditPoints="1" noAdjustHandles="1" noChangeArrowheads="1" noChangeShapeType="1" noTextEdit="1"/>
              </p:cNvSpPr>
              <p:nvPr/>
            </p:nvSpPr>
            <p:spPr>
              <a:xfrm>
                <a:off x="1310123" y="2890140"/>
                <a:ext cx="3579954" cy="369332"/>
              </a:xfrm>
              <a:prstGeom prst="rect">
                <a:avLst/>
              </a:prstGeom>
              <a:blipFill>
                <a:blip r:embed="rId2"/>
                <a:stretch>
                  <a:fillRect l="-1413" t="-10345" r="-2827"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2499B-396C-9745-9924-A36F1636667B}"/>
                  </a:ext>
                </a:extLst>
              </p:cNvPr>
              <p:cNvSpPr txBox="1"/>
              <p:nvPr/>
            </p:nvSpPr>
            <p:spPr>
              <a:xfrm>
                <a:off x="5908536" y="2890140"/>
                <a:ext cx="36287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𝐺</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8" name="TextBox 17">
                <a:extLst>
                  <a:ext uri="{FF2B5EF4-FFF2-40B4-BE49-F238E27FC236}">
                    <a16:creationId xmlns:a16="http://schemas.microsoft.com/office/drawing/2014/main" id="{C622499B-396C-9745-9924-A36F1636667B}"/>
                  </a:ext>
                </a:extLst>
              </p:cNvPr>
              <p:cNvSpPr txBox="1">
                <a:spLocks noRot="1" noChangeAspect="1" noMove="1" noResize="1" noEditPoints="1" noAdjustHandles="1" noChangeArrowheads="1" noChangeShapeType="1" noTextEdit="1"/>
              </p:cNvSpPr>
              <p:nvPr/>
            </p:nvSpPr>
            <p:spPr>
              <a:xfrm>
                <a:off x="5908536" y="2890140"/>
                <a:ext cx="3628750" cy="369332"/>
              </a:xfrm>
              <a:prstGeom prst="rect">
                <a:avLst/>
              </a:prstGeom>
              <a:blipFill>
                <a:blip r:embed="rId3"/>
                <a:stretch>
                  <a:fillRect l="-348" t="-10345" r="-1742"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3FE61-5463-114B-8A95-B8B024B969E3}"/>
                  </a:ext>
                </a:extLst>
              </p:cNvPr>
              <p:cNvSpPr txBox="1"/>
              <p:nvPr/>
            </p:nvSpPr>
            <p:spPr>
              <a:xfrm>
                <a:off x="1310123" y="3943434"/>
                <a:ext cx="72126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𝑮</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𝑖𝑓</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 1≤</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𝑑</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21" name="TextBox 20">
                <a:extLst>
                  <a:ext uri="{FF2B5EF4-FFF2-40B4-BE49-F238E27FC236}">
                    <a16:creationId xmlns:a16="http://schemas.microsoft.com/office/drawing/2014/main" id="{CB93FE61-5463-114B-8A95-B8B024B969E3}"/>
                  </a:ext>
                </a:extLst>
              </p:cNvPr>
              <p:cNvSpPr txBox="1">
                <a:spLocks noRot="1" noChangeAspect="1" noMove="1" noResize="1" noEditPoints="1" noAdjustHandles="1" noChangeArrowheads="1" noChangeShapeType="1" noTextEdit="1"/>
              </p:cNvSpPr>
              <p:nvPr/>
            </p:nvSpPr>
            <p:spPr>
              <a:xfrm>
                <a:off x="1310123" y="3943434"/>
                <a:ext cx="7212680" cy="369332"/>
              </a:xfrm>
              <a:prstGeom prst="rect">
                <a:avLst/>
              </a:prstGeom>
              <a:blipFill>
                <a:blip r:embed="rId4"/>
                <a:stretch>
                  <a:fillRect l="-351" t="-6667" r="-351" b="-33333"/>
                </a:stretch>
              </a:blipFill>
              <a:ln w="12700" cap="flat">
                <a:noFill/>
                <a:miter lim="400000"/>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6560851-C971-7244-A9AE-A2394726152D}"/>
              </a:ext>
            </a:extLst>
          </p:cNvPr>
          <p:cNvSpPr txBox="1"/>
          <p:nvPr/>
        </p:nvSpPr>
        <p:spPr>
          <a:xfrm>
            <a:off x="1103718" y="3401399"/>
            <a:ext cx="21858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The following holds:</a:t>
            </a:r>
          </a:p>
        </p:txBody>
      </p:sp>
    </p:spTree>
    <p:extLst>
      <p:ext uri="{BB962C8B-B14F-4D97-AF65-F5344CB8AC3E}">
        <p14:creationId xmlns:p14="http://schemas.microsoft.com/office/powerpoint/2010/main" val="122845369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73</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8" name="Picture 7">
            <a:extLst>
              <a:ext uri="{FF2B5EF4-FFF2-40B4-BE49-F238E27FC236}">
                <a16:creationId xmlns:a16="http://schemas.microsoft.com/office/drawing/2014/main" id="{125D601B-404B-F946-8163-993DE0ECFE98}"/>
              </a:ext>
            </a:extLst>
          </p:cNvPr>
          <p:cNvPicPr>
            <a:picLocks noChangeAspect="1"/>
          </p:cNvPicPr>
          <p:nvPr/>
        </p:nvPicPr>
        <p:blipFill>
          <a:blip r:embed="rId3"/>
          <a:stretch>
            <a:fillRect/>
          </a:stretch>
        </p:blipFill>
        <p:spPr>
          <a:xfrm>
            <a:off x="968291" y="1444844"/>
            <a:ext cx="3918619" cy="3968311"/>
          </a:xfrm>
          <a:prstGeom prst="rect">
            <a:avLst/>
          </a:prstGeom>
        </p:spPr>
      </p:pic>
      <p:sp>
        <p:nvSpPr>
          <p:cNvPr id="9" name="TextBox 8">
            <a:extLst>
              <a:ext uri="{FF2B5EF4-FFF2-40B4-BE49-F238E27FC236}">
                <a16:creationId xmlns:a16="http://schemas.microsoft.com/office/drawing/2014/main" id="{78733869-6D80-D848-8ED2-7F302313BEAA}"/>
              </a:ext>
            </a:extLst>
          </p:cNvPr>
          <p:cNvSpPr txBox="1"/>
          <p:nvPr/>
        </p:nvSpPr>
        <p:spPr>
          <a:xfrm>
            <a:off x="5119719" y="1575293"/>
            <a:ext cx="50600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the monotonicity assumption hold, then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CD567D-742B-A841-A16A-BC1F58B278F3}"/>
                  </a:ext>
                </a:extLst>
              </p:cNvPr>
              <p:cNvSpPr txBox="1"/>
              <p:nvPr/>
            </p:nvSpPr>
            <p:spPr>
              <a:xfrm>
                <a:off x="5788021" y="2160066"/>
                <a:ext cx="36951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14:m>
                  <m:oMathPara xmlns:m="http://schemas.openxmlformats.org/officeDocument/2006/math">
                    <m:oMathParaPr>
                      <m:jc m:val="centerGroup"/>
                    </m:oMathParaPr>
                    <m:oMath xmlns:m="http://schemas.openxmlformats.org/officeDocument/2006/math">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d>
                        <m:dPr>
                          <m:ctrlP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e>
                      </m:d>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&gt;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oMath>
                  </m:oMathPara>
                </a14:m>
                <a:endParaRPr kumimoji="0" lang="en-US" sz="1800" b="1" i="0" u="none" strike="noStrike" cap="none" spc="0" normalizeH="0" baseline="0" dirty="0">
                  <a:ln>
                    <a:noFill/>
                  </a:ln>
                  <a:solidFill>
                    <a:srgbClr val="C00000"/>
                  </a:solidFill>
                  <a:effectLst/>
                  <a:uFillTx/>
                  <a:ea typeface="+mn-ea"/>
                  <a:cs typeface="+mn-cs"/>
                  <a:sym typeface="Calibri"/>
                </a:endParaRPr>
              </a:p>
            </p:txBody>
          </p:sp>
        </mc:Choice>
        <mc:Fallback xmlns="">
          <p:sp>
            <p:nvSpPr>
              <p:cNvPr id="10" name="TextBox 9">
                <a:extLst>
                  <a:ext uri="{FF2B5EF4-FFF2-40B4-BE49-F238E27FC236}">
                    <a16:creationId xmlns:a16="http://schemas.microsoft.com/office/drawing/2014/main" id="{41CD567D-742B-A841-A16A-BC1F58B278F3}"/>
                  </a:ext>
                </a:extLst>
              </p:cNvPr>
              <p:cNvSpPr txBox="1">
                <a:spLocks noRot="1" noChangeAspect="1" noMove="1" noResize="1" noEditPoints="1" noAdjustHandles="1" noChangeArrowheads="1" noChangeShapeType="1" noTextEdit="1"/>
              </p:cNvSpPr>
              <p:nvPr/>
            </p:nvSpPr>
            <p:spPr>
              <a:xfrm>
                <a:off x="5788021" y="2160066"/>
                <a:ext cx="3695112" cy="369330"/>
              </a:xfrm>
              <a:prstGeom prst="rect">
                <a:avLst/>
              </a:prstGeom>
              <a:blipFill>
                <a:blip r:embed="rId4"/>
                <a:stretch>
                  <a:fillRect b="-1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9DE9B7-0B33-6A4A-81FA-C50BB8990065}"/>
                  </a:ext>
                </a:extLst>
              </p:cNvPr>
              <p:cNvSpPr txBox="1"/>
              <p:nvPr/>
            </p:nvSpPr>
            <p:spPr>
              <a:xfrm>
                <a:off x="5119719" y="3569152"/>
                <a:ext cx="596252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both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𝑪</m:t>
                    </m:r>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𝟏</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and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satisfy the precision threshold</a:t>
                </a:r>
                <a:r>
                  <a:rPr lang="en-US" sz="3200" b="1" dirty="0">
                    <a:latin typeface="CordiaUPC" panose="020B0304020202020204" pitchFamily="34" charset="-34"/>
                    <a:cs typeface="CordiaUPC" panose="020B0304020202020204" pitchFamily="34" charset="-34"/>
                    <a:sym typeface="Calibri"/>
                  </a:rPr>
                  <a:t>,</a:t>
                </a:r>
              </a:p>
              <a:p>
                <a:pPr hangingPunct="0"/>
                <a:r>
                  <a:rPr lang="en-US" sz="3200" b="1" dirty="0">
                    <a:latin typeface="CordiaUPC" panose="020B0304020202020204" pitchFamily="34" charset="-34"/>
                    <a:cs typeface="CordiaUPC" panose="020B0304020202020204" pitchFamily="34" charset="-34"/>
                    <a:sym typeface="Calibri"/>
                  </a:rPr>
                  <a:t>then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lang="en-US" sz="3200" b="1" dirty="0">
                    <a:latin typeface="CordiaUPC" panose="020B0304020202020204" pitchFamily="34" charset="-34"/>
                    <a:cs typeface="CordiaUPC" panose="020B0304020202020204" pitchFamily="34" charset="-34"/>
                    <a:sym typeface="Calibri"/>
                  </a:rPr>
                  <a:t> is preferred.</a:t>
                </a:r>
                <a:endPar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endParaRPr>
              </a:p>
            </p:txBody>
          </p:sp>
        </mc:Choice>
        <mc:Fallback xmlns="">
          <p:sp>
            <p:nvSpPr>
              <p:cNvPr id="19" name="TextBox 18">
                <a:extLst>
                  <a:ext uri="{FF2B5EF4-FFF2-40B4-BE49-F238E27FC236}">
                    <a16:creationId xmlns:a16="http://schemas.microsoft.com/office/drawing/2014/main" id="{B89DE9B7-0B33-6A4A-81FA-C50BB8990065}"/>
                  </a:ext>
                </a:extLst>
              </p:cNvPr>
              <p:cNvSpPr txBox="1">
                <a:spLocks noRot="1" noChangeAspect="1" noMove="1" noResize="1" noEditPoints="1" noAdjustHandles="1" noChangeArrowheads="1" noChangeShapeType="1" noTextEdit="1"/>
              </p:cNvSpPr>
              <p:nvPr/>
            </p:nvSpPr>
            <p:spPr>
              <a:xfrm>
                <a:off x="5119719" y="3569152"/>
                <a:ext cx="5962528" cy="1077216"/>
              </a:xfrm>
              <a:prstGeom prst="rect">
                <a:avLst/>
              </a:prstGeom>
              <a:blipFill>
                <a:blip r:embed="rId5"/>
                <a:stretch>
                  <a:fillRect l="-3185" t="-5814" r="-2123" b="-162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FE50243-598B-3243-BA20-BBF7103BD72D}"/>
                  </a:ext>
                </a:extLst>
              </p:cNvPr>
              <p:cNvSpPr/>
              <p:nvPr/>
            </p:nvSpPr>
            <p:spPr>
              <a:xfrm>
                <a:off x="1025918" y="5703904"/>
                <a:ext cx="10248186" cy="646331"/>
              </a:xfrm>
              <a:prstGeom prst="rect">
                <a:avLst/>
              </a:prstGeom>
            </p:spPr>
            <p:txBody>
              <a:bodyPr wrap="square">
                <a:spAutoFit/>
              </a:bodyPr>
              <a:lstStyle/>
              <a:p>
                <a:r>
                  <a:rPr lang="en-US" dirty="0"/>
                  <a:t>The problem becomes </a:t>
                </a:r>
                <a:r>
                  <a:rPr lang="en-US" b="1" i="1" dirty="0">
                    <a:solidFill>
                      <a:srgbClr val="C00000"/>
                    </a:solidFill>
                  </a:rPr>
                  <a:t>finding the set of lowest possible threshold values (</a:t>
                </a:r>
                <a14:m>
                  <m:oMath xmlns:m="http://schemas.openxmlformats.org/officeDocument/2006/math">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𝜽</m:t>
                        </m:r>
                      </m:e>
                      <m:sup>
                        <m:r>
                          <a:rPr lang="en-US" b="1" i="1">
                            <a:solidFill>
                              <a:srgbClr val="C00000"/>
                            </a:solidFill>
                            <a:latin typeface="Cambria Math" panose="02040503050406030204" pitchFamily="18" charset="0"/>
                          </a:rPr>
                          <m:t>′</m:t>
                        </m:r>
                      </m:sup>
                    </m:sSup>
                    <m:r>
                      <a:rPr lang="en-US" b="1" i="1">
                        <a:solidFill>
                          <a:srgbClr val="C00000"/>
                        </a:solidFill>
                        <a:latin typeface="Cambria Math" panose="02040503050406030204" pitchFamily="18" charset="0"/>
                      </a:rPr>
                      <m:t>𝒔</m:t>
                    </m:r>
                  </m:oMath>
                </a14:m>
                <a:r>
                  <a:rPr lang="en-US" b="1" i="1" dirty="0">
                    <a:solidFill>
                      <a:srgbClr val="C00000"/>
                    </a:solidFill>
                  </a:rPr>
                  <a:t>) that achieve certain precision threshold (e.g., 90%)</a:t>
                </a:r>
              </a:p>
            </p:txBody>
          </p:sp>
        </mc:Choice>
        <mc:Fallback xmlns="">
          <p:sp>
            <p:nvSpPr>
              <p:cNvPr id="12" name="Rectangle 11">
                <a:extLst>
                  <a:ext uri="{FF2B5EF4-FFF2-40B4-BE49-F238E27FC236}">
                    <a16:creationId xmlns:a16="http://schemas.microsoft.com/office/drawing/2014/main" id="{5FE50243-598B-3243-BA20-BBF7103BD72D}"/>
                  </a:ext>
                </a:extLst>
              </p:cNvPr>
              <p:cNvSpPr>
                <a:spLocks noRot="1" noChangeAspect="1" noMove="1" noResize="1" noEditPoints="1" noAdjustHandles="1" noChangeArrowheads="1" noChangeShapeType="1" noTextEdit="1"/>
              </p:cNvSpPr>
              <p:nvPr/>
            </p:nvSpPr>
            <p:spPr>
              <a:xfrm>
                <a:off x="1025918" y="5703904"/>
                <a:ext cx="10248186" cy="646331"/>
              </a:xfrm>
              <a:prstGeom prst="rect">
                <a:avLst/>
              </a:prstGeom>
              <a:blipFill>
                <a:blip r:embed="rId6"/>
                <a:stretch>
                  <a:fillRect l="-495" t="-3846" b="-1153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6EFF8A7-E1E1-AD48-AEFA-C045B8973DA5}"/>
              </a:ext>
            </a:extLst>
          </p:cNvPr>
          <p:cNvSpPr txBox="1"/>
          <p:nvPr/>
        </p:nvSpPr>
        <p:spPr>
          <a:xfrm>
            <a:off x="4089256" y="680568"/>
            <a:ext cx="14246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High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Low recall</a:t>
            </a:r>
            <a:endParaRPr kumimoji="0" lang="en-US" sz="1800" b="0" i="0" u="none" strike="noStrike" cap="none" spc="0" normalizeH="0" baseline="0" dirty="0">
              <a:ln>
                <a:noFill/>
              </a:ln>
              <a:solidFill>
                <a:srgbClr val="FF0000"/>
              </a:solidFill>
              <a:effectLst/>
              <a:uFillTx/>
              <a:sym typeface="Calibri"/>
            </a:endParaRPr>
          </a:p>
        </p:txBody>
      </p:sp>
      <p:cxnSp>
        <p:nvCxnSpPr>
          <p:cNvPr id="23" name="Straight Arrow Connector 22">
            <a:extLst>
              <a:ext uri="{FF2B5EF4-FFF2-40B4-BE49-F238E27FC236}">
                <a16:creationId xmlns:a16="http://schemas.microsoft.com/office/drawing/2014/main" id="{615E6D29-BF1C-F142-906B-B286971FC395}"/>
              </a:ext>
            </a:extLst>
          </p:cNvPr>
          <p:cNvCxnSpPr>
            <a:cxnSpLocks/>
          </p:cNvCxnSpPr>
          <p:nvPr/>
        </p:nvCxnSpPr>
        <p:spPr>
          <a:xfrm flipH="1">
            <a:off x="4352544" y="1347985"/>
            <a:ext cx="224099" cy="51969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18B1EBC-1FB7-334B-862C-9D2E19FBDD31}"/>
              </a:ext>
            </a:extLst>
          </p:cNvPr>
          <p:cNvSpPr txBox="1"/>
          <p:nvPr/>
        </p:nvSpPr>
        <p:spPr>
          <a:xfrm>
            <a:off x="15283" y="4766826"/>
            <a:ext cx="13355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low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high recall</a:t>
            </a:r>
            <a:endParaRPr kumimoji="0" lang="en-US" sz="1800" b="0" i="0" u="none" strike="noStrike" cap="none" spc="0" normalizeH="0" baseline="0" dirty="0">
              <a:ln>
                <a:noFill/>
              </a:ln>
              <a:solidFill>
                <a:srgbClr val="FF0000"/>
              </a:solidFill>
              <a:effectLst/>
              <a:uFillTx/>
              <a:sym typeface="Calibri"/>
            </a:endParaRPr>
          </a:p>
        </p:txBody>
      </p:sp>
      <p:cxnSp>
        <p:nvCxnSpPr>
          <p:cNvPr id="25" name="Straight Arrow Connector 24">
            <a:extLst>
              <a:ext uri="{FF2B5EF4-FFF2-40B4-BE49-F238E27FC236}">
                <a16:creationId xmlns:a16="http://schemas.microsoft.com/office/drawing/2014/main" id="{064B70A2-4623-2949-95D0-DD8BD52BBD86}"/>
              </a:ext>
            </a:extLst>
          </p:cNvPr>
          <p:cNvCxnSpPr>
            <a:cxnSpLocks/>
          </p:cNvCxnSpPr>
          <p:nvPr/>
        </p:nvCxnSpPr>
        <p:spPr>
          <a:xfrm flipV="1">
            <a:off x="843339" y="4476077"/>
            <a:ext cx="846006" cy="35406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6320433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74</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Exploring the ideal set of threshold values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Core idea: </a:t>
            </a:r>
            <a:r>
              <a:rPr lang="en-US" dirty="0">
                <a:solidFill>
                  <a:schemeClr val="tx1"/>
                </a:solidFill>
              </a:rPr>
              <a:t>finding the the set of threshold values using binary search</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9036396" y="156631"/>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6" name="Picture 5">
            <a:extLst>
              <a:ext uri="{FF2B5EF4-FFF2-40B4-BE49-F238E27FC236}">
                <a16:creationId xmlns:a16="http://schemas.microsoft.com/office/drawing/2014/main" id="{4EA48594-C56F-EC48-91E2-17C5EBCC4F9C}"/>
              </a:ext>
            </a:extLst>
          </p:cNvPr>
          <p:cNvPicPr>
            <a:picLocks noChangeAspect="1"/>
          </p:cNvPicPr>
          <p:nvPr/>
        </p:nvPicPr>
        <p:blipFill>
          <a:blip r:embed="rId2"/>
          <a:stretch>
            <a:fillRect/>
          </a:stretch>
        </p:blipFill>
        <p:spPr>
          <a:xfrm>
            <a:off x="8280849" y="2472948"/>
            <a:ext cx="3097828" cy="3240889"/>
          </a:xfrm>
          <a:prstGeom prst="rect">
            <a:avLst/>
          </a:prstGeom>
        </p:spPr>
      </p:pic>
      <p:pic>
        <p:nvPicPr>
          <p:cNvPr id="8" name="Picture 7">
            <a:extLst>
              <a:ext uri="{FF2B5EF4-FFF2-40B4-BE49-F238E27FC236}">
                <a16:creationId xmlns:a16="http://schemas.microsoft.com/office/drawing/2014/main" id="{B16EEDEA-9B9E-8D4A-8977-0F351EF2CC49}"/>
              </a:ext>
            </a:extLst>
          </p:cNvPr>
          <p:cNvPicPr>
            <a:picLocks noChangeAspect="1"/>
          </p:cNvPicPr>
          <p:nvPr/>
        </p:nvPicPr>
        <p:blipFill>
          <a:blip r:embed="rId3"/>
          <a:stretch>
            <a:fillRect/>
          </a:stretch>
        </p:blipFill>
        <p:spPr>
          <a:xfrm>
            <a:off x="609519" y="2472949"/>
            <a:ext cx="3092577" cy="3240889"/>
          </a:xfrm>
          <a:prstGeom prst="rect">
            <a:avLst/>
          </a:prstGeom>
        </p:spPr>
      </p:pic>
      <p:cxnSp>
        <p:nvCxnSpPr>
          <p:cNvPr id="10" name="Straight Arrow Connector 9">
            <a:extLst>
              <a:ext uri="{FF2B5EF4-FFF2-40B4-BE49-F238E27FC236}">
                <a16:creationId xmlns:a16="http://schemas.microsoft.com/office/drawing/2014/main" id="{E0893095-7B00-E041-8128-3089E688EEB9}"/>
              </a:ext>
            </a:extLst>
          </p:cNvPr>
          <p:cNvCxnSpPr>
            <a:cxnSpLocks/>
          </p:cNvCxnSpPr>
          <p:nvPr/>
        </p:nvCxnSpPr>
        <p:spPr>
          <a:xfrm flipH="1" flipV="1">
            <a:off x="2405849" y="2243991"/>
            <a:ext cx="213063" cy="108228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2F507E-497D-B44B-AD60-40811C0BF938}"/>
                  </a:ext>
                </a:extLst>
              </p:cNvPr>
              <p:cNvSpPr txBox="1"/>
              <p:nvPr/>
            </p:nvSpPr>
            <p:spPr>
              <a:xfrm>
                <a:off x="301938" y="163483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&gt;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12" name="TextBox 11">
                <a:extLst>
                  <a:ext uri="{FF2B5EF4-FFF2-40B4-BE49-F238E27FC236}">
                    <a16:creationId xmlns:a16="http://schemas.microsoft.com/office/drawing/2014/main" id="{C72F507E-497D-B44B-AD60-40811C0BF938}"/>
                  </a:ext>
                </a:extLst>
              </p:cNvPr>
              <p:cNvSpPr txBox="1">
                <a:spLocks noRot="1" noChangeAspect="1" noMove="1" noResize="1" noEditPoints="1" noAdjustHandles="1" noChangeArrowheads="1" noChangeShapeType="1" noTextEdit="1"/>
              </p:cNvSpPr>
              <p:nvPr/>
            </p:nvSpPr>
            <p:spPr>
              <a:xfrm>
                <a:off x="301938" y="1634833"/>
                <a:ext cx="3407534" cy="646329"/>
              </a:xfrm>
              <a:prstGeom prst="rect">
                <a:avLst/>
              </a:prstGeom>
              <a:blipFill>
                <a:blip r:embed="rId4"/>
                <a:stretch>
                  <a:fillRect l="-2612" t="-3846" r="-2239" b="-13462"/>
                </a:stretch>
              </a:blipFill>
              <a:ln w="12700" cap="flat">
                <a:noFill/>
                <a:miter lim="400000"/>
              </a:ln>
              <a:effectLst/>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8E83BDD-0DC8-AC43-8677-8867B7819A47}"/>
              </a:ext>
            </a:extLst>
          </p:cNvPr>
          <p:cNvCxnSpPr>
            <a:cxnSpLocks/>
            <a:endCxn id="22" idx="0"/>
          </p:cNvCxnSpPr>
          <p:nvPr/>
        </p:nvCxnSpPr>
        <p:spPr>
          <a:xfrm>
            <a:off x="1768135" y="4455830"/>
            <a:ext cx="0" cy="1537233"/>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5B6C5A-D75A-2A48-A7BF-83A89AA1C3B0}"/>
                  </a:ext>
                </a:extLst>
              </p:cNvPr>
              <p:cNvSpPr txBox="1"/>
              <p:nvPr/>
            </p:nvSpPr>
            <p:spPr>
              <a:xfrm>
                <a:off x="64368" y="599306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&lt;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22" name="TextBox 21">
                <a:extLst>
                  <a:ext uri="{FF2B5EF4-FFF2-40B4-BE49-F238E27FC236}">
                    <a16:creationId xmlns:a16="http://schemas.microsoft.com/office/drawing/2014/main" id="{DA5B6C5A-D75A-2A48-A7BF-83A89AA1C3B0}"/>
                  </a:ext>
                </a:extLst>
              </p:cNvPr>
              <p:cNvSpPr txBox="1">
                <a:spLocks noRot="1" noChangeAspect="1" noMove="1" noResize="1" noEditPoints="1" noAdjustHandles="1" noChangeArrowheads="1" noChangeShapeType="1" noTextEdit="1"/>
              </p:cNvSpPr>
              <p:nvPr/>
            </p:nvSpPr>
            <p:spPr>
              <a:xfrm>
                <a:off x="64368" y="5993063"/>
                <a:ext cx="3407534" cy="646329"/>
              </a:xfrm>
              <a:prstGeom prst="rect">
                <a:avLst/>
              </a:prstGeom>
              <a:blipFill>
                <a:blip r:embed="rId5"/>
                <a:stretch>
                  <a:fillRect l="-1859" t="-3846" r="-2230" b="-13462"/>
                </a:stretch>
              </a:blipFill>
              <a:ln w="12700" cap="flat">
                <a:noFill/>
                <a:miter lim="400000"/>
              </a:ln>
              <a:effectLst/>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EA9AFB-8AEA-5D46-9B99-6879DAC4865F}"/>
              </a:ext>
            </a:extLst>
          </p:cNvPr>
          <p:cNvPicPr>
            <a:picLocks noChangeAspect="1"/>
          </p:cNvPicPr>
          <p:nvPr/>
        </p:nvPicPr>
        <p:blipFill>
          <a:blip r:embed="rId6"/>
          <a:stretch>
            <a:fillRect/>
          </a:stretch>
        </p:blipFill>
        <p:spPr>
          <a:xfrm>
            <a:off x="4442558" y="2472948"/>
            <a:ext cx="3097829" cy="3235388"/>
          </a:xfrm>
          <a:prstGeom prst="rect">
            <a:avLst/>
          </a:prstGeom>
        </p:spPr>
      </p:pic>
      <p:cxnSp>
        <p:nvCxnSpPr>
          <p:cNvPr id="26" name="Straight Arrow Connector 25">
            <a:extLst>
              <a:ext uri="{FF2B5EF4-FFF2-40B4-BE49-F238E27FC236}">
                <a16:creationId xmlns:a16="http://schemas.microsoft.com/office/drawing/2014/main" id="{824591DD-04E4-754A-8CFD-3B876058C64D}"/>
              </a:ext>
            </a:extLst>
          </p:cNvPr>
          <p:cNvCxnSpPr>
            <a:cxnSpLocks/>
          </p:cNvCxnSpPr>
          <p:nvPr/>
        </p:nvCxnSpPr>
        <p:spPr>
          <a:xfrm flipV="1">
            <a:off x="5467449" y="2221846"/>
            <a:ext cx="345934" cy="686431"/>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FE0EFBB4-020D-F640-919B-20002273D50E}"/>
              </a:ext>
            </a:extLst>
          </p:cNvPr>
          <p:cNvSpPr txBox="1"/>
          <p:nvPr/>
        </p:nvSpPr>
        <p:spPr>
          <a:xfrm>
            <a:off x="4275907" y="1465301"/>
            <a:ext cx="34311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Each point corresponds to a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conjunction of predicates (i.e., rule)</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2E96D7C9-00AA-1A40-871B-F60B6857D4EA}"/>
              </a:ext>
            </a:extLst>
          </p:cNvPr>
          <p:cNvCxnSpPr>
            <a:cxnSpLocks/>
          </p:cNvCxnSpPr>
          <p:nvPr/>
        </p:nvCxnSpPr>
        <p:spPr>
          <a:xfrm flipV="1">
            <a:off x="9364033" y="2027004"/>
            <a:ext cx="285994" cy="1745212"/>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B7720F62-3691-0940-B433-B8546C145F6E}"/>
              </a:ext>
            </a:extLst>
          </p:cNvPr>
          <p:cNvSpPr txBox="1"/>
          <p:nvPr/>
        </p:nvSpPr>
        <p:spPr>
          <a:xfrm>
            <a:off x="8706219" y="1488794"/>
            <a:ext cx="23685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Find the threshold value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via binary search</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sp>
        <p:nvSpPr>
          <p:cNvPr id="31" name="Rectangular Callout 30">
            <a:extLst>
              <a:ext uri="{FF2B5EF4-FFF2-40B4-BE49-F238E27FC236}">
                <a16:creationId xmlns:a16="http://schemas.microsoft.com/office/drawing/2014/main" id="{F4771518-9842-C841-9176-8A73B82D8DDF}"/>
              </a:ext>
            </a:extLst>
          </p:cNvPr>
          <p:cNvSpPr/>
          <p:nvPr/>
        </p:nvSpPr>
        <p:spPr>
          <a:xfrm>
            <a:off x="4464907" y="6174666"/>
            <a:ext cx="6609907" cy="369330"/>
          </a:xfrm>
          <a:prstGeom prst="wedgeRectCallout">
            <a:avLst>
              <a:gd name="adj1" fmla="val -36243"/>
              <a:gd name="adj2" fmla="val -138489"/>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Similar idea adopte</a:t>
            </a:r>
            <a:r>
              <a:rPr lang="en-US" b="1" dirty="0">
                <a:solidFill>
                  <a:srgbClr val="000000"/>
                </a:solidFill>
                <a:sym typeface="Calibri"/>
              </a:rPr>
              <a:t>d in [Tao, PODS 2018] as well.</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3444173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HUMO</a:t>
            </a:r>
            <a:endParaRPr lang="en-US" b="0"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Monotonicity assumption also used in HUMO</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7369846" y="173676"/>
            <a:ext cx="4822154" cy="400110"/>
          </a:xfrm>
          <a:prstGeom prst="rect">
            <a:avLst/>
          </a:prstGeom>
        </p:spPr>
        <p:txBody>
          <a:bodyPr wrap="none">
            <a:spAutoFit/>
          </a:bodyPr>
          <a:lstStyle/>
          <a:p>
            <a:pPr lvl="1"/>
            <a:r>
              <a:rPr lang="en-US" sz="2000" dirty="0">
                <a:latin typeface="IBM Plex Sans"/>
              </a:rPr>
              <a:t>[Chen et al. ICDE 2017, ICDE 2018]</a:t>
            </a:r>
            <a:endParaRPr lang="en-US" sz="2000" dirty="0">
              <a:latin typeface="IBM Plex Sans" panose="020B0503050203000203" pitchFamily="34" charset="0"/>
            </a:endParaRPr>
          </a:p>
        </p:txBody>
      </p:sp>
      <p:pic>
        <p:nvPicPr>
          <p:cNvPr id="7" name="Picture 6">
            <a:extLst>
              <a:ext uri="{FF2B5EF4-FFF2-40B4-BE49-F238E27FC236}">
                <a16:creationId xmlns:a16="http://schemas.microsoft.com/office/drawing/2014/main" id="{CB7A3F93-294A-034C-AF01-E1401E9D259E}"/>
              </a:ext>
            </a:extLst>
          </p:cNvPr>
          <p:cNvPicPr>
            <a:picLocks noChangeAspect="1"/>
          </p:cNvPicPr>
          <p:nvPr/>
        </p:nvPicPr>
        <p:blipFill>
          <a:blip r:embed="rId2"/>
          <a:stretch>
            <a:fillRect/>
          </a:stretch>
        </p:blipFill>
        <p:spPr>
          <a:xfrm>
            <a:off x="1759351" y="3190155"/>
            <a:ext cx="9240456" cy="2342651"/>
          </a:xfrm>
          <a:prstGeom prst="rect">
            <a:avLst/>
          </a:prstGeom>
        </p:spPr>
      </p:pic>
      <p:sp>
        <p:nvSpPr>
          <p:cNvPr id="9" name="TextBox 8">
            <a:extLst>
              <a:ext uri="{FF2B5EF4-FFF2-40B4-BE49-F238E27FC236}">
                <a16:creationId xmlns:a16="http://schemas.microsoft.com/office/drawing/2014/main" id="{2253377C-3DB9-BA47-A643-F6FCA720E83B}"/>
              </a:ext>
            </a:extLst>
          </p:cNvPr>
          <p:cNvSpPr txBox="1"/>
          <p:nvPr/>
        </p:nvSpPr>
        <p:spPr>
          <a:xfrm>
            <a:off x="983847" y="1427384"/>
            <a:ext cx="704295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Pair similarity interval is divided into </a:t>
            </a:r>
            <a:r>
              <a:rPr kumimoji="0" lang="en-US" sz="2000" b="1" i="0" u="none" strike="noStrike" cap="none" spc="0" normalizeH="0" baseline="0" dirty="0">
                <a:ln>
                  <a:noFill/>
                </a:ln>
                <a:solidFill>
                  <a:srgbClr val="C00000"/>
                </a:solidFill>
                <a:effectLst/>
                <a:uFillTx/>
                <a:latin typeface="IBM Plex Sans" panose="020B0503050203000203" pitchFamily="34" charset="0"/>
                <a:sym typeface="Calibri"/>
              </a:rPr>
              <a:t>three disjoint intervals</a:t>
            </a:r>
          </a:p>
        </p:txBody>
      </p:sp>
      <p:cxnSp>
        <p:nvCxnSpPr>
          <p:cNvPr id="13" name="Straight Arrow Connector 12">
            <a:extLst>
              <a:ext uri="{FF2B5EF4-FFF2-40B4-BE49-F238E27FC236}">
                <a16:creationId xmlns:a16="http://schemas.microsoft.com/office/drawing/2014/main" id="{4FAD8313-8F43-6945-8E7B-5CCCCF4D3394}"/>
              </a:ext>
            </a:extLst>
          </p:cNvPr>
          <p:cNvCxnSpPr/>
          <p:nvPr/>
        </p:nvCxnSpPr>
        <p:spPr>
          <a:xfrm flipH="1">
            <a:off x="3524356" y="1889702"/>
            <a:ext cx="1608881" cy="144246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4A130F0-891E-B04C-81A4-EB0A71BAA79F}"/>
              </a:ext>
            </a:extLst>
          </p:cNvPr>
          <p:cNvCxnSpPr>
            <a:cxnSpLocks/>
          </p:cNvCxnSpPr>
          <p:nvPr/>
        </p:nvCxnSpPr>
        <p:spPr>
          <a:xfrm flipH="1">
            <a:off x="5937678" y="1867374"/>
            <a:ext cx="311356" cy="132278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1ECD5667-54FA-954E-8002-1F07796EF81D}"/>
              </a:ext>
            </a:extLst>
          </p:cNvPr>
          <p:cNvCxnSpPr>
            <a:cxnSpLocks/>
          </p:cNvCxnSpPr>
          <p:nvPr/>
        </p:nvCxnSpPr>
        <p:spPr>
          <a:xfrm>
            <a:off x="7048983" y="1958554"/>
            <a:ext cx="1134318" cy="13602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6B9BCBB-4CC6-F54F-97C9-B1631D53159D}"/>
              </a:ext>
            </a:extLst>
          </p:cNvPr>
          <p:cNvSpPr txBox="1"/>
          <p:nvPr/>
        </p:nvSpPr>
        <p:spPr>
          <a:xfrm>
            <a:off x="2031626" y="2756510"/>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Non-matches</a:t>
            </a:r>
            <a:endParaRPr kumimoji="0" lang="en-US" sz="1800" b="1" i="0" u="none" strike="noStrike" cap="none" spc="0" normalizeH="0" baseline="0" dirty="0">
              <a:ln>
                <a:noFill/>
              </a:ln>
              <a:solidFill>
                <a:srgbClr val="C00000"/>
              </a:solidFill>
              <a:effectLst/>
              <a:uFillTx/>
              <a:sym typeface="Calibri"/>
            </a:endParaRPr>
          </a:p>
        </p:txBody>
      </p:sp>
      <p:sp>
        <p:nvSpPr>
          <p:cNvPr id="29" name="TextBox 28">
            <a:extLst>
              <a:ext uri="{FF2B5EF4-FFF2-40B4-BE49-F238E27FC236}">
                <a16:creationId xmlns:a16="http://schemas.microsoft.com/office/drawing/2014/main" id="{69E33750-1AAF-5C42-93D3-BAD6CE35074F}"/>
              </a:ext>
            </a:extLst>
          </p:cNvPr>
          <p:cNvSpPr txBox="1"/>
          <p:nvPr/>
        </p:nvSpPr>
        <p:spPr>
          <a:xfrm>
            <a:off x="4890034" y="2904416"/>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uncertain</a:t>
            </a:r>
            <a:endParaRPr kumimoji="0" lang="en-US" sz="1800" b="1" i="0" u="none" strike="noStrike" cap="none" spc="0" normalizeH="0" baseline="0" dirty="0">
              <a:ln>
                <a:noFill/>
              </a:ln>
              <a:solidFill>
                <a:srgbClr val="C00000"/>
              </a:solidFill>
              <a:effectLst/>
              <a:uFillTx/>
              <a:sym typeface="Calibri"/>
            </a:endParaRPr>
          </a:p>
        </p:txBody>
      </p:sp>
      <p:sp>
        <p:nvSpPr>
          <p:cNvPr id="33" name="TextBox 32">
            <a:extLst>
              <a:ext uri="{FF2B5EF4-FFF2-40B4-BE49-F238E27FC236}">
                <a16:creationId xmlns:a16="http://schemas.microsoft.com/office/drawing/2014/main" id="{8A7F5335-5DD9-7648-82C7-B4671C58E321}"/>
              </a:ext>
            </a:extLst>
          </p:cNvPr>
          <p:cNvSpPr txBox="1"/>
          <p:nvPr/>
        </p:nvSpPr>
        <p:spPr>
          <a:xfrm>
            <a:off x="8342298" y="2790724"/>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matches</a:t>
            </a:r>
            <a:endParaRPr kumimoji="0" lang="en-US" sz="1800" b="1" i="0" u="none" strike="noStrike" cap="none" spc="0" normalizeH="0" baseline="0" dirty="0">
              <a:ln>
                <a:noFill/>
              </a:ln>
              <a:solidFill>
                <a:srgbClr val="C00000"/>
              </a:solidFill>
              <a:effectLst/>
              <a:uFillTx/>
              <a:sym typeface="Calibri"/>
            </a:endParaRPr>
          </a:p>
        </p:txBody>
      </p:sp>
      <p:sp>
        <p:nvSpPr>
          <p:cNvPr id="27" name="Down Arrow 26">
            <a:extLst>
              <a:ext uri="{FF2B5EF4-FFF2-40B4-BE49-F238E27FC236}">
                <a16:creationId xmlns:a16="http://schemas.microsoft.com/office/drawing/2014/main" id="{EE6B0AC2-2843-4347-A79B-E0804771CC5F}"/>
              </a:ext>
            </a:extLst>
          </p:cNvPr>
          <p:cNvSpPr/>
          <p:nvPr/>
        </p:nvSpPr>
        <p:spPr>
          <a:xfrm rot="9395755">
            <a:off x="5014977" y="5495955"/>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Down Arrow 35">
            <a:extLst>
              <a:ext uri="{FF2B5EF4-FFF2-40B4-BE49-F238E27FC236}">
                <a16:creationId xmlns:a16="http://schemas.microsoft.com/office/drawing/2014/main" id="{78B92C8C-9EC5-B94B-96E1-830030873EFB}"/>
              </a:ext>
            </a:extLst>
          </p:cNvPr>
          <p:cNvSpPr/>
          <p:nvPr/>
        </p:nvSpPr>
        <p:spPr>
          <a:xfrm rot="12447511">
            <a:off x="6078572" y="5495292"/>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677B09-E52C-4E45-9108-A033271AB53C}"/>
              </a:ext>
            </a:extLst>
          </p:cNvPr>
          <p:cNvSpPr txBox="1"/>
          <p:nvPr/>
        </p:nvSpPr>
        <p:spPr>
          <a:xfrm>
            <a:off x="3524356" y="6268008"/>
            <a:ext cx="4681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DF6633"/>
                </a:solidFill>
                <a:effectLst/>
                <a:uFillTx/>
                <a:latin typeface="IBM Plex Sans" panose="020B0503050203000203" pitchFamily="34" charset="0"/>
                <a:sym typeface="Calibri"/>
              </a:rPr>
              <a:t>Find out the boundary with active learning</a:t>
            </a:r>
          </a:p>
        </p:txBody>
      </p:sp>
    </p:spTree>
    <p:extLst>
      <p:ext uri="{BB962C8B-B14F-4D97-AF65-F5344CB8AC3E}">
        <p14:creationId xmlns:p14="http://schemas.microsoft.com/office/powerpoint/2010/main" val="245946104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Likely False Negatives / Likely False Positives</a:t>
            </a:r>
          </a:p>
        </p:txBody>
      </p:sp>
    </p:spTree>
    <p:extLst>
      <p:ext uri="{BB962C8B-B14F-4D97-AF65-F5344CB8AC3E}">
        <p14:creationId xmlns:p14="http://schemas.microsoft.com/office/powerpoint/2010/main" val="379075935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20FCF7-CA3C-8443-8A68-1A2C8B81FD83}"/>
              </a:ext>
            </a:extLst>
          </p:cNvPr>
          <p:cNvSpPr/>
          <p:nvPr/>
        </p:nvSpPr>
        <p:spPr>
          <a:xfrm>
            <a:off x="182509" y="1694886"/>
            <a:ext cx="11864170" cy="5031161"/>
          </a:xfrm>
          <a:prstGeom prst="rect">
            <a:avLst/>
          </a:prstGeom>
          <a:solidFill>
            <a:schemeClr val="accent3">
              <a:lumMod val="20000"/>
              <a:lumOff val="80000"/>
            </a:schemeClr>
          </a:solidFill>
          <a:ln w="31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a:xfrm>
            <a:off x="182509" y="110008"/>
            <a:ext cx="10972166" cy="571498"/>
          </a:xfrm>
        </p:spPr>
        <p:txBody>
          <a:bodyPr>
            <a:normAutofit/>
          </a:bodyPr>
          <a:lstStyle/>
          <a:p>
            <a:r>
              <a:rPr lang="en-US" sz="2800" dirty="0"/>
              <a:t>Likely False Positives/Likely False Negatives</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618706"/>
            <a:ext cx="10972166" cy="5067300"/>
          </a:xfrm>
        </p:spPr>
        <p:txBody>
          <a:bodyPr/>
          <a:lstStyle/>
          <a:p>
            <a:r>
              <a:rPr lang="en-US" b="1" dirty="0" err="1">
                <a:solidFill>
                  <a:schemeClr val="tx1"/>
                </a:solidFill>
              </a:rPr>
              <a:t>SystemER</a:t>
            </a:r>
            <a:r>
              <a:rPr lang="en-US" dirty="0">
                <a:solidFill>
                  <a:schemeClr val="tx1"/>
                </a:solidFill>
              </a:rPr>
              <a:t>: A human-in-the-loop system for explainable entity resolution. </a:t>
            </a:r>
          </a:p>
          <a:p>
            <a:pPr lvl="1"/>
            <a:r>
              <a:rPr lang="en-US" dirty="0">
                <a:solidFill>
                  <a:schemeClr val="tx1"/>
                </a:solidFill>
              </a:rPr>
              <a:t>Explainable entity resolution algorithms (rule-based)</a:t>
            </a:r>
          </a:p>
          <a:p>
            <a:pPr lvl="1"/>
            <a:r>
              <a:rPr lang="en-US" dirty="0">
                <a:solidFill>
                  <a:schemeClr val="tx1"/>
                </a:solidFill>
              </a:rPr>
              <a:t>Low-cost human-in-the-loop</a:t>
            </a:r>
          </a:p>
        </p:txBody>
      </p:sp>
      <p:sp>
        <p:nvSpPr>
          <p:cNvPr id="5" name="Rectangle 4">
            <a:extLst>
              <a:ext uri="{FF2B5EF4-FFF2-40B4-BE49-F238E27FC236}">
                <a16:creationId xmlns:a16="http://schemas.microsoft.com/office/drawing/2014/main" id="{046FDDE2-56A5-9947-8123-697F9980D25E}"/>
              </a:ext>
            </a:extLst>
          </p:cNvPr>
          <p:cNvSpPr/>
          <p:nvPr/>
        </p:nvSpPr>
        <p:spPr>
          <a:xfrm>
            <a:off x="8478628" y="131953"/>
            <a:ext cx="3461204" cy="400110"/>
          </a:xfrm>
          <a:prstGeom prst="rect">
            <a:avLst/>
          </a:prstGeom>
        </p:spPr>
        <p:txBody>
          <a:bodyPr wrap="none">
            <a:spAutoFit/>
          </a:bodyPr>
          <a:lstStyle/>
          <a:p>
            <a:pPr lvl="1"/>
            <a:r>
              <a:rPr lang="en-US" sz="2000" dirty="0">
                <a:latin typeface="IBM Plex Sans" panose="020B0503050203000203" pitchFamily="34" charset="0"/>
              </a:rPr>
              <a:t>[Qian et al., 2017, 2019]</a:t>
            </a:r>
          </a:p>
        </p:txBody>
      </p:sp>
      <p:graphicFrame>
        <p:nvGraphicFramePr>
          <p:cNvPr id="22" name="图片占位符 16">
            <a:extLst>
              <a:ext uri="{FF2B5EF4-FFF2-40B4-BE49-F238E27FC236}">
                <a16:creationId xmlns:a16="http://schemas.microsoft.com/office/drawing/2014/main" id="{CA007B01-7F83-5249-ACA6-347F504ADFCA}"/>
              </a:ext>
            </a:extLst>
          </p:cNvPr>
          <p:cNvGraphicFramePr>
            <a:graphicFrameLocks noGrp="1"/>
          </p:cNvGraphicFramePr>
          <p:nvPr/>
        </p:nvGraphicFramePr>
        <p:xfrm>
          <a:off x="967666" y="1885163"/>
          <a:ext cx="3948643" cy="853140"/>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603230">
                  <a:extLst>
                    <a:ext uri="{9D8B030D-6E8A-4147-A177-3AD203B41FA5}">
                      <a16:colId xmlns:a16="http://schemas.microsoft.com/office/drawing/2014/main" val="20003"/>
                    </a:ext>
                  </a:extLst>
                </a:gridCol>
                <a:gridCol w="1332503">
                  <a:extLst>
                    <a:ext uri="{9D8B030D-6E8A-4147-A177-3AD203B41FA5}">
                      <a16:colId xmlns:a16="http://schemas.microsoft.com/office/drawing/2014/main" val="20004"/>
                    </a:ext>
                  </a:extLst>
                </a:gridCol>
              </a:tblGrid>
              <a:tr h="32482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056">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95118</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a:t>
                      </a:r>
                    </a:p>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5353 Almaden Express Way</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3" name="图片占位符 16">
            <a:extLst>
              <a:ext uri="{FF2B5EF4-FFF2-40B4-BE49-F238E27FC236}">
                <a16:creationId xmlns:a16="http://schemas.microsoft.com/office/drawing/2014/main" id="{E2E01842-B2C2-DD46-AFBF-20223D5DA6AC}"/>
              </a:ext>
            </a:extLst>
          </p:cNvPr>
          <p:cNvGraphicFramePr>
            <a:graphicFrameLocks noGrp="1"/>
          </p:cNvGraphicFramePr>
          <p:nvPr/>
        </p:nvGraphicFramePr>
        <p:xfrm>
          <a:off x="5286257" y="1882947"/>
          <a:ext cx="4052965" cy="843280"/>
        </p:xfrm>
        <a:graphic>
          <a:graphicData uri="http://schemas.openxmlformats.org/drawingml/2006/table">
            <a:tbl>
              <a:tblPr/>
              <a:tblGrid>
                <a:gridCol w="978701">
                  <a:extLst>
                    <a:ext uri="{9D8B030D-6E8A-4147-A177-3AD203B41FA5}">
                      <a16:colId xmlns:a16="http://schemas.microsoft.com/office/drawing/2014/main" val="20001"/>
                    </a:ext>
                  </a:extLst>
                </a:gridCol>
                <a:gridCol w="695305">
                  <a:extLst>
                    <a:ext uri="{9D8B030D-6E8A-4147-A177-3AD203B41FA5}">
                      <a16:colId xmlns:a16="http://schemas.microsoft.com/office/drawing/2014/main" val="20002"/>
                    </a:ext>
                  </a:extLst>
                </a:gridCol>
                <a:gridCol w="852468">
                  <a:extLst>
                    <a:ext uri="{9D8B030D-6E8A-4147-A177-3AD203B41FA5}">
                      <a16:colId xmlns:a16="http://schemas.microsoft.com/office/drawing/2014/main" val="20003"/>
                    </a:ext>
                  </a:extLst>
                </a:gridCol>
                <a:gridCol w="1526491">
                  <a:extLst>
                    <a:ext uri="{9D8B030D-6E8A-4147-A177-3AD203B41FA5}">
                      <a16:colId xmlns:a16="http://schemas.microsoft.com/office/drawing/2014/main" val="20004"/>
                    </a:ext>
                  </a:extLst>
                </a:gridCol>
              </a:tblGrid>
              <a:tr h="277854">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80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95110</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635 Coleman Ave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4" name="Graphic 23" descr="Database">
            <a:extLst>
              <a:ext uri="{FF2B5EF4-FFF2-40B4-BE49-F238E27FC236}">
                <a16:creationId xmlns:a16="http://schemas.microsoft.com/office/drawing/2014/main" id="{47422F95-4871-6541-AB5A-C168768C0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4231" y="2712917"/>
            <a:ext cx="611066" cy="611066"/>
          </a:xfrm>
          <a:prstGeom prst="rect">
            <a:avLst/>
          </a:prstGeom>
        </p:spPr>
      </p:pic>
      <p:pic>
        <p:nvPicPr>
          <p:cNvPr id="25" name="Graphic 24" descr="Database">
            <a:extLst>
              <a:ext uri="{FF2B5EF4-FFF2-40B4-BE49-F238E27FC236}">
                <a16:creationId xmlns:a16="http://schemas.microsoft.com/office/drawing/2014/main" id="{ADBD76C5-BA04-DD4B-87B9-50EE5EA40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4934" y="2706349"/>
            <a:ext cx="611066" cy="611066"/>
          </a:xfrm>
          <a:prstGeom prst="rect">
            <a:avLst/>
          </a:prstGeom>
        </p:spPr>
      </p:pic>
      <p:sp>
        <p:nvSpPr>
          <p:cNvPr id="26" name="Down Arrow 25">
            <a:extLst>
              <a:ext uri="{FF2B5EF4-FFF2-40B4-BE49-F238E27FC236}">
                <a16:creationId xmlns:a16="http://schemas.microsoft.com/office/drawing/2014/main" id="{40438B4F-C6B8-2140-954A-E98D20BD8F07}"/>
              </a:ext>
            </a:extLst>
          </p:cNvPr>
          <p:cNvSpPr/>
          <p:nvPr/>
        </p:nvSpPr>
        <p:spPr>
          <a:xfrm>
            <a:off x="4918064" y="2827658"/>
            <a:ext cx="413022" cy="649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7" name="Rounded Rectangle 26">
            <a:extLst>
              <a:ext uri="{FF2B5EF4-FFF2-40B4-BE49-F238E27FC236}">
                <a16:creationId xmlns:a16="http://schemas.microsoft.com/office/drawing/2014/main" id="{99C55BB2-201C-594B-B78A-9D4C8DC6D594}"/>
              </a:ext>
            </a:extLst>
          </p:cNvPr>
          <p:cNvSpPr/>
          <p:nvPr/>
        </p:nvSpPr>
        <p:spPr>
          <a:xfrm>
            <a:off x="4123686" y="3512861"/>
            <a:ext cx="2010641" cy="734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11"/>
              </a:lnSpc>
            </a:pPr>
            <a:r>
              <a:rPr lang="en-US" sz="2400" b="1" dirty="0">
                <a:latin typeface="Cordia New" panose="020B0304020202020204" pitchFamily="34" charset="-34"/>
                <a:cs typeface="Cordia New" panose="020B0304020202020204" pitchFamily="34" charset="-34"/>
              </a:rPr>
              <a:t>Rule Learning </a:t>
            </a:r>
          </a:p>
          <a:p>
            <a:pPr algn="ctr">
              <a:lnSpc>
                <a:spcPts val="2000"/>
              </a:lnSpc>
            </a:pPr>
            <a:r>
              <a:rPr lang="en-US" sz="2400" b="1" dirty="0">
                <a:latin typeface="Cordia New" panose="020B0304020202020204" pitchFamily="34" charset="-34"/>
                <a:cs typeface="Cordia New" panose="020B0304020202020204" pitchFamily="34" charset="-34"/>
              </a:rPr>
              <a:t>Algorithm</a:t>
            </a:r>
          </a:p>
        </p:txBody>
      </p:sp>
      <p:sp>
        <p:nvSpPr>
          <p:cNvPr id="28" name="Down Arrow 27">
            <a:extLst>
              <a:ext uri="{FF2B5EF4-FFF2-40B4-BE49-F238E27FC236}">
                <a16:creationId xmlns:a16="http://schemas.microsoft.com/office/drawing/2014/main" id="{2A97A787-B58F-C849-8D25-113EFB6348F5}"/>
              </a:ext>
            </a:extLst>
          </p:cNvPr>
          <p:cNvSpPr/>
          <p:nvPr/>
        </p:nvSpPr>
        <p:spPr>
          <a:xfrm>
            <a:off x="4898186" y="4311830"/>
            <a:ext cx="451596" cy="6801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9" name="Rectangle 28">
            <a:extLst>
              <a:ext uri="{FF2B5EF4-FFF2-40B4-BE49-F238E27FC236}">
                <a16:creationId xmlns:a16="http://schemas.microsoft.com/office/drawing/2014/main" id="{C7062D0C-09EA-8F49-8D81-4B890020EC95}"/>
              </a:ext>
            </a:extLst>
          </p:cNvPr>
          <p:cNvSpPr/>
          <p:nvPr/>
        </p:nvSpPr>
        <p:spPr>
          <a:xfrm>
            <a:off x="8750887" y="2866329"/>
            <a:ext cx="3230131" cy="646331"/>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endParaRPr lang="en-US" altLang="en-US" b="1" dirty="0">
              <a:solidFill>
                <a:srgbClr val="7030A0"/>
              </a:solidFill>
              <a:latin typeface="IBM Plex Sans" charset="0"/>
              <a:ea typeface="IBM Plex Sans" charset="0"/>
              <a:cs typeface="IBM Plex Sans" charset="0"/>
            </a:endParaRPr>
          </a:p>
        </p:txBody>
      </p:sp>
      <p:cxnSp>
        <p:nvCxnSpPr>
          <p:cNvPr id="30" name="Straight Arrow Connector 29">
            <a:extLst>
              <a:ext uri="{FF2B5EF4-FFF2-40B4-BE49-F238E27FC236}">
                <a16:creationId xmlns:a16="http://schemas.microsoft.com/office/drawing/2014/main" id="{6B8A4B80-0DBB-F64C-AAE2-BFAFD77191F4}"/>
              </a:ext>
            </a:extLst>
          </p:cNvPr>
          <p:cNvCxnSpPr>
            <a:cxnSpLocks/>
          </p:cNvCxnSpPr>
          <p:nvPr/>
        </p:nvCxnSpPr>
        <p:spPr>
          <a:xfrm flipV="1">
            <a:off x="6295947" y="3229411"/>
            <a:ext cx="2371373" cy="515131"/>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114908-99DB-1549-A2E7-D1678E74BDB8}"/>
              </a:ext>
            </a:extLst>
          </p:cNvPr>
          <p:cNvSpPr txBox="1"/>
          <p:nvPr/>
        </p:nvSpPr>
        <p:spPr>
          <a:xfrm rot="20766216">
            <a:off x="6181907" y="2954079"/>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Candidate rule learning</a:t>
            </a:r>
            <a:endParaRPr lang="en-US" sz="3200" b="1" i="1" dirty="0">
              <a:latin typeface="Cordia New" panose="020B0304020202020204" pitchFamily="34" charset="-34"/>
              <a:cs typeface="Cordia New" panose="020B0304020202020204" pitchFamily="34" charset="-34"/>
            </a:endParaRPr>
          </a:p>
        </p:txBody>
      </p:sp>
      <p:sp>
        <p:nvSpPr>
          <p:cNvPr id="34" name="Rectangle 33">
            <a:extLst>
              <a:ext uri="{FF2B5EF4-FFF2-40B4-BE49-F238E27FC236}">
                <a16:creationId xmlns:a16="http://schemas.microsoft.com/office/drawing/2014/main" id="{C9CE1D9C-0CC6-E64E-BA32-3322D5640409}"/>
              </a:ext>
            </a:extLst>
          </p:cNvPr>
          <p:cNvSpPr/>
          <p:nvPr/>
        </p:nvSpPr>
        <p:spPr>
          <a:xfrm>
            <a:off x="8686505" y="3786119"/>
            <a:ext cx="3220644" cy="923330"/>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p>
          <a:p>
            <a:pPr eaLnBrk="0" hangingPunct="0">
              <a:buClr>
                <a:srgbClr val="A9A57C"/>
              </a:buClr>
            </a:pPr>
            <a:r>
              <a:rPr lang="en-US" altLang="en-US" b="1" noProof="1">
                <a:latin typeface="IBM Plex Sans" charset="0"/>
                <a:ea typeface="IBM Plex Sans" charset="0"/>
                <a:cs typeface="IBM Plex Sans" charset="0"/>
              </a:rPr>
              <a:t>and</a:t>
            </a:r>
            <a:r>
              <a:rPr lang="en-US" altLang="en-US" b="1" noProof="1">
                <a:solidFill>
                  <a:srgbClr val="0070C0"/>
                </a:solidFill>
                <a:latin typeface="IBM Plex Sans" charset="0"/>
                <a:ea typeface="IBM Plex Sans" charset="0"/>
                <a:cs typeface="IBM Plex Sans" charset="0"/>
              </a:rPr>
              <a:t> </a:t>
            </a:r>
            <a:r>
              <a:rPr lang="en-US" altLang="en-US" b="1" noProof="1">
                <a:solidFill>
                  <a:srgbClr val="C00000"/>
                </a:solidFill>
                <a:latin typeface="IBM Plex Sans" charset="0"/>
                <a:ea typeface="IBM Plex Sans" charset="0"/>
                <a:cs typeface="IBM Plex Sans" charset="0"/>
              </a:rPr>
              <a:t>R.zip = S.zip</a:t>
            </a:r>
            <a:endParaRPr lang="en-US" altLang="en-US" b="1" dirty="0">
              <a:solidFill>
                <a:srgbClr val="C00000"/>
              </a:solidFill>
              <a:latin typeface="IBM Plex Sans" charset="0"/>
              <a:ea typeface="IBM Plex Sans" charset="0"/>
              <a:cs typeface="IBM Plex Sans" charset="0"/>
            </a:endParaRPr>
          </a:p>
        </p:txBody>
      </p:sp>
      <p:cxnSp>
        <p:nvCxnSpPr>
          <p:cNvPr id="35" name="Straight Arrow Connector 34">
            <a:extLst>
              <a:ext uri="{FF2B5EF4-FFF2-40B4-BE49-F238E27FC236}">
                <a16:creationId xmlns:a16="http://schemas.microsoft.com/office/drawing/2014/main" id="{EFFF59C1-EF80-AE4F-8C6F-F7653A2224C6}"/>
              </a:ext>
            </a:extLst>
          </p:cNvPr>
          <p:cNvCxnSpPr>
            <a:cxnSpLocks/>
          </p:cNvCxnSpPr>
          <p:nvPr/>
        </p:nvCxnSpPr>
        <p:spPr>
          <a:xfrm>
            <a:off x="6256129" y="3917340"/>
            <a:ext cx="2280958" cy="475711"/>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图片占位符 16">
            <a:extLst>
              <a:ext uri="{FF2B5EF4-FFF2-40B4-BE49-F238E27FC236}">
                <a16:creationId xmlns:a16="http://schemas.microsoft.com/office/drawing/2014/main" id="{775A8174-F6F7-EA4C-B016-CBDFDEEC7E7E}"/>
              </a:ext>
            </a:extLst>
          </p:cNvPr>
          <p:cNvGraphicFramePr>
            <a:graphicFrameLocks noGrp="1"/>
          </p:cNvGraphicFramePr>
          <p:nvPr/>
        </p:nvGraphicFramePr>
        <p:xfrm>
          <a:off x="967666" y="5045870"/>
          <a:ext cx="4060746" cy="771889"/>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573068">
                  <a:extLst>
                    <a:ext uri="{9D8B030D-6E8A-4147-A177-3AD203B41FA5}">
                      <a16:colId xmlns:a16="http://schemas.microsoft.com/office/drawing/2014/main" val="20003"/>
                    </a:ext>
                  </a:extLst>
                </a:gridCol>
                <a:gridCol w="1474768">
                  <a:extLst>
                    <a:ext uri="{9D8B030D-6E8A-4147-A177-3AD203B41FA5}">
                      <a16:colId xmlns:a16="http://schemas.microsoft.com/office/drawing/2014/main" val="20004"/>
                    </a:ext>
                  </a:extLst>
                </a:gridCol>
              </a:tblGrid>
              <a:tr h="359908">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98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90036</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5925 W 3rd St.</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8" name="图片占位符 16">
            <a:extLst>
              <a:ext uri="{FF2B5EF4-FFF2-40B4-BE49-F238E27FC236}">
                <a16:creationId xmlns:a16="http://schemas.microsoft.com/office/drawing/2014/main" id="{DDC32491-289A-5143-85B0-A38490016B1F}"/>
              </a:ext>
            </a:extLst>
          </p:cNvPr>
          <p:cNvGraphicFramePr>
            <a:graphicFrameLocks noGrp="1"/>
          </p:cNvGraphicFramePr>
          <p:nvPr/>
        </p:nvGraphicFramePr>
        <p:xfrm>
          <a:off x="5240804" y="5058404"/>
          <a:ext cx="4662176" cy="746823"/>
        </p:xfrm>
        <a:graphic>
          <a:graphicData uri="http://schemas.openxmlformats.org/drawingml/2006/table">
            <a:tbl>
              <a:tblPr/>
              <a:tblGrid>
                <a:gridCol w="1123930">
                  <a:extLst>
                    <a:ext uri="{9D8B030D-6E8A-4147-A177-3AD203B41FA5}">
                      <a16:colId xmlns:a16="http://schemas.microsoft.com/office/drawing/2014/main" val="20001"/>
                    </a:ext>
                  </a:extLst>
                </a:gridCol>
                <a:gridCol w="835005">
                  <a:extLst>
                    <a:ext uri="{9D8B030D-6E8A-4147-A177-3AD203B41FA5}">
                      <a16:colId xmlns:a16="http://schemas.microsoft.com/office/drawing/2014/main" val="20002"/>
                    </a:ext>
                  </a:extLst>
                </a:gridCol>
                <a:gridCol w="619105">
                  <a:extLst>
                    <a:ext uri="{9D8B030D-6E8A-4147-A177-3AD203B41FA5}">
                      <a16:colId xmlns:a16="http://schemas.microsoft.com/office/drawing/2014/main" val="20003"/>
                    </a:ext>
                  </a:extLst>
                </a:gridCol>
                <a:gridCol w="2084136">
                  <a:extLst>
                    <a:ext uri="{9D8B030D-6E8A-4147-A177-3AD203B41FA5}">
                      <a16:colId xmlns:a16="http://schemas.microsoft.com/office/drawing/2014/main" val="20004"/>
                    </a:ext>
                  </a:extLst>
                </a:gridCol>
              </a:tblGrid>
              <a:tr h="304679">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383">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90004</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340 N Western Ave</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 name="Bent Arrow 38">
            <a:extLst>
              <a:ext uri="{FF2B5EF4-FFF2-40B4-BE49-F238E27FC236}">
                <a16:creationId xmlns:a16="http://schemas.microsoft.com/office/drawing/2014/main" id="{448214A1-2F62-B045-B7D9-52473A6DE8F3}"/>
              </a:ext>
            </a:extLst>
          </p:cNvPr>
          <p:cNvSpPr/>
          <p:nvPr/>
        </p:nvSpPr>
        <p:spPr>
          <a:xfrm>
            <a:off x="2587873" y="3486976"/>
            <a:ext cx="1378483" cy="1345875"/>
          </a:xfrm>
          <a:prstGeom prst="bentArrow">
            <a:avLst>
              <a:gd name="adj1" fmla="val 1742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0" name="TextBox 39">
            <a:extLst>
              <a:ext uri="{FF2B5EF4-FFF2-40B4-BE49-F238E27FC236}">
                <a16:creationId xmlns:a16="http://schemas.microsoft.com/office/drawing/2014/main" id="{84E028A5-AD14-5B42-8C09-421DBCEEE720}"/>
              </a:ext>
            </a:extLst>
          </p:cNvPr>
          <p:cNvSpPr txBox="1"/>
          <p:nvPr/>
        </p:nvSpPr>
        <p:spPr>
          <a:xfrm>
            <a:off x="2941987" y="5834042"/>
            <a:ext cx="3766760" cy="623248"/>
          </a:xfrm>
          <a:prstGeom prst="rect">
            <a:avLst/>
          </a:prstGeom>
          <a:noFill/>
        </p:spPr>
        <p:txBody>
          <a:bodyPr wrap="square" rtlCol="0">
            <a:spAutoFit/>
          </a:bodyPr>
          <a:lstStyle/>
          <a:p>
            <a:pPr>
              <a:lnSpc>
                <a:spcPts val="4444"/>
              </a:lnSpc>
            </a:pPr>
            <a:r>
              <a:rPr lang="en-US" sz="2800" b="1" i="1" dirty="0">
                <a:latin typeface="Cordia New" panose="020B0304020202020204" pitchFamily="34" charset="-34"/>
                <a:cs typeface="Cordia New" panose="020B0304020202020204" pitchFamily="34" charset="-34"/>
              </a:rPr>
              <a:t>User labeling</a:t>
            </a:r>
            <a:endParaRPr lang="en-US" sz="3600" b="1" i="1" dirty="0">
              <a:latin typeface="Cordia New" panose="020B0304020202020204" pitchFamily="34" charset="-34"/>
              <a:cs typeface="Cordia New" panose="020B0304020202020204" pitchFamily="34" charset="-34"/>
            </a:endParaRPr>
          </a:p>
        </p:txBody>
      </p:sp>
      <p:pic>
        <p:nvPicPr>
          <p:cNvPr id="41" name="Graphic 40" descr="User">
            <a:extLst>
              <a:ext uri="{FF2B5EF4-FFF2-40B4-BE49-F238E27FC236}">
                <a16:creationId xmlns:a16="http://schemas.microsoft.com/office/drawing/2014/main" id="{E96AC76B-B76E-C344-8CCD-2E137D762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7548" y="5798666"/>
            <a:ext cx="782237" cy="782237"/>
          </a:xfrm>
          <a:prstGeom prst="rect">
            <a:avLst/>
          </a:prstGeom>
        </p:spPr>
      </p:pic>
      <p:pic>
        <p:nvPicPr>
          <p:cNvPr id="42" name="Graphic 41" descr="Close">
            <a:extLst>
              <a:ext uri="{FF2B5EF4-FFF2-40B4-BE49-F238E27FC236}">
                <a16:creationId xmlns:a16="http://schemas.microsoft.com/office/drawing/2014/main" id="{1CC3C90E-C357-ED4C-8DF6-42680DE9F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8251" y="5882340"/>
            <a:ext cx="623248" cy="623248"/>
          </a:xfrm>
          <a:prstGeom prst="rect">
            <a:avLst/>
          </a:prstGeom>
        </p:spPr>
      </p:pic>
      <p:sp>
        <p:nvSpPr>
          <p:cNvPr id="43" name="TextBox 42">
            <a:extLst>
              <a:ext uri="{FF2B5EF4-FFF2-40B4-BE49-F238E27FC236}">
                <a16:creationId xmlns:a16="http://schemas.microsoft.com/office/drawing/2014/main" id="{C3A502A0-548C-3544-9D39-C3CFC1C88D84}"/>
              </a:ext>
            </a:extLst>
          </p:cNvPr>
          <p:cNvSpPr txBox="1"/>
          <p:nvPr/>
        </p:nvSpPr>
        <p:spPr>
          <a:xfrm>
            <a:off x="6256129" y="5834042"/>
            <a:ext cx="3021501" cy="623248"/>
          </a:xfrm>
          <a:prstGeom prst="rect">
            <a:avLst/>
          </a:prstGeom>
          <a:noFill/>
        </p:spPr>
        <p:txBody>
          <a:bodyPr wrap="square" rtlCol="0">
            <a:spAutoFit/>
          </a:bodyPr>
          <a:lstStyle/>
          <a:p>
            <a:pPr>
              <a:lnSpc>
                <a:spcPts val="4444"/>
              </a:lnSpc>
            </a:pPr>
            <a:r>
              <a:rPr lang="en-US" sz="2800" b="1" i="1" dirty="0">
                <a:solidFill>
                  <a:srgbClr val="C00000"/>
                </a:solidFill>
                <a:latin typeface="Cordia New" panose="020B0304020202020204" pitchFamily="34" charset="-34"/>
                <a:cs typeface="Cordia New" panose="020B0304020202020204" pitchFamily="34" charset="-34"/>
              </a:rPr>
              <a:t>It’s not a match</a:t>
            </a:r>
            <a:endParaRPr lang="en-US" sz="3600" b="1" i="1" dirty="0">
              <a:solidFill>
                <a:srgbClr val="C00000"/>
              </a:solidFill>
              <a:latin typeface="Cordia New" panose="020B0304020202020204" pitchFamily="34" charset="-34"/>
              <a:cs typeface="Cordia New" panose="020B0304020202020204" pitchFamily="34" charset="-34"/>
            </a:endParaRPr>
          </a:p>
        </p:txBody>
      </p:sp>
      <p:sp>
        <p:nvSpPr>
          <p:cNvPr id="44" name="TextBox 43">
            <a:extLst>
              <a:ext uri="{FF2B5EF4-FFF2-40B4-BE49-F238E27FC236}">
                <a16:creationId xmlns:a16="http://schemas.microsoft.com/office/drawing/2014/main" id="{F3D07214-6AA6-7640-B91E-963E53FC66B6}"/>
              </a:ext>
            </a:extLst>
          </p:cNvPr>
          <p:cNvSpPr txBox="1"/>
          <p:nvPr/>
        </p:nvSpPr>
        <p:spPr>
          <a:xfrm rot="667439">
            <a:off x="6944106" y="3781873"/>
            <a:ext cx="2342230" cy="623248"/>
          </a:xfrm>
          <a:prstGeom prst="rect">
            <a:avLst/>
          </a:prstGeom>
          <a:noFill/>
        </p:spPr>
        <p:txBody>
          <a:bodyPr wrap="square" rtlCol="0">
            <a:spAutoFit/>
          </a:bodyPr>
          <a:lstStyle/>
          <a:p>
            <a:pPr>
              <a:lnSpc>
                <a:spcPts val="4444"/>
              </a:lnSpc>
            </a:pPr>
            <a:r>
              <a:rPr lang="en-US" sz="2400" b="1" i="1" dirty="0">
                <a:solidFill>
                  <a:srgbClr val="C00000"/>
                </a:solidFill>
                <a:latin typeface="Cordia New" panose="020B0304020202020204" pitchFamily="34" charset="-34"/>
                <a:cs typeface="Cordia New" panose="020B0304020202020204" pitchFamily="34" charset="-34"/>
              </a:rPr>
              <a:t>refinement</a:t>
            </a:r>
            <a:endParaRPr lang="en-US" sz="3200" b="1" i="1" dirty="0">
              <a:solidFill>
                <a:srgbClr val="C00000"/>
              </a:solidFill>
              <a:latin typeface="Cordia New" panose="020B0304020202020204" pitchFamily="34" charset="-34"/>
              <a:cs typeface="Cordia New" panose="020B0304020202020204" pitchFamily="34" charset="-34"/>
            </a:endParaRPr>
          </a:p>
        </p:txBody>
      </p:sp>
      <p:sp>
        <p:nvSpPr>
          <p:cNvPr id="45" name="TextBox 44">
            <a:extLst>
              <a:ext uri="{FF2B5EF4-FFF2-40B4-BE49-F238E27FC236}">
                <a16:creationId xmlns:a16="http://schemas.microsoft.com/office/drawing/2014/main" id="{7A97C73B-27BD-CF40-BE94-EE8CCCA81279}"/>
              </a:ext>
            </a:extLst>
          </p:cNvPr>
          <p:cNvSpPr txBox="1"/>
          <p:nvPr/>
        </p:nvSpPr>
        <p:spPr>
          <a:xfrm>
            <a:off x="5343012" y="4250454"/>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Example Selection</a:t>
            </a:r>
            <a:endParaRPr lang="en-US" sz="3200" b="1" i="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4858176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dissolve">
                                      <p:cBhvr>
                                        <p:cTn id="12" dur="500"/>
                                        <p:tgtEl>
                                          <p:spTgt spid="2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Effect transition="in" filter="dissolve">
                                      <p:cBhvr>
                                        <p:cTn id="20" dur="500"/>
                                        <p:tgtEl>
                                          <p:spTgt spid="3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
                                            <p:txEl>
                                              <p:pRg st="1" end="1"/>
                                            </p:txEl>
                                          </p:spTgt>
                                        </p:tgtEl>
                                        <p:attrNameLst>
                                          <p:attrName>style.visibility</p:attrName>
                                        </p:attrNameLst>
                                      </p:cBhvr>
                                      <p:to>
                                        <p:strVal val="visible"/>
                                      </p:to>
                                    </p:set>
                                    <p:animEffect transition="in" filter="dissolve">
                                      <p:cBhvr>
                                        <p:cTn id="25" dur="500"/>
                                        <p:tgtEl>
                                          <p:spTgt spid="3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4">
                                            <p:txEl>
                                              <p:pRg st="2" end="2"/>
                                            </p:txEl>
                                          </p:spTgt>
                                        </p:tgtEl>
                                        <p:attrNameLst>
                                          <p:attrName>style.visibility</p:attrName>
                                        </p:attrNameLst>
                                      </p:cBhvr>
                                      <p:to>
                                        <p:strVal val="visible"/>
                                      </p:to>
                                    </p:set>
                                    <p:animEffect transition="in" filter="dissolve">
                                      <p:cBhvr>
                                        <p:cTn id="30" dur="500"/>
                                        <p:tgtEl>
                                          <p:spTgt spid="34">
                                            <p:txEl>
                                              <p:pRg st="2" end="2"/>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462139" y="1081022"/>
            <a:ext cx="797842" cy="62308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48402" y="591386"/>
            <a:ext cx="1500337" cy="523220"/>
          </a:xfrm>
          <a:prstGeom prst="rect">
            <a:avLst/>
          </a:prstGeom>
          <a:noFill/>
        </p:spPr>
        <p:txBody>
          <a:bodyPr wrap="square" rtlCol="0">
            <a:spAutoFit/>
          </a:bodyPr>
          <a:lstStyle/>
          <a:p>
            <a:r>
              <a:rPr lang="en-US" sz="1400" b="1" dirty="0"/>
              <a:t>A few labeled examples</a:t>
            </a:r>
          </a:p>
        </p:txBody>
      </p:sp>
      <p:sp>
        <p:nvSpPr>
          <p:cNvPr id="18" name="Right Arrow 17"/>
          <p:cNvSpPr/>
          <p:nvPr/>
        </p:nvSpPr>
        <p:spPr>
          <a:xfrm>
            <a:off x="1362850" y="1152820"/>
            <a:ext cx="690990"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and Round Single Corner Rectangle 18"/>
          <p:cNvSpPr/>
          <p:nvPr/>
        </p:nvSpPr>
        <p:spPr>
          <a:xfrm>
            <a:off x="2156709" y="984890"/>
            <a:ext cx="1178730" cy="623080"/>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 candidate rule </a:t>
            </a:r>
            <a:r>
              <a:rPr lang="en-US" sz="1400" b="1" dirty="0">
                <a:solidFill>
                  <a:schemeClr val="tx1"/>
                </a:solidFill>
              </a:rPr>
              <a:t>R1</a:t>
            </a:r>
          </a:p>
        </p:txBody>
      </p:sp>
      <p:sp>
        <p:nvSpPr>
          <p:cNvPr id="14" name="Rectangle 13"/>
          <p:cNvSpPr/>
          <p:nvPr/>
        </p:nvSpPr>
        <p:spPr>
          <a:xfrm>
            <a:off x="512815" y="1961643"/>
            <a:ext cx="6372706"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592169" y="2033790"/>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601702" y="2498724"/>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823182" y="3097876"/>
            <a:ext cx="957250" cy="338554"/>
          </a:xfrm>
          <a:prstGeom prst="rect">
            <a:avLst/>
          </a:prstGeom>
          <a:noFill/>
        </p:spPr>
        <p:txBody>
          <a:bodyPr wrap="square" rtlCol="0">
            <a:spAutoFit/>
          </a:bodyPr>
          <a:lstStyle/>
          <a:p>
            <a:r>
              <a:rPr lang="en-US" sz="1600" b="1" dirty="0">
                <a:solidFill>
                  <a:srgbClr val="C00000"/>
                </a:solidFill>
              </a:rPr>
              <a:t>Links(R1)</a:t>
            </a:r>
          </a:p>
        </p:txBody>
      </p:sp>
      <p:cxnSp>
        <p:nvCxnSpPr>
          <p:cNvPr id="25" name="Straight Arrow Connector 24"/>
          <p:cNvCxnSpPr/>
          <p:nvPr/>
        </p:nvCxnSpPr>
        <p:spPr>
          <a:xfrm>
            <a:off x="2753958" y="1704102"/>
            <a:ext cx="437109" cy="76235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38308" y="800704"/>
            <a:ext cx="5098191" cy="923330"/>
          </a:xfrm>
          <a:prstGeom prst="rect">
            <a:avLst/>
          </a:prstGeom>
          <a:noFill/>
        </p:spPr>
        <p:txBody>
          <a:bodyPr wrap="none" rtlCol="0">
            <a:spAutoFit/>
          </a:bodyPr>
          <a:lstStyle/>
          <a:p>
            <a:r>
              <a:rPr lang="en-US" dirty="0"/>
              <a:t>To refine R1 so that it becomes high-precision, </a:t>
            </a:r>
          </a:p>
          <a:p>
            <a:r>
              <a:rPr lang="en-US" dirty="0"/>
              <a:t>we need to find some examples from the </a:t>
            </a:r>
            <a:r>
              <a:rPr lang="en-US" b="1" dirty="0">
                <a:solidFill>
                  <a:schemeClr val="accent6">
                    <a:lumMod val="75000"/>
                  </a:schemeClr>
                </a:solidFill>
              </a:rPr>
              <a:t>links of R1 </a:t>
            </a:r>
          </a:p>
          <a:p>
            <a:r>
              <a:rPr lang="en-US" dirty="0"/>
              <a:t>that are </a:t>
            </a:r>
            <a:r>
              <a:rPr lang="en-US" b="1" dirty="0">
                <a:solidFill>
                  <a:schemeClr val="accent6">
                    <a:lumMod val="75000"/>
                  </a:schemeClr>
                </a:solidFill>
              </a:rPr>
              <a:t>likely to be </a:t>
            </a:r>
            <a:r>
              <a:rPr lang="en-US" b="1" dirty="0">
                <a:solidFill>
                  <a:srgbClr val="C00000"/>
                </a:solidFill>
              </a:rPr>
              <a:t>false positives</a:t>
            </a:r>
          </a:p>
        </p:txBody>
      </p:sp>
      <p:grpSp>
        <p:nvGrpSpPr>
          <p:cNvPr id="60" name="Group 59"/>
          <p:cNvGrpSpPr/>
          <p:nvPr/>
        </p:nvGrpSpPr>
        <p:grpSpPr>
          <a:xfrm>
            <a:off x="2608418" y="2516760"/>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894780" y="2289026"/>
            <a:ext cx="5990740" cy="3024703"/>
            <a:chOff x="1190387" y="2450308"/>
            <a:chExt cx="5990740" cy="3024703"/>
          </a:xfrm>
        </p:grpSpPr>
        <p:grpSp>
          <p:nvGrpSpPr>
            <p:cNvPr id="75" name="Group 74"/>
            <p:cNvGrpSpPr/>
            <p:nvPr/>
          </p:nvGrpSpPr>
          <p:grpSpPr>
            <a:xfrm>
              <a:off x="1190387" y="2534187"/>
              <a:ext cx="5990740" cy="2940824"/>
              <a:chOff x="1190387" y="2534187"/>
              <a:chExt cx="5990740" cy="2940824"/>
            </a:xfrm>
          </p:grpSpPr>
          <p:grpSp>
            <p:nvGrpSpPr>
              <p:cNvPr id="69" name="Group 68"/>
              <p:cNvGrpSpPr/>
              <p:nvPr/>
            </p:nvGrpSpPr>
            <p:grpSpPr>
              <a:xfrm>
                <a:off x="2183901" y="2954591"/>
                <a:ext cx="4303895" cy="2332477"/>
                <a:chOff x="2183901" y="2954591"/>
                <a:chExt cx="4303895" cy="2332477"/>
              </a:xfrm>
            </p:grpSpPr>
            <p:sp>
              <p:nvSpPr>
                <p:cNvPr id="61" name="TextBox 60"/>
                <p:cNvSpPr txBox="1"/>
                <p:nvPr/>
              </p:nvSpPr>
              <p:spPr>
                <a:xfrm>
                  <a:off x="3066910" y="3987791"/>
                  <a:ext cx="601296" cy="369332"/>
                </a:xfrm>
                <a:prstGeom prst="rect">
                  <a:avLst/>
                </a:prstGeom>
                <a:noFill/>
              </p:spPr>
              <p:txBody>
                <a:bodyPr wrap="square" rtlCol="0">
                  <a:spAutoFit/>
                </a:bodyPr>
                <a:lstStyle/>
                <a:p>
                  <a:r>
                    <a:rPr lang="en-US"/>
                    <a:t>+</a:t>
                  </a:r>
                </a:p>
              </p:txBody>
            </p:sp>
            <p:sp>
              <p:nvSpPr>
                <p:cNvPr id="62" name="TextBox 61"/>
                <p:cNvSpPr txBox="1"/>
                <p:nvPr/>
              </p:nvSpPr>
              <p:spPr>
                <a:xfrm>
                  <a:off x="2538542" y="383682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886500" y="4917736"/>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579831" y="2534187"/>
                <a:ext cx="601296" cy="369332"/>
              </a:xfrm>
              <a:prstGeom prst="rect">
                <a:avLst/>
              </a:prstGeom>
              <a:noFill/>
            </p:spPr>
            <p:txBody>
              <a:bodyPr wrap="square" rtlCol="0">
                <a:spAutoFit/>
              </a:bodyPr>
              <a:lstStyle/>
              <a:p>
                <a:r>
                  <a:rPr lang="en-US"/>
                  <a:t>+</a:t>
                </a:r>
              </a:p>
            </p:txBody>
          </p:sp>
          <p:sp>
            <p:nvSpPr>
              <p:cNvPr id="73" name="TextBox 72"/>
              <p:cNvSpPr txBox="1"/>
              <p:nvPr/>
            </p:nvSpPr>
            <p:spPr>
              <a:xfrm>
                <a:off x="5921654" y="3898508"/>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881590" y="2450308"/>
              <a:ext cx="601296" cy="369332"/>
            </a:xfrm>
            <a:prstGeom prst="rect">
              <a:avLst/>
            </a:prstGeom>
            <a:noFill/>
          </p:spPr>
          <p:txBody>
            <a:bodyPr wrap="square" rtlCol="0">
              <a:spAutoFit/>
            </a:bodyPr>
            <a:lstStyle/>
            <a:p>
              <a:r>
                <a:rPr lang="en-US" dirty="0"/>
                <a:t>+</a:t>
              </a:r>
            </a:p>
          </p:txBody>
        </p:sp>
      </p:grpSp>
      <p:sp>
        <p:nvSpPr>
          <p:cNvPr id="76" name="TextBox 75"/>
          <p:cNvSpPr txBox="1"/>
          <p:nvPr/>
        </p:nvSpPr>
        <p:spPr>
          <a:xfrm>
            <a:off x="371791" y="5767853"/>
            <a:ext cx="6528454" cy="707886"/>
          </a:xfrm>
          <a:prstGeom prst="rect">
            <a:avLst/>
          </a:prstGeom>
          <a:noFill/>
        </p:spPr>
        <p:txBody>
          <a:bodyPr wrap="none" rtlCol="0">
            <a:spAutoFit/>
          </a:bodyPr>
          <a:lstStyle/>
          <a:p>
            <a:pPr marL="342900" indent="-342900">
              <a:buFont typeface="Arial" charset="0"/>
              <a:buChar char="•"/>
            </a:pPr>
            <a:r>
              <a:rPr lang="en-US" sz="2000" b="1" dirty="0"/>
              <a:t>Finding likely false negatives is challenging</a:t>
            </a:r>
          </a:p>
          <a:p>
            <a:pPr marL="800100" lvl="1" indent="-342900">
              <a:buFont typeface="Arial" charset="0"/>
              <a:buChar char="•"/>
            </a:pPr>
            <a:r>
              <a:rPr lang="en-US" sz="2000" dirty="0"/>
              <a:t>The search space of false negatives is extremely large</a:t>
            </a:r>
          </a:p>
        </p:txBody>
      </p:sp>
      <p:sp>
        <p:nvSpPr>
          <p:cNvPr id="77" name="Right Arrow 76"/>
          <p:cNvSpPr/>
          <p:nvPr/>
        </p:nvSpPr>
        <p:spPr>
          <a:xfrm>
            <a:off x="6930475" y="1401426"/>
            <a:ext cx="1656678" cy="2910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TextBox 77"/>
          <p:cNvSpPr txBox="1"/>
          <p:nvPr/>
        </p:nvSpPr>
        <p:spPr>
          <a:xfrm>
            <a:off x="8587153" y="1334766"/>
            <a:ext cx="1910138" cy="369332"/>
          </a:xfrm>
          <a:prstGeom prst="rect">
            <a:avLst/>
          </a:prstGeom>
          <a:noFill/>
        </p:spPr>
        <p:txBody>
          <a:bodyPr wrap="none" rtlCol="0">
            <a:spAutoFit/>
          </a:bodyPr>
          <a:lstStyle/>
          <a:p>
            <a:r>
              <a:rPr lang="en-US" b="1" dirty="0"/>
              <a:t>Enhance precision</a:t>
            </a:r>
          </a:p>
        </p:txBody>
      </p:sp>
      <p:sp>
        <p:nvSpPr>
          <p:cNvPr id="79" name="TextBox 78"/>
          <p:cNvSpPr txBox="1"/>
          <p:nvPr/>
        </p:nvSpPr>
        <p:spPr>
          <a:xfrm>
            <a:off x="7284219" y="2844547"/>
            <a:ext cx="3449879" cy="1200329"/>
          </a:xfrm>
          <a:prstGeom prst="rect">
            <a:avLst/>
          </a:prstGeom>
          <a:noFill/>
        </p:spPr>
        <p:txBody>
          <a:bodyPr wrap="square" rtlCol="0">
            <a:spAutoFit/>
          </a:bodyPr>
          <a:lstStyle/>
          <a:p>
            <a:r>
              <a:rPr lang="en-US" b="1" dirty="0">
                <a:solidFill>
                  <a:srgbClr val="C00000"/>
                </a:solidFill>
              </a:rPr>
              <a:t>Q. This allows us to have one</a:t>
            </a:r>
          </a:p>
          <a:p>
            <a:r>
              <a:rPr lang="en-US" b="1" dirty="0">
                <a:solidFill>
                  <a:srgbClr val="C00000"/>
                </a:solidFill>
              </a:rPr>
              <a:t>high-precision rule, how to find more rules?</a:t>
            </a:r>
          </a:p>
          <a:p>
            <a:r>
              <a:rPr lang="en-US" b="1" dirty="0"/>
              <a:t>A. Learn from false negatives</a:t>
            </a:r>
          </a:p>
        </p:txBody>
      </p:sp>
      <p:grpSp>
        <p:nvGrpSpPr>
          <p:cNvPr id="36" name="Group 35"/>
          <p:cNvGrpSpPr/>
          <p:nvPr/>
        </p:nvGrpSpPr>
        <p:grpSpPr>
          <a:xfrm>
            <a:off x="3335439" y="2445872"/>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84" name="Group 83"/>
          <p:cNvGrpSpPr/>
          <p:nvPr/>
        </p:nvGrpSpPr>
        <p:grpSpPr>
          <a:xfrm>
            <a:off x="3367558" y="1704098"/>
            <a:ext cx="2269134" cy="1305615"/>
            <a:chOff x="3367558" y="1704098"/>
            <a:chExt cx="2269134" cy="1305615"/>
          </a:xfrm>
        </p:grpSpPr>
        <p:sp>
          <p:nvSpPr>
            <p:cNvPr id="80" name="Oval 79"/>
            <p:cNvSpPr/>
            <p:nvPr/>
          </p:nvSpPr>
          <p:spPr>
            <a:xfrm>
              <a:off x="3367558" y="2555307"/>
              <a:ext cx="754485" cy="454406"/>
            </a:xfrm>
            <a:prstGeom prst="ellipse">
              <a:avLst/>
            </a:prstGeom>
            <a:noFill/>
            <a:ln w="1905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82" name="Straight Arrow Connector 81"/>
            <p:cNvCxnSpPr/>
            <p:nvPr/>
          </p:nvCxnSpPr>
          <p:spPr>
            <a:xfrm flipH="1">
              <a:off x="3890150" y="1704098"/>
              <a:ext cx="1746542" cy="837353"/>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78</a:t>
            </a:fld>
            <a:endParaRPr lang="en-US"/>
          </a:p>
        </p:txBody>
      </p:sp>
      <p:sp>
        <p:nvSpPr>
          <p:cNvPr id="81" name="Title 2">
            <a:extLst>
              <a:ext uri="{FF2B5EF4-FFF2-40B4-BE49-F238E27FC236}">
                <a16:creationId xmlns:a16="http://schemas.microsoft.com/office/drawing/2014/main" id="{FAF297F1-7E56-0E49-B5F2-BB2021909CF0}"/>
              </a:ext>
            </a:extLst>
          </p:cNvPr>
          <p:cNvSpPr>
            <a:spLocks noGrp="1"/>
          </p:cNvSpPr>
          <p:nvPr>
            <p:ph type="title"/>
          </p:nvPr>
        </p:nvSpPr>
        <p:spPr>
          <a:xfrm>
            <a:off x="182509" y="110008"/>
            <a:ext cx="10972166" cy="571498"/>
          </a:xfrm>
        </p:spPr>
        <p:txBody>
          <a:bodyPr>
            <a:normAutofit/>
          </a:bodyPr>
          <a:lstStyle/>
          <a:p>
            <a:r>
              <a:rPr lang="en-US" sz="2800" dirty="0" err="1"/>
              <a:t>SystemER</a:t>
            </a:r>
            <a:r>
              <a:rPr lang="en-US" sz="2800" dirty="0"/>
              <a:t>: Find Likely False Positives</a:t>
            </a:r>
          </a:p>
        </p:txBody>
      </p:sp>
    </p:spTree>
    <p:extLst>
      <p:ext uri="{BB962C8B-B14F-4D97-AF65-F5344CB8AC3E}">
        <p14:creationId xmlns:p14="http://schemas.microsoft.com/office/powerpoint/2010/main" val="2818995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par>
                                <p:cTn id="35" presetID="9" presetClass="entr" presetSubtype="0" fill="hold" nodeType="withEffect">
                                  <p:stCondLst>
                                    <p:cond delay="100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dissolv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dissolve">
                                      <p:cBhvr>
                                        <p:cTn id="52" dur="500"/>
                                        <p:tgtEl>
                                          <p:spTgt spid="7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dissolve">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79">
                                            <p:txEl>
                                              <p:pRg st="0" end="0"/>
                                            </p:txEl>
                                          </p:spTgt>
                                        </p:tgtEl>
                                        <p:attrNameLst>
                                          <p:attrName>style.visibility</p:attrName>
                                        </p:attrNameLst>
                                      </p:cBhvr>
                                      <p:to>
                                        <p:strVal val="visible"/>
                                      </p:to>
                                    </p:set>
                                    <p:animEffect transition="in" filter="dissolve">
                                      <p:cBhvr>
                                        <p:cTn id="60" dur="500"/>
                                        <p:tgtEl>
                                          <p:spTgt spid="79">
                                            <p:txEl>
                                              <p:pRg st="0" end="0"/>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79">
                                            <p:txEl>
                                              <p:pRg st="1" end="1"/>
                                            </p:txEl>
                                          </p:spTgt>
                                        </p:tgtEl>
                                        <p:attrNameLst>
                                          <p:attrName>style.visibility</p:attrName>
                                        </p:attrNameLst>
                                      </p:cBhvr>
                                      <p:to>
                                        <p:strVal val="visible"/>
                                      </p:to>
                                    </p:set>
                                    <p:animEffect transition="in" filter="dissolve">
                                      <p:cBhvr>
                                        <p:cTn id="63" dur="500"/>
                                        <p:tgtEl>
                                          <p:spTgt spid="79">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9">
                                            <p:txEl>
                                              <p:pRg st="2" end="2"/>
                                            </p:txEl>
                                          </p:spTgt>
                                        </p:tgtEl>
                                        <p:attrNameLst>
                                          <p:attrName>style.visibility</p:attrName>
                                        </p:attrNameLst>
                                      </p:cBhvr>
                                      <p:to>
                                        <p:strVal val="visible"/>
                                      </p:to>
                                    </p:set>
                                    <p:animEffect transition="in" filter="dissolve">
                                      <p:cBhvr>
                                        <p:cTn id="68" dur="500"/>
                                        <p:tgtEl>
                                          <p:spTgt spid="79">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dissolve">
                                      <p:cBhvr>
                                        <p:cTn id="71" dur="500"/>
                                        <p:tgtEl>
                                          <p:spTgt spid="85"/>
                                        </p:tgtEl>
                                      </p:cBhvr>
                                    </p:animEffect>
                                  </p:childTnLst>
                                </p:cTn>
                              </p:par>
                              <p:par>
                                <p:cTn id="72" presetID="35" presetClass="emph" presetSubtype="0" repeatCount="indefinite" fill="hold" nodeType="withEffect">
                                  <p:stCondLst>
                                    <p:cond delay="0"/>
                                  </p:stCondLst>
                                  <p:childTnLst>
                                    <p:anim calcmode="discrete" valueType="str">
                                      <p:cBhvr>
                                        <p:cTn id="73" dur="2000" fill="hold"/>
                                        <p:tgtEl>
                                          <p:spTgt spid="85"/>
                                        </p:tgtEl>
                                        <p:attrNameLst>
                                          <p:attrName>style.visibility</p:attrName>
                                        </p:attrNameLst>
                                      </p:cBhvr>
                                      <p:tavLst>
                                        <p:tav tm="0">
                                          <p:val>
                                            <p:strVal val="hidden"/>
                                          </p:val>
                                        </p:tav>
                                        <p:tav tm="50000">
                                          <p:val>
                                            <p:strVal val="visible"/>
                                          </p:val>
                                        </p:tav>
                                      </p:tavLst>
                                    </p:anim>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6">
                                            <p:txEl>
                                              <p:pRg st="0" end="0"/>
                                            </p:txEl>
                                          </p:spTgt>
                                        </p:tgtEl>
                                        <p:attrNameLst>
                                          <p:attrName>style.visibility</p:attrName>
                                        </p:attrNameLst>
                                      </p:cBhvr>
                                      <p:to>
                                        <p:strVal val="visible"/>
                                      </p:to>
                                    </p:set>
                                    <p:animEffect transition="in" filter="dissolve">
                                      <p:cBhvr>
                                        <p:cTn id="78" dur="500"/>
                                        <p:tgtEl>
                                          <p:spTgt spid="76">
                                            <p:txEl>
                                              <p:pRg st="0" end="0"/>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76">
                                            <p:txEl>
                                              <p:pRg st="1" end="1"/>
                                            </p:txEl>
                                          </p:spTgt>
                                        </p:tgtEl>
                                        <p:attrNameLst>
                                          <p:attrName>style.visibility</p:attrName>
                                        </p:attrNameLst>
                                      </p:cBhvr>
                                      <p:to>
                                        <p:strVal val="visible"/>
                                      </p:to>
                                    </p:set>
                                    <p:animEffect transition="in" filter="dissolve">
                                      <p:cBhvr>
                                        <p:cTn id="81"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animBg="1"/>
      <p:bldP spid="19" grpId="0" animBg="1"/>
      <p:bldP spid="21" grpId="0" animBg="1"/>
      <p:bldP spid="22" grpId="0"/>
      <p:bldP spid="38" grpId="0"/>
      <p:bldP spid="77" grpId="0" animBg="1"/>
      <p:bldP spid="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296246" y="1367803"/>
            <a:ext cx="797842" cy="623080"/>
          </a:xfrm>
          <a:prstGeom prst="flowChartMultidocumen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7" name="TextBox 16"/>
          <p:cNvSpPr txBox="1"/>
          <p:nvPr/>
        </p:nvSpPr>
        <p:spPr>
          <a:xfrm>
            <a:off x="182509" y="878167"/>
            <a:ext cx="1500337" cy="523220"/>
          </a:xfrm>
          <a:prstGeom prst="rect">
            <a:avLst/>
          </a:prstGeom>
          <a:noFill/>
        </p:spPr>
        <p:txBody>
          <a:bodyPr wrap="square" rtlCol="0">
            <a:spAutoFit/>
          </a:bodyPr>
          <a:lstStyle/>
          <a:p>
            <a:r>
              <a:rPr lang="en-US" sz="1400" b="1" dirty="0">
                <a:solidFill>
                  <a:schemeClr val="bg1">
                    <a:lumMod val="65000"/>
                  </a:schemeClr>
                </a:solidFill>
              </a:rPr>
              <a:t>A few labeled examples</a:t>
            </a:r>
          </a:p>
        </p:txBody>
      </p:sp>
      <p:sp>
        <p:nvSpPr>
          <p:cNvPr id="18" name="Right Arrow 17"/>
          <p:cNvSpPr/>
          <p:nvPr/>
        </p:nvSpPr>
        <p:spPr>
          <a:xfrm>
            <a:off x="1196957" y="1439601"/>
            <a:ext cx="690990" cy="26125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9" name="Snip and Round Single Corner Rectangle 18"/>
          <p:cNvSpPr/>
          <p:nvPr/>
        </p:nvSpPr>
        <p:spPr>
          <a:xfrm>
            <a:off x="1990816" y="1271671"/>
            <a:ext cx="1178730" cy="623080"/>
          </a:xfrm>
          <a:prstGeom prst="snip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1 candidate rule R1</a:t>
            </a:r>
          </a:p>
        </p:txBody>
      </p:sp>
      <p:sp>
        <p:nvSpPr>
          <p:cNvPr id="14" name="Rectangle 13"/>
          <p:cNvSpPr/>
          <p:nvPr/>
        </p:nvSpPr>
        <p:spPr>
          <a:xfrm>
            <a:off x="296248" y="2258557"/>
            <a:ext cx="6574280"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426276" y="2320571"/>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435809" y="2785505"/>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657289" y="3384657"/>
            <a:ext cx="957250" cy="338554"/>
          </a:xfrm>
          <a:prstGeom prst="rect">
            <a:avLst/>
          </a:prstGeom>
          <a:noFill/>
        </p:spPr>
        <p:txBody>
          <a:bodyPr wrap="square" rtlCol="0">
            <a:spAutoFit/>
          </a:bodyPr>
          <a:lstStyle/>
          <a:p>
            <a:r>
              <a:rPr lang="en-US" sz="1600" b="1" dirty="0">
                <a:solidFill>
                  <a:srgbClr val="C00000"/>
                </a:solidFill>
              </a:rPr>
              <a:t>Links(R1)</a:t>
            </a:r>
          </a:p>
        </p:txBody>
      </p:sp>
      <p:sp>
        <p:nvSpPr>
          <p:cNvPr id="38" name="TextBox 37"/>
          <p:cNvSpPr txBox="1"/>
          <p:nvPr/>
        </p:nvSpPr>
        <p:spPr>
          <a:xfrm>
            <a:off x="3272415" y="1087485"/>
            <a:ext cx="5098191" cy="923330"/>
          </a:xfrm>
          <a:prstGeom prst="rect">
            <a:avLst/>
          </a:prstGeom>
          <a:noFill/>
        </p:spPr>
        <p:txBody>
          <a:bodyPr wrap="none" rtlCol="0">
            <a:spAutoFit/>
          </a:bodyPr>
          <a:lstStyle/>
          <a:p>
            <a:r>
              <a:rPr lang="en-US" dirty="0">
                <a:solidFill>
                  <a:schemeClr val="bg1">
                    <a:lumMod val="65000"/>
                  </a:schemeClr>
                </a:solidFill>
              </a:rPr>
              <a:t>To refine R1 so that it becomes high-precision, </a:t>
            </a:r>
          </a:p>
          <a:p>
            <a:r>
              <a:rPr lang="en-US" dirty="0">
                <a:solidFill>
                  <a:schemeClr val="bg1">
                    <a:lumMod val="65000"/>
                  </a:schemeClr>
                </a:solidFill>
              </a:rPr>
              <a:t>we need to find some examples from the </a:t>
            </a:r>
            <a:r>
              <a:rPr lang="en-US" b="1" dirty="0">
                <a:solidFill>
                  <a:schemeClr val="bg1">
                    <a:lumMod val="65000"/>
                  </a:schemeClr>
                </a:solidFill>
              </a:rPr>
              <a:t>links of R1 </a:t>
            </a:r>
          </a:p>
          <a:p>
            <a:r>
              <a:rPr lang="en-US" dirty="0">
                <a:solidFill>
                  <a:schemeClr val="bg1">
                    <a:lumMod val="65000"/>
                  </a:schemeClr>
                </a:solidFill>
              </a:rPr>
              <a:t>that are </a:t>
            </a:r>
            <a:r>
              <a:rPr lang="en-US" b="1" dirty="0">
                <a:solidFill>
                  <a:schemeClr val="bg1">
                    <a:lumMod val="65000"/>
                  </a:schemeClr>
                </a:solidFill>
              </a:rPr>
              <a:t>likely to be false positives</a:t>
            </a:r>
          </a:p>
        </p:txBody>
      </p:sp>
      <p:grpSp>
        <p:nvGrpSpPr>
          <p:cNvPr id="60" name="Group 59"/>
          <p:cNvGrpSpPr/>
          <p:nvPr/>
        </p:nvGrpSpPr>
        <p:grpSpPr>
          <a:xfrm>
            <a:off x="2442525" y="2803541"/>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778571" y="2486583"/>
            <a:ext cx="6248073" cy="3250129"/>
            <a:chOff x="1190387" y="2224882"/>
            <a:chExt cx="6248073" cy="3250129"/>
          </a:xfrm>
        </p:grpSpPr>
        <p:grpSp>
          <p:nvGrpSpPr>
            <p:cNvPr id="75" name="Group 74"/>
            <p:cNvGrpSpPr/>
            <p:nvPr/>
          </p:nvGrpSpPr>
          <p:grpSpPr>
            <a:xfrm>
              <a:off x="1190387" y="2224882"/>
              <a:ext cx="6248073" cy="3250129"/>
              <a:chOff x="1190387" y="2224882"/>
              <a:chExt cx="6248073" cy="3250129"/>
            </a:xfrm>
          </p:grpSpPr>
          <p:grpSp>
            <p:nvGrpSpPr>
              <p:cNvPr id="69" name="Group 68"/>
              <p:cNvGrpSpPr/>
              <p:nvPr/>
            </p:nvGrpSpPr>
            <p:grpSpPr>
              <a:xfrm>
                <a:off x="2183901" y="2954591"/>
                <a:ext cx="3809881" cy="2272821"/>
                <a:chOff x="2183901" y="2954591"/>
                <a:chExt cx="3809881" cy="2272821"/>
              </a:xfrm>
            </p:grpSpPr>
            <p:sp>
              <p:nvSpPr>
                <p:cNvPr id="61" name="TextBox 60"/>
                <p:cNvSpPr txBox="1"/>
                <p:nvPr/>
              </p:nvSpPr>
              <p:spPr>
                <a:xfrm>
                  <a:off x="3136977" y="3684172"/>
                  <a:ext cx="601296" cy="369332"/>
                </a:xfrm>
                <a:prstGeom prst="rect">
                  <a:avLst/>
                </a:prstGeom>
                <a:noFill/>
              </p:spPr>
              <p:txBody>
                <a:bodyPr wrap="square" rtlCol="0">
                  <a:spAutoFit/>
                </a:bodyPr>
                <a:lstStyle/>
                <a:p>
                  <a:r>
                    <a:rPr lang="en-US"/>
                    <a:t>+</a:t>
                  </a:r>
                </a:p>
              </p:txBody>
            </p:sp>
            <p:sp>
              <p:nvSpPr>
                <p:cNvPr id="62" name="TextBox 61"/>
                <p:cNvSpPr txBox="1"/>
                <p:nvPr/>
              </p:nvSpPr>
              <p:spPr>
                <a:xfrm>
                  <a:off x="2793155" y="349991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236130" y="4858080"/>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837164" y="2224882"/>
                <a:ext cx="601296" cy="369332"/>
              </a:xfrm>
              <a:prstGeom prst="rect">
                <a:avLst/>
              </a:prstGeom>
              <a:noFill/>
            </p:spPr>
            <p:txBody>
              <a:bodyPr wrap="square" rtlCol="0">
                <a:spAutoFit/>
              </a:bodyPr>
              <a:lstStyle/>
              <a:p>
                <a:r>
                  <a:rPr lang="en-US"/>
                  <a:t>+</a:t>
                </a:r>
              </a:p>
            </p:txBody>
          </p:sp>
          <p:sp>
            <p:nvSpPr>
              <p:cNvPr id="73" name="TextBox 72"/>
              <p:cNvSpPr txBox="1"/>
              <p:nvPr/>
            </p:nvSpPr>
            <p:spPr>
              <a:xfrm>
                <a:off x="6321765" y="3893689"/>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754769" y="2630538"/>
              <a:ext cx="601296" cy="369332"/>
            </a:xfrm>
            <a:prstGeom prst="rect">
              <a:avLst/>
            </a:prstGeom>
            <a:noFill/>
          </p:spPr>
          <p:txBody>
            <a:bodyPr wrap="square" rtlCol="0">
              <a:spAutoFit/>
            </a:bodyPr>
            <a:lstStyle/>
            <a:p>
              <a:r>
                <a:rPr lang="en-US" dirty="0"/>
                <a:t>+</a:t>
              </a:r>
            </a:p>
          </p:txBody>
        </p:sp>
      </p:grpSp>
      <p:sp>
        <p:nvSpPr>
          <p:cNvPr id="77" name="Right Arrow 76"/>
          <p:cNvSpPr/>
          <p:nvPr/>
        </p:nvSpPr>
        <p:spPr>
          <a:xfrm>
            <a:off x="6764582" y="1688207"/>
            <a:ext cx="1656678" cy="291009"/>
          </a:xfrm>
          <a:prstGeom prst="rightArrow">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78" name="TextBox 77"/>
          <p:cNvSpPr txBox="1"/>
          <p:nvPr/>
        </p:nvSpPr>
        <p:spPr>
          <a:xfrm>
            <a:off x="8550896" y="1692575"/>
            <a:ext cx="1910138" cy="369332"/>
          </a:xfrm>
          <a:prstGeom prst="rect">
            <a:avLst/>
          </a:prstGeom>
          <a:noFill/>
        </p:spPr>
        <p:txBody>
          <a:bodyPr wrap="none" rtlCol="0">
            <a:spAutoFit/>
          </a:bodyPr>
          <a:lstStyle/>
          <a:p>
            <a:r>
              <a:rPr lang="en-US" b="1" dirty="0">
                <a:solidFill>
                  <a:schemeClr val="bg1">
                    <a:lumMod val="65000"/>
                  </a:schemeClr>
                </a:solidFill>
              </a:rPr>
              <a:t>Enhance precision</a:t>
            </a:r>
          </a:p>
        </p:txBody>
      </p:sp>
      <p:grpSp>
        <p:nvGrpSpPr>
          <p:cNvPr id="36" name="Group 35"/>
          <p:cNvGrpSpPr/>
          <p:nvPr/>
        </p:nvGrpSpPr>
        <p:grpSpPr>
          <a:xfrm>
            <a:off x="3169546" y="2732653"/>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7" name="Group 6"/>
          <p:cNvGrpSpPr/>
          <p:nvPr/>
        </p:nvGrpSpPr>
        <p:grpSpPr>
          <a:xfrm rot="20264951">
            <a:off x="1082606" y="2878201"/>
            <a:ext cx="3234357" cy="1631261"/>
            <a:chOff x="1060603" y="2762049"/>
            <a:chExt cx="2172649" cy="1034113"/>
          </a:xfrm>
        </p:grpSpPr>
        <p:grpSp>
          <p:nvGrpSpPr>
            <p:cNvPr id="5" name="Group 4"/>
            <p:cNvGrpSpPr/>
            <p:nvPr/>
          </p:nvGrpSpPr>
          <p:grpSpPr>
            <a:xfrm>
              <a:off x="1060603" y="2762049"/>
              <a:ext cx="2172649" cy="1034113"/>
              <a:chOff x="9361457" y="2466941"/>
              <a:chExt cx="2172649" cy="1034113"/>
            </a:xfrm>
          </p:grpSpPr>
          <p:sp>
            <p:nvSpPr>
              <p:cNvPr id="3" name="Oval 2"/>
              <p:cNvSpPr/>
              <p:nvPr/>
            </p:nvSpPr>
            <p:spPr>
              <a:xfrm>
                <a:off x="9383300" y="2466941"/>
                <a:ext cx="2150806" cy="10341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rot="1335049">
                <a:off x="9361457" y="2944946"/>
                <a:ext cx="601296" cy="369332"/>
              </a:xfrm>
              <a:prstGeom prst="rect">
                <a:avLst/>
              </a:prstGeom>
              <a:noFill/>
            </p:spPr>
            <p:txBody>
              <a:bodyPr wrap="square" rtlCol="0">
                <a:spAutoFit/>
              </a:bodyPr>
              <a:lstStyle/>
              <a:p>
                <a:r>
                  <a:rPr lang="en-US" dirty="0"/>
                  <a:t>+</a:t>
                </a:r>
              </a:p>
            </p:txBody>
          </p:sp>
          <p:sp>
            <p:nvSpPr>
              <p:cNvPr id="81" name="TextBox 80"/>
              <p:cNvSpPr txBox="1"/>
              <p:nvPr/>
            </p:nvSpPr>
            <p:spPr>
              <a:xfrm rot="1335049">
                <a:off x="10203667" y="2897821"/>
                <a:ext cx="601296" cy="369332"/>
              </a:xfrm>
              <a:prstGeom prst="rect">
                <a:avLst/>
              </a:prstGeom>
              <a:noFill/>
            </p:spPr>
            <p:txBody>
              <a:bodyPr wrap="square" rtlCol="0">
                <a:spAutoFit/>
              </a:bodyPr>
              <a:lstStyle/>
              <a:p>
                <a:r>
                  <a:rPr lang="en-US" dirty="0"/>
                  <a:t>+</a:t>
                </a:r>
              </a:p>
            </p:txBody>
          </p:sp>
        </p:grpSp>
        <p:sp>
          <p:nvSpPr>
            <p:cNvPr id="6" name="TextBox 5"/>
            <p:cNvSpPr txBox="1"/>
            <p:nvPr/>
          </p:nvSpPr>
          <p:spPr>
            <a:xfrm rot="1335049">
              <a:off x="1094934" y="3407467"/>
              <a:ext cx="668909" cy="175599"/>
            </a:xfrm>
            <a:prstGeom prst="rect">
              <a:avLst/>
            </a:prstGeom>
            <a:noFill/>
          </p:spPr>
          <p:txBody>
            <a:bodyPr wrap="none" rtlCol="0">
              <a:spAutoFit/>
            </a:bodyPr>
            <a:lstStyle/>
            <a:p>
              <a:r>
                <a:rPr lang="en-US" sz="1200" b="1" dirty="0">
                  <a:solidFill>
                    <a:srgbClr val="FFC000"/>
                  </a:solidFill>
                </a:rPr>
                <a:t>Rule-Minus1</a:t>
              </a:r>
            </a:p>
          </p:txBody>
        </p:sp>
      </p:grpSp>
      <p:grpSp>
        <p:nvGrpSpPr>
          <p:cNvPr id="83" name="Group 82"/>
          <p:cNvGrpSpPr/>
          <p:nvPr/>
        </p:nvGrpSpPr>
        <p:grpSpPr>
          <a:xfrm>
            <a:off x="2509834" y="2433996"/>
            <a:ext cx="2348998" cy="2952779"/>
            <a:chOff x="831678" y="1201620"/>
            <a:chExt cx="1672431" cy="2360641"/>
          </a:xfrm>
        </p:grpSpPr>
        <p:grpSp>
          <p:nvGrpSpPr>
            <p:cNvPr id="86" name="Group 85"/>
            <p:cNvGrpSpPr/>
            <p:nvPr/>
          </p:nvGrpSpPr>
          <p:grpSpPr>
            <a:xfrm>
              <a:off x="831678" y="1201620"/>
              <a:ext cx="1672431" cy="2360641"/>
              <a:chOff x="9132532" y="906512"/>
              <a:chExt cx="1672431" cy="2360641"/>
            </a:xfrm>
          </p:grpSpPr>
          <p:sp>
            <p:nvSpPr>
              <p:cNvPr id="88" name="Oval 87"/>
              <p:cNvSpPr/>
              <p:nvPr/>
            </p:nvSpPr>
            <p:spPr>
              <a:xfrm rot="3933634">
                <a:off x="8663009" y="1376035"/>
                <a:ext cx="2336624" cy="139757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9559176" y="2781039"/>
                <a:ext cx="601296" cy="369332"/>
              </a:xfrm>
              <a:prstGeom prst="rect">
                <a:avLst/>
              </a:prstGeom>
              <a:noFill/>
            </p:spPr>
            <p:txBody>
              <a:bodyPr wrap="square" rtlCol="0">
                <a:spAutoFit/>
              </a:bodyPr>
              <a:lstStyle/>
              <a:p>
                <a:r>
                  <a:rPr lang="en-US" dirty="0"/>
                  <a:t>+</a:t>
                </a:r>
              </a:p>
            </p:txBody>
          </p:sp>
          <p:sp>
            <p:nvSpPr>
              <p:cNvPr id="90" name="TextBox 89"/>
              <p:cNvSpPr txBox="1"/>
              <p:nvPr/>
            </p:nvSpPr>
            <p:spPr>
              <a:xfrm>
                <a:off x="10203667" y="2897821"/>
                <a:ext cx="601296" cy="369332"/>
              </a:xfrm>
              <a:prstGeom prst="rect">
                <a:avLst/>
              </a:prstGeom>
              <a:noFill/>
            </p:spPr>
            <p:txBody>
              <a:bodyPr wrap="square" rtlCol="0">
                <a:spAutoFit/>
              </a:bodyPr>
              <a:lstStyle/>
              <a:p>
                <a:r>
                  <a:rPr lang="en-US" dirty="0"/>
                  <a:t>+</a:t>
                </a:r>
              </a:p>
            </p:txBody>
          </p:sp>
        </p:grpSp>
        <p:sp>
          <p:nvSpPr>
            <p:cNvPr id="87" name="TextBox 86"/>
            <p:cNvSpPr txBox="1"/>
            <p:nvPr/>
          </p:nvSpPr>
          <p:spPr>
            <a:xfrm>
              <a:off x="1404376" y="3036420"/>
              <a:ext cx="708975" cy="221451"/>
            </a:xfrm>
            <a:prstGeom prst="rect">
              <a:avLst/>
            </a:prstGeom>
            <a:noFill/>
          </p:spPr>
          <p:txBody>
            <a:bodyPr wrap="none" rtlCol="0">
              <a:spAutoFit/>
            </a:bodyPr>
            <a:lstStyle/>
            <a:p>
              <a:r>
                <a:rPr lang="en-US" sz="1200" b="1" dirty="0">
                  <a:solidFill>
                    <a:srgbClr val="C00000"/>
                  </a:solidFill>
                </a:rPr>
                <a:t>Rule-Minus2</a:t>
              </a:r>
            </a:p>
          </p:txBody>
        </p:sp>
      </p:grpSp>
      <p:grpSp>
        <p:nvGrpSpPr>
          <p:cNvPr id="91" name="Group 90"/>
          <p:cNvGrpSpPr/>
          <p:nvPr/>
        </p:nvGrpSpPr>
        <p:grpSpPr>
          <a:xfrm rot="2704926">
            <a:off x="2453269" y="2453583"/>
            <a:ext cx="3478802" cy="2182681"/>
            <a:chOff x="-32584" y="2773983"/>
            <a:chExt cx="2859614" cy="991087"/>
          </a:xfrm>
        </p:grpSpPr>
        <p:grpSp>
          <p:nvGrpSpPr>
            <p:cNvPr id="92" name="Group 91"/>
            <p:cNvGrpSpPr/>
            <p:nvPr/>
          </p:nvGrpSpPr>
          <p:grpSpPr>
            <a:xfrm>
              <a:off x="-32584" y="2978755"/>
              <a:ext cx="2859614" cy="786315"/>
              <a:chOff x="8268270" y="2683647"/>
              <a:chExt cx="2859614" cy="786315"/>
            </a:xfrm>
          </p:grpSpPr>
          <p:sp>
            <p:nvSpPr>
              <p:cNvPr id="94" name="Oval 93"/>
              <p:cNvSpPr/>
              <p:nvPr/>
            </p:nvSpPr>
            <p:spPr>
              <a:xfrm rot="9127002">
                <a:off x="8268270" y="2683647"/>
                <a:ext cx="2558567" cy="78631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rot="18895074">
                <a:off x="10627504" y="2560691"/>
                <a:ext cx="332149" cy="668610"/>
              </a:xfrm>
              <a:prstGeom prst="rect">
                <a:avLst/>
              </a:prstGeom>
              <a:noFill/>
            </p:spPr>
            <p:txBody>
              <a:bodyPr wrap="square" rtlCol="0">
                <a:spAutoFit/>
              </a:bodyPr>
              <a:lstStyle/>
              <a:p>
                <a:r>
                  <a:rPr lang="en-US" dirty="0"/>
                  <a:t>+</a:t>
                </a:r>
              </a:p>
            </p:txBody>
          </p:sp>
        </p:grpSp>
        <p:sp>
          <p:nvSpPr>
            <p:cNvPr id="93" name="TextBox 92"/>
            <p:cNvSpPr txBox="1"/>
            <p:nvPr/>
          </p:nvSpPr>
          <p:spPr>
            <a:xfrm rot="18895074">
              <a:off x="1782978" y="2886212"/>
              <a:ext cx="452155" cy="227697"/>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sp>
        <p:nvSpPr>
          <p:cNvPr id="9" name="TextBox 8"/>
          <p:cNvSpPr txBox="1"/>
          <p:nvPr/>
        </p:nvSpPr>
        <p:spPr>
          <a:xfrm>
            <a:off x="193481" y="6086317"/>
            <a:ext cx="2031325" cy="369332"/>
          </a:xfrm>
          <a:prstGeom prst="rect">
            <a:avLst/>
          </a:prstGeom>
          <a:noFill/>
        </p:spPr>
        <p:txBody>
          <a:bodyPr wrap="none" rtlCol="0">
            <a:spAutoFit/>
          </a:bodyPr>
          <a:lstStyle/>
          <a:p>
            <a:r>
              <a:rPr lang="en-US" dirty="0"/>
              <a:t>Rule minus </a:t>
            </a:r>
            <a:r>
              <a:rPr lang="en-US"/>
              <a:t>rules R1</a:t>
            </a:r>
            <a:endParaRPr lang="en-US" b="1" dirty="0"/>
          </a:p>
        </p:txBody>
      </p:sp>
      <p:sp>
        <p:nvSpPr>
          <p:cNvPr id="10" name="Rectangle 9"/>
          <p:cNvSpPr/>
          <p:nvPr/>
        </p:nvSpPr>
        <p:spPr>
          <a:xfrm>
            <a:off x="2124640" y="6086317"/>
            <a:ext cx="3620671" cy="369332"/>
          </a:xfrm>
          <a:prstGeom prst="rect">
            <a:avLst/>
          </a:prstGeom>
        </p:spPr>
        <p:txBody>
          <a:bodyPr wrap="none">
            <a:spAutoFit/>
          </a:bodyPr>
          <a:lstStyle/>
          <a:p>
            <a:r>
              <a:rPr lang="en-US" dirty="0"/>
              <a:t>-&gt; explore likely false negatives of R1</a:t>
            </a:r>
            <a:endParaRPr lang="en-US" b="1" dirty="0"/>
          </a:p>
        </p:txBody>
      </p:sp>
      <p:sp>
        <p:nvSpPr>
          <p:cNvPr id="11" name="Rectangle 10"/>
          <p:cNvSpPr/>
          <p:nvPr/>
        </p:nvSpPr>
        <p:spPr>
          <a:xfrm>
            <a:off x="5610516" y="6086317"/>
            <a:ext cx="1803186" cy="369332"/>
          </a:xfrm>
          <a:prstGeom prst="rect">
            <a:avLst/>
          </a:prstGeom>
        </p:spPr>
        <p:txBody>
          <a:bodyPr wrap="none">
            <a:spAutoFit/>
          </a:bodyPr>
          <a:lstStyle/>
          <a:p>
            <a:r>
              <a:rPr lang="en-US" dirty="0">
                <a:solidFill>
                  <a:srgbClr val="C00000"/>
                </a:solidFill>
              </a:rPr>
              <a:t>-&gt; </a:t>
            </a:r>
            <a:r>
              <a:rPr lang="en-US" b="1" dirty="0">
                <a:solidFill>
                  <a:srgbClr val="C00000"/>
                </a:solidFill>
              </a:rPr>
              <a:t>enhance recall</a:t>
            </a:r>
            <a:endParaRPr lang="en-US" dirty="0">
              <a:solidFill>
                <a:srgbClr val="C00000"/>
              </a:solidFill>
            </a:endParaRPr>
          </a:p>
        </p:txBody>
      </p:sp>
      <p:sp>
        <p:nvSpPr>
          <p:cNvPr id="16" name="Slide Number Placeholder 1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79</a:t>
            </a:fld>
            <a:endParaRPr lang="en-US"/>
          </a:p>
        </p:txBody>
      </p:sp>
      <p:sp>
        <p:nvSpPr>
          <p:cNvPr id="2" name="TextBox 1"/>
          <p:cNvSpPr txBox="1"/>
          <p:nvPr/>
        </p:nvSpPr>
        <p:spPr>
          <a:xfrm>
            <a:off x="7091605" y="2158481"/>
            <a:ext cx="4752904" cy="923330"/>
          </a:xfrm>
          <a:prstGeom prst="rect">
            <a:avLst/>
          </a:prstGeom>
          <a:noFill/>
        </p:spPr>
        <p:txBody>
          <a:bodyPr wrap="none" rtlCol="0">
            <a:spAutoFit/>
          </a:bodyPr>
          <a:lstStyle/>
          <a:p>
            <a:r>
              <a:rPr lang="en-US" b="1" i="1" dirty="0"/>
              <a:t>Rule-Minus heuristic:</a:t>
            </a:r>
            <a:r>
              <a:rPr lang="en-US" dirty="0"/>
              <a:t> relax the candidate rule by</a:t>
            </a:r>
          </a:p>
          <a:p>
            <a:r>
              <a:rPr lang="en-US" dirty="0"/>
              <a:t>removing one of its matching predicates.</a:t>
            </a:r>
          </a:p>
          <a:p>
            <a:endParaRPr lang="en-US" dirty="0"/>
          </a:p>
        </p:txBody>
      </p:sp>
      <p:sp>
        <p:nvSpPr>
          <p:cNvPr id="8" name="TextBox 7"/>
          <p:cNvSpPr txBox="1"/>
          <p:nvPr/>
        </p:nvSpPr>
        <p:spPr>
          <a:xfrm>
            <a:off x="7939414" y="3066609"/>
            <a:ext cx="489236" cy="646331"/>
          </a:xfrm>
          <a:prstGeom prst="rect">
            <a:avLst/>
          </a:prstGeom>
          <a:noFill/>
        </p:spPr>
        <p:txBody>
          <a:bodyPr wrap="none" rtlCol="0">
            <a:spAutoFit/>
          </a:bodyPr>
          <a:lstStyle/>
          <a:p>
            <a:r>
              <a:rPr lang="en-US" dirty="0"/>
              <a:t>R1:</a:t>
            </a:r>
          </a:p>
          <a:p>
            <a:endParaRPr lang="en-US" dirty="0"/>
          </a:p>
        </p:txBody>
      </p:sp>
      <p:sp>
        <p:nvSpPr>
          <p:cNvPr id="13" name="TextBox 12"/>
          <p:cNvSpPr txBox="1"/>
          <p:nvPr/>
        </p:nvSpPr>
        <p:spPr>
          <a:xfrm>
            <a:off x="8422880" y="2897057"/>
            <a:ext cx="1928733" cy="646331"/>
          </a:xfrm>
          <a:prstGeom prst="rect">
            <a:avLst/>
          </a:prstGeom>
          <a:noFill/>
          <a:ln w="28575">
            <a:solidFill>
              <a:schemeClr val="accent5"/>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grpSp>
        <p:nvGrpSpPr>
          <p:cNvPr id="39" name="Group 38"/>
          <p:cNvGrpSpPr/>
          <p:nvPr/>
        </p:nvGrpSpPr>
        <p:grpSpPr>
          <a:xfrm>
            <a:off x="6904305" y="3712940"/>
            <a:ext cx="1999475" cy="1217364"/>
            <a:chOff x="6940562" y="3355131"/>
            <a:chExt cx="1999475" cy="1217364"/>
          </a:xfrm>
        </p:grpSpPr>
        <p:sp>
          <p:nvSpPr>
            <p:cNvPr id="98" name="TextBox 97"/>
            <p:cNvSpPr txBox="1"/>
            <p:nvPr/>
          </p:nvSpPr>
          <p:spPr>
            <a:xfrm>
              <a:off x="7011304" y="3926164"/>
              <a:ext cx="1928733" cy="646331"/>
            </a:xfrm>
            <a:prstGeom prst="rect">
              <a:avLst/>
            </a:prstGeom>
            <a:noFill/>
            <a:ln w="28575">
              <a:solidFill>
                <a:srgbClr val="FFC000"/>
              </a:solidFill>
            </a:ln>
          </p:spPr>
          <p:txBody>
            <a:bodyPr wrap="none" rtlCol="0">
              <a:spAutoFit/>
            </a:bodyPr>
            <a:lstStyle/>
            <a:p>
              <a:r>
                <a:rPr lang="en-US" sz="1200" b="1" strike="sngStrike" dirty="0">
                  <a:latin typeface="Arial" charset="0"/>
                  <a:ea typeface="Arial" charset="0"/>
                  <a:cs typeface="Arial" charset="0"/>
                </a:rPr>
                <a:t>         </a:t>
              </a:r>
              <a:r>
                <a:rPr lang="en-US" sz="1200" b="1" strike="sngStrike" dirty="0" err="1">
                  <a:latin typeface="Arial" charset="0"/>
                  <a:ea typeface="Arial" charset="0"/>
                  <a:cs typeface="Arial" charset="0"/>
                </a:rPr>
                <a:t>i.firstName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t.first</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24" name="Straight Arrow Connector 23"/>
            <p:cNvCxnSpPr/>
            <p:nvPr/>
          </p:nvCxnSpPr>
          <p:spPr>
            <a:xfrm flipH="1">
              <a:off x="8464908" y="3355131"/>
              <a:ext cx="475129" cy="47345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40562" y="3659081"/>
              <a:ext cx="995785" cy="276999"/>
            </a:xfrm>
            <a:prstGeom prst="rect">
              <a:avLst/>
            </a:prstGeom>
            <a:noFill/>
          </p:spPr>
          <p:txBody>
            <a:bodyPr wrap="none" rtlCol="0">
              <a:spAutoFit/>
            </a:bodyPr>
            <a:lstStyle/>
            <a:p>
              <a:r>
                <a:rPr lang="en-US" sz="1200" b="1" dirty="0">
                  <a:solidFill>
                    <a:srgbClr val="FFC000"/>
                  </a:solidFill>
                </a:rPr>
                <a:t>Rule-Minus1</a:t>
              </a:r>
            </a:p>
          </p:txBody>
        </p:sp>
      </p:grpSp>
      <p:grpSp>
        <p:nvGrpSpPr>
          <p:cNvPr id="40" name="Group 39"/>
          <p:cNvGrpSpPr/>
          <p:nvPr/>
        </p:nvGrpSpPr>
        <p:grpSpPr>
          <a:xfrm>
            <a:off x="8327417" y="3712940"/>
            <a:ext cx="2022576" cy="2346937"/>
            <a:chOff x="8363674" y="3355131"/>
            <a:chExt cx="2022576" cy="2346937"/>
          </a:xfrm>
        </p:grpSpPr>
        <p:sp>
          <p:nvSpPr>
            <p:cNvPr id="100" name="TextBox 99"/>
            <p:cNvSpPr txBox="1"/>
            <p:nvPr/>
          </p:nvSpPr>
          <p:spPr>
            <a:xfrm>
              <a:off x="8457517" y="5055737"/>
              <a:ext cx="1928733" cy="646331"/>
            </a:xfrm>
            <a:prstGeom prst="rect">
              <a:avLst/>
            </a:prstGeom>
            <a:noFill/>
            <a:ln w="28575">
              <a:solidFill>
                <a:schemeClr val="accent6">
                  <a:lumMod val="75000"/>
                </a:schemeClr>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i.lastName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t.last</a:t>
              </a:r>
              <a:endParaRPr lang="en-US" sz="1200" b="1" strike="sngStrike" dirty="0">
                <a:latin typeface="Arial" charset="0"/>
                <a:ea typeface="Arial" charset="0"/>
                <a:cs typeface="Arial" charset="0"/>
              </a:endParaRPr>
            </a:p>
          </p:txBody>
        </p:sp>
        <p:cxnSp>
          <p:nvCxnSpPr>
            <p:cNvPr id="101" name="Straight Arrow Connector 100"/>
            <p:cNvCxnSpPr/>
            <p:nvPr/>
          </p:nvCxnSpPr>
          <p:spPr>
            <a:xfrm>
              <a:off x="9421883" y="3355131"/>
              <a:ext cx="1" cy="159150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363674" y="4797979"/>
              <a:ext cx="995786" cy="277000"/>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grpSp>
        <p:nvGrpSpPr>
          <p:cNvPr id="41" name="Group 40"/>
          <p:cNvGrpSpPr/>
          <p:nvPr/>
        </p:nvGrpSpPr>
        <p:grpSpPr>
          <a:xfrm>
            <a:off x="9945943" y="3709144"/>
            <a:ext cx="2008260" cy="1215657"/>
            <a:chOff x="9982200" y="3351335"/>
            <a:chExt cx="2008260" cy="1215657"/>
          </a:xfrm>
        </p:grpSpPr>
        <p:sp>
          <p:nvSpPr>
            <p:cNvPr id="99" name="TextBox 98"/>
            <p:cNvSpPr txBox="1"/>
            <p:nvPr/>
          </p:nvSpPr>
          <p:spPr>
            <a:xfrm>
              <a:off x="9982200" y="3920661"/>
              <a:ext cx="1928733" cy="646331"/>
            </a:xfrm>
            <a:prstGeom prst="rect">
              <a:avLst/>
            </a:prstGeom>
            <a:noFill/>
            <a:ln w="28575">
              <a:solidFill>
                <a:srgbClr val="C00000"/>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i.city</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t.city</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102" name="Straight Arrow Connector 101"/>
            <p:cNvCxnSpPr/>
            <p:nvPr/>
          </p:nvCxnSpPr>
          <p:spPr>
            <a:xfrm>
              <a:off x="10023031" y="3351335"/>
              <a:ext cx="559476" cy="4462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94676" y="3661034"/>
              <a:ext cx="995784" cy="276999"/>
            </a:xfrm>
            <a:prstGeom prst="rect">
              <a:avLst/>
            </a:prstGeom>
            <a:noFill/>
          </p:spPr>
          <p:txBody>
            <a:bodyPr wrap="none" rtlCol="0">
              <a:spAutoFit/>
            </a:bodyPr>
            <a:lstStyle/>
            <a:p>
              <a:r>
                <a:rPr lang="en-US" sz="1200" b="1" dirty="0">
                  <a:solidFill>
                    <a:srgbClr val="C00000"/>
                  </a:solidFill>
                </a:rPr>
                <a:t>Rule-Minus2</a:t>
              </a:r>
            </a:p>
          </p:txBody>
        </p:sp>
      </p:grpSp>
      <p:sp>
        <p:nvSpPr>
          <p:cNvPr id="95" name="Title 2">
            <a:extLst>
              <a:ext uri="{FF2B5EF4-FFF2-40B4-BE49-F238E27FC236}">
                <a16:creationId xmlns:a16="http://schemas.microsoft.com/office/drawing/2014/main" id="{B96FAB27-250D-064E-9D45-032C037D90DA}"/>
              </a:ext>
            </a:extLst>
          </p:cNvPr>
          <p:cNvSpPr txBox="1">
            <a:spLocks/>
          </p:cNvSpPr>
          <p:nvPr/>
        </p:nvSpPr>
        <p:spPr>
          <a:xfrm>
            <a:off x="182509" y="110008"/>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800" kern="0"/>
              <a:t>SystemER: Find Likely False Positives</a:t>
            </a:r>
            <a:endParaRPr lang="en-US" sz="2800" kern="0" dirty="0"/>
          </a:p>
        </p:txBody>
      </p:sp>
    </p:spTree>
    <p:extLst>
      <p:ext uri="{BB962C8B-B14F-4D97-AF65-F5344CB8AC3E}">
        <p14:creationId xmlns:p14="http://schemas.microsoft.com/office/powerpoint/2010/main" val="90964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nodeType="withEffect">
                                  <p:stCondLst>
                                    <p:cond delay="200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2000"/>
                                        <p:tgtEl>
                                          <p:spTgt spid="39"/>
                                        </p:tgtEl>
                                      </p:cBhvr>
                                    </p:animEffect>
                                  </p:childTnLst>
                                </p:cTn>
                              </p:par>
                              <p:par>
                                <p:cTn id="14" presetID="9" presetClass="entr" presetSubtype="0" fill="hold" nodeType="withEffect">
                                  <p:stCondLst>
                                    <p:cond delay="5000"/>
                                  </p:stCondLst>
                                  <p:childTnLst>
                                    <p:set>
                                      <p:cBhvr>
                                        <p:cTn id="15" dur="1" fill="hold">
                                          <p:stCondLst>
                                            <p:cond delay="0"/>
                                          </p:stCondLst>
                                        </p:cTn>
                                        <p:tgtEl>
                                          <p:spTgt spid="41"/>
                                        </p:tgtEl>
                                        <p:attrNameLst>
                                          <p:attrName>style.visibility</p:attrName>
                                        </p:attrNameLst>
                                      </p:cBhvr>
                                      <p:to>
                                        <p:strVal val="visible"/>
                                      </p:to>
                                    </p:set>
                                    <p:animEffect transition="in" filter="dissolve">
                                      <p:cBhvr>
                                        <p:cTn id="16" dur="2000"/>
                                        <p:tgtEl>
                                          <p:spTgt spid="41"/>
                                        </p:tgtEl>
                                      </p:cBhvr>
                                    </p:animEffect>
                                  </p:childTnLst>
                                </p:cTn>
                              </p:par>
                              <p:par>
                                <p:cTn id="17" presetID="9" presetClass="entr" presetSubtype="0" fill="hold" nodeType="withEffect">
                                  <p:stCondLst>
                                    <p:cond delay="700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dissolve">
                                      <p:cBhvr>
                                        <p:cTn id="24" dur="500"/>
                                        <p:tgtEl>
                                          <p:spTgt spid="9">
                                            <p:txEl>
                                              <p:pRg st="0" end="0"/>
                                            </p:txEl>
                                          </p:spTgt>
                                        </p:tgtEl>
                                      </p:cBhvr>
                                    </p:animEffect>
                                  </p:childTnLst>
                                </p:cTn>
                              </p:par>
                              <p:par>
                                <p:cTn id="25" presetID="9" presetClass="entr" presetSubtype="0" fill="hold" nodeType="withEffect">
                                  <p:stCondLst>
                                    <p:cond delay="20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1000"/>
                                        <p:tgtEl>
                                          <p:spTgt spid="10">
                                            <p:txEl>
                                              <p:pRg st="0" end="0"/>
                                            </p:txEl>
                                          </p:spTgt>
                                        </p:tgtEl>
                                      </p:cBhvr>
                                    </p:animEffect>
                                  </p:childTnLst>
                                </p:cTn>
                              </p:par>
                              <p:par>
                                <p:cTn id="28" presetID="9" presetClass="entr" presetSubtype="0" fill="hold" nodeType="withEffect">
                                  <p:stCondLst>
                                    <p:cond delay="300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2000"/>
                                        <p:tgtEl>
                                          <p:spTgt spid="7"/>
                                        </p:tgtEl>
                                      </p:cBhvr>
                                    </p:animEffect>
                                  </p:childTnLst>
                                </p:cTn>
                              </p:par>
                              <p:par>
                                <p:cTn id="31" presetID="9" presetClass="entr" presetSubtype="0" fill="hold" nodeType="withEffect">
                                  <p:stCondLst>
                                    <p:cond delay="5000"/>
                                  </p:stCondLst>
                                  <p:childTnLst>
                                    <p:set>
                                      <p:cBhvr>
                                        <p:cTn id="32" dur="1" fill="hold">
                                          <p:stCondLst>
                                            <p:cond delay="0"/>
                                          </p:stCondLst>
                                        </p:cTn>
                                        <p:tgtEl>
                                          <p:spTgt spid="83"/>
                                        </p:tgtEl>
                                        <p:attrNameLst>
                                          <p:attrName>style.visibility</p:attrName>
                                        </p:attrNameLst>
                                      </p:cBhvr>
                                      <p:to>
                                        <p:strVal val="visible"/>
                                      </p:to>
                                    </p:set>
                                    <p:animEffect transition="in" filter="dissolve">
                                      <p:cBhvr>
                                        <p:cTn id="33" dur="2000"/>
                                        <p:tgtEl>
                                          <p:spTgt spid="83"/>
                                        </p:tgtEl>
                                      </p:cBhvr>
                                    </p:animEffect>
                                  </p:childTnLst>
                                </p:cTn>
                              </p:par>
                              <p:par>
                                <p:cTn id="34" presetID="9" presetClass="entr" presetSubtype="0" fill="hold" nodeType="withEffect">
                                  <p:stCondLst>
                                    <p:cond delay="700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2000"/>
                                        <p:tgtEl>
                                          <p:spTgt spid="91"/>
                                        </p:tgtEl>
                                      </p:cBhvr>
                                    </p:animEffect>
                                  </p:childTnLst>
                                </p:cTn>
                              </p:par>
                              <p:par>
                                <p:cTn id="37" presetID="9" presetClass="entr" presetSubtype="0" fill="hold" nodeType="withEffect">
                                  <p:stCondLst>
                                    <p:cond delay="900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dissolve">
                                      <p:cBhvr>
                                        <p:cTn id="39"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396" y="290998"/>
            <a:ext cx="11067303" cy="462152"/>
          </a:xfrm>
          <a:solidFill>
            <a:schemeClr val="bg1"/>
          </a:solidFill>
        </p:spPr>
        <p:txBody>
          <a:bodyPr>
            <a:normAutofit/>
          </a:bodyPr>
          <a:lstStyle/>
          <a:p>
            <a:r>
              <a:rPr lang="en-US" sz="2800" b="1" dirty="0">
                <a:solidFill>
                  <a:srgbClr val="00B0F0"/>
                </a:solidFill>
              </a:rPr>
              <a:t>Why is ER Hard?</a:t>
            </a:r>
          </a:p>
        </p:txBody>
      </p:sp>
      <p:sp>
        <p:nvSpPr>
          <p:cNvPr id="6" name="Content Placeholder 48"/>
          <p:cNvSpPr txBox="1">
            <a:spLocks/>
          </p:cNvSpPr>
          <p:nvPr/>
        </p:nvSpPr>
        <p:spPr>
          <a:xfrm>
            <a:off x="523866" y="1114855"/>
            <a:ext cx="7721828" cy="3598772"/>
          </a:xfrm>
          <a:prstGeom prst="rect">
            <a:avLst/>
          </a:prstGeom>
          <a:ln w="12700">
            <a:noFill/>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Highly dependent on </a:t>
            </a:r>
            <a:r>
              <a:rPr lang="en-US" b="1" kern="0" dirty="0">
                <a:solidFill>
                  <a:schemeClr val="tx1"/>
                </a:solidFill>
                <a:latin typeface="IBM Plex Sans" panose="020B0503050203000203" pitchFamily="34" charset="77"/>
              </a:rPr>
              <a:t>domain</a:t>
            </a:r>
            <a:r>
              <a:rPr lang="en-US" kern="0" dirty="0">
                <a:solidFill>
                  <a:schemeClr val="tx1"/>
                </a:solidFill>
                <a:latin typeface="IBM Plex Sans" panose="020B0503050203000203" pitchFamily="34" charset="77"/>
              </a:rPr>
              <a:t>, </a:t>
            </a:r>
            <a:r>
              <a:rPr lang="en-US" b="1" kern="0" dirty="0">
                <a:solidFill>
                  <a:schemeClr val="tx1"/>
                </a:solidFill>
                <a:latin typeface="IBM Plex Sans" panose="020B0503050203000203" pitchFamily="34" charset="77"/>
              </a:rPr>
              <a:t>datasets, and types of entities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b="1" kern="0" dirty="0">
                <a:solidFill>
                  <a:schemeClr val="tx1"/>
                </a:solidFill>
                <a:latin typeface="IBM Plex Sans" panose="020B0503050203000203" pitchFamily="34" charset="77"/>
              </a:rPr>
              <a:t>Different meanings may apply</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“Same-as” </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“Related-via-some-relationship”</a:t>
            </a:r>
          </a:p>
          <a:p>
            <a:pPr marL="1228664" lvl="3"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(e.g., </a:t>
            </a:r>
            <a:r>
              <a:rPr lang="en-US" u="sng" kern="0" dirty="0">
                <a:solidFill>
                  <a:schemeClr val="tx1"/>
                </a:solidFill>
                <a:latin typeface="IBM Plex Sans" panose="020B0503050203000203" pitchFamily="34" charset="77"/>
              </a:rPr>
              <a:t>subsidiary</a:t>
            </a:r>
            <a:r>
              <a:rPr lang="en-US" kern="0" dirty="0">
                <a:solidFill>
                  <a:schemeClr val="tx1"/>
                </a:solidFill>
                <a:latin typeface="IBM Plex Sans" panose="020B0503050203000203" pitchFamily="34" charset="77"/>
              </a:rPr>
              <a:t> related to </a:t>
            </a:r>
            <a:r>
              <a:rPr lang="en-US" u="sng" kern="0" dirty="0">
                <a:solidFill>
                  <a:schemeClr val="tx1"/>
                </a:solidFill>
                <a:latin typeface="IBM Plex Sans" panose="020B0503050203000203" pitchFamily="34" charset="77"/>
              </a:rPr>
              <a:t>parent-holding company</a:t>
            </a:r>
            <a:r>
              <a:rPr lang="en-US" kern="0" dirty="0">
                <a:solidFill>
                  <a:schemeClr val="tx1"/>
                </a:solidFill>
                <a:latin typeface="IBM Plex Sans" panose="020B0503050203000203" pitchFamily="34" charset="77"/>
              </a:rPr>
              <a:t>)</a:t>
            </a:r>
          </a:p>
          <a:p>
            <a:pPr marL="705603" lvl="2"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Requires </a:t>
            </a:r>
            <a:r>
              <a:rPr lang="en-US" b="1" kern="0" dirty="0">
                <a:solidFill>
                  <a:schemeClr val="tx1"/>
                </a:solidFill>
                <a:latin typeface="IBM Plex Sans" panose="020B0503050203000203" pitchFamily="34" charset="77"/>
              </a:rPr>
              <a:t>human expert</a:t>
            </a:r>
            <a:r>
              <a:rPr lang="en-US" kern="0" dirty="0">
                <a:solidFill>
                  <a:schemeClr val="tx1"/>
                </a:solidFill>
                <a:latin typeface="IBM Plex Sans" panose="020B0503050203000203" pitchFamily="34" charset="77"/>
              </a:rPr>
              <a:t>, to convey the </a:t>
            </a:r>
            <a:r>
              <a:rPr lang="en-US" b="1" kern="0" dirty="0">
                <a:solidFill>
                  <a:schemeClr val="tx1"/>
                </a:solidFill>
                <a:latin typeface="IBM Plex Sans" panose="020B0503050203000203" pitchFamily="34" charset="77"/>
              </a:rPr>
              <a:t>application semantics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We de not want to burden the human too much either</a:t>
            </a:r>
          </a:p>
          <a:p>
            <a:pPr marL="295720" lvl="1" indent="-285750">
              <a:lnSpc>
                <a:spcPts val="2000"/>
              </a:lnSpc>
              <a:buFont typeface="Courier New" panose="02070309020205020404" pitchFamily="49" charset="0"/>
              <a:buChar char="o"/>
            </a:pPr>
            <a:endParaRPr lang="en-US" kern="0" dirty="0">
              <a:solidFill>
                <a:schemeClr val="bg2"/>
              </a:solidFill>
              <a:latin typeface="IBM Plex Sans" panose="020B0503050203000203" pitchFamily="34" charset="77"/>
            </a:endParaRPr>
          </a:p>
        </p:txBody>
      </p:sp>
      <p:sp>
        <p:nvSpPr>
          <p:cNvPr id="7" name="Rectangle 8">
            <a:extLst>
              <a:ext uri="{FF2B5EF4-FFF2-40B4-BE49-F238E27FC236}">
                <a16:creationId xmlns:a16="http://schemas.microsoft.com/office/drawing/2014/main" id="{8E32CB2B-F873-9342-AA02-9474CCB2AF75}"/>
              </a:ext>
            </a:extLst>
          </p:cNvPr>
          <p:cNvSpPr>
            <a:spLocks noChangeArrowheads="1"/>
          </p:cNvSpPr>
          <p:nvPr/>
        </p:nvSpPr>
        <p:spPr bwMode="auto">
          <a:xfrm>
            <a:off x="7361903" y="1639235"/>
            <a:ext cx="1829495" cy="674031"/>
          </a:xfrm>
          <a:prstGeom prst="rect">
            <a:avLst/>
          </a:prstGeom>
          <a:solidFill>
            <a:schemeClr val="bg1"/>
          </a:solidFill>
          <a:ln w="9525" algn="ctr">
            <a:solidFill>
              <a:schemeClr val="tx1"/>
            </a:solidFill>
            <a:prstDash val="lgDash"/>
            <a:miter lim="800000"/>
            <a:headEnd/>
            <a:tailEnd/>
          </a:ln>
          <a:effectLst>
            <a:outerShdw dist="107763" dir="2700000" algn="ctr" rotWithShape="0">
              <a:schemeClr val="bg2">
                <a:alpha val="50000"/>
              </a:schemeClr>
            </a:outerShdw>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120000"/>
              </a:lnSpc>
              <a:spcBef>
                <a:spcPct val="0"/>
              </a:spcBef>
              <a:spcAft>
                <a:spcPct val="0"/>
              </a:spcAft>
            </a:pPr>
            <a:r>
              <a:rPr lang="en-US" altLang="en-US" sz="1050" b="1" u="sng" dirty="0">
                <a:solidFill>
                  <a:srgbClr val="675E47"/>
                </a:solidFill>
              </a:rPr>
              <a:t>Screen name:</a:t>
            </a:r>
            <a:r>
              <a:rPr lang="en-US" altLang="en-US" sz="1050" b="1" dirty="0">
                <a:solidFill>
                  <a:srgbClr val="675E47"/>
                </a:solidFill>
              </a:rPr>
              <a:t> @jlocke1</a:t>
            </a:r>
          </a:p>
          <a:p>
            <a:pPr fontAlgn="base">
              <a:lnSpc>
                <a:spcPct val="120000"/>
              </a:lnSpc>
              <a:spcBef>
                <a:spcPct val="0"/>
              </a:spcBef>
              <a:spcAft>
                <a:spcPct val="0"/>
              </a:spcAft>
            </a:pPr>
            <a:r>
              <a:rPr lang="en-US" altLang="en-US" sz="1050" b="1" u="sng" dirty="0">
                <a:solidFill>
                  <a:srgbClr val="675E47"/>
                </a:solidFill>
              </a:rPr>
              <a:t>Name:</a:t>
            </a:r>
            <a:r>
              <a:rPr lang="en-US" altLang="en-US" sz="1050" b="1" dirty="0">
                <a:solidFill>
                  <a:srgbClr val="675E47"/>
                </a:solidFill>
              </a:rPr>
              <a:t> Johnny Locke </a:t>
            </a:r>
          </a:p>
          <a:p>
            <a:pPr fontAlgn="base">
              <a:lnSpc>
                <a:spcPct val="120000"/>
              </a:lnSpc>
              <a:spcBef>
                <a:spcPct val="0"/>
              </a:spcBef>
              <a:spcAft>
                <a:spcPct val="0"/>
              </a:spcAft>
            </a:pPr>
            <a:r>
              <a:rPr lang="en-US" altLang="en-US" sz="1050" b="1" u="sng" dirty="0">
                <a:solidFill>
                  <a:srgbClr val="675E47"/>
                </a:solidFill>
              </a:rPr>
              <a:t>Location:</a:t>
            </a:r>
            <a:r>
              <a:rPr lang="en-US" altLang="en-US" sz="1050" dirty="0">
                <a:solidFill>
                  <a:srgbClr val="675E47"/>
                </a:solidFill>
              </a:rPr>
              <a:t> Ohio</a:t>
            </a:r>
          </a:p>
        </p:txBody>
      </p:sp>
      <p:graphicFrame>
        <p:nvGraphicFramePr>
          <p:cNvPr id="8" name="图片占位符 16">
            <a:extLst>
              <a:ext uri="{FF2B5EF4-FFF2-40B4-BE49-F238E27FC236}">
                <a16:creationId xmlns:a16="http://schemas.microsoft.com/office/drawing/2014/main" id="{05C1A8A6-ADF5-9B48-BAAA-8EDBD137B9DA}"/>
              </a:ext>
            </a:extLst>
          </p:cNvPr>
          <p:cNvGraphicFramePr>
            <a:graphicFrameLocks noGrp="1"/>
          </p:cNvGraphicFramePr>
          <p:nvPr>
            <p:extLst>
              <p:ext uri="{D42A27DB-BD31-4B8C-83A1-F6EECF244321}">
                <p14:modId xmlns:p14="http://schemas.microsoft.com/office/powerpoint/2010/main" val="1540489871"/>
              </p:ext>
            </p:extLst>
          </p:nvPr>
        </p:nvGraphicFramePr>
        <p:xfrm>
          <a:off x="9802789" y="1655399"/>
          <a:ext cx="2298465" cy="676722"/>
        </p:xfrm>
        <a:graphic>
          <a:graphicData uri="http://schemas.openxmlformats.org/drawingml/2006/table">
            <a:tbl>
              <a:tblPr/>
              <a:tblGrid>
                <a:gridCol w="509653">
                  <a:extLst>
                    <a:ext uri="{9D8B030D-6E8A-4147-A177-3AD203B41FA5}">
                      <a16:colId xmlns:a16="http://schemas.microsoft.com/office/drawing/2014/main" val="20000"/>
                    </a:ext>
                  </a:extLst>
                </a:gridCol>
                <a:gridCol w="577433">
                  <a:extLst>
                    <a:ext uri="{9D8B030D-6E8A-4147-A177-3AD203B41FA5}">
                      <a16:colId xmlns:a16="http://schemas.microsoft.com/office/drawing/2014/main" val="20001"/>
                    </a:ext>
                  </a:extLst>
                </a:gridCol>
                <a:gridCol w="487722">
                  <a:extLst>
                    <a:ext uri="{9D8B030D-6E8A-4147-A177-3AD203B41FA5}">
                      <a16:colId xmlns:a16="http://schemas.microsoft.com/office/drawing/2014/main" val="20002"/>
                    </a:ext>
                  </a:extLst>
                </a:gridCol>
                <a:gridCol w="723657">
                  <a:extLst>
                    <a:ext uri="{9D8B030D-6E8A-4147-A177-3AD203B41FA5}">
                      <a16:colId xmlns:a16="http://schemas.microsoft.com/office/drawing/2014/main" val="20003"/>
                    </a:ext>
                  </a:extLst>
                </a:gridCol>
              </a:tblGrid>
              <a:tr h="303596">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name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state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street    </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901">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John Locke</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Dayton</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OH</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1174 Hill Rock Way</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Left-Right Arrow 8">
            <a:extLst>
              <a:ext uri="{FF2B5EF4-FFF2-40B4-BE49-F238E27FC236}">
                <a16:creationId xmlns:a16="http://schemas.microsoft.com/office/drawing/2014/main" id="{A95FD221-7BBA-E745-8E98-C2FC446C4243}"/>
              </a:ext>
            </a:extLst>
          </p:cNvPr>
          <p:cNvSpPr/>
          <p:nvPr/>
        </p:nvSpPr>
        <p:spPr>
          <a:xfrm>
            <a:off x="9220427" y="1947423"/>
            <a:ext cx="557220" cy="180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A77277-D611-F847-A06F-50CDBE06B6B9}"/>
              </a:ext>
            </a:extLst>
          </p:cNvPr>
          <p:cNvSpPr/>
          <p:nvPr/>
        </p:nvSpPr>
        <p:spPr>
          <a:xfrm>
            <a:off x="5239810" y="5170826"/>
            <a:ext cx="2749368"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  Mt. Pleasant, MI </a:t>
            </a:r>
          </a:p>
          <a:p>
            <a:r>
              <a:rPr lang="en-US" sz="1400" dirty="0">
                <a:solidFill>
                  <a:srgbClr val="0033CC"/>
                </a:solidFill>
                <a:latin typeface="IBM Plex Sans" panose="020B0503050203000203" pitchFamily="34" charset="77"/>
              </a:rPr>
              <a:t>         </a:t>
            </a:r>
            <a:r>
              <a:rPr lang="en-US" sz="1400" dirty="0">
                <a:solidFill>
                  <a:prstClr val="black"/>
                </a:solidFill>
                <a:latin typeface="IBM Plex Sans" panose="020B0503050203000203" pitchFamily="34" charset="77"/>
              </a:rPr>
              <a:t>(a bank entity)</a:t>
            </a:r>
          </a:p>
        </p:txBody>
      </p:sp>
      <p:sp>
        <p:nvSpPr>
          <p:cNvPr id="11" name="Rectangle 10">
            <a:extLst>
              <a:ext uri="{FF2B5EF4-FFF2-40B4-BE49-F238E27FC236}">
                <a16:creationId xmlns:a16="http://schemas.microsoft.com/office/drawing/2014/main" id="{24C47518-948A-F44F-A5F1-365CD5B01F5B}"/>
              </a:ext>
            </a:extLst>
          </p:cNvPr>
          <p:cNvSpPr/>
          <p:nvPr/>
        </p:nvSpPr>
        <p:spPr>
          <a:xfrm>
            <a:off x="8937275" y="5123895"/>
            <a:ext cx="3201134"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Corp | Mt. Pleasant, MI </a:t>
            </a:r>
          </a:p>
          <a:p>
            <a:r>
              <a:rPr lang="en-US" sz="1400" dirty="0">
                <a:solidFill>
                  <a:prstClr val="black"/>
                </a:solidFill>
                <a:latin typeface="IBM Plex Sans" panose="020B0503050203000203" pitchFamily="34" charset="77"/>
              </a:rPr>
              <a:t>      (parent holding company)</a:t>
            </a:r>
          </a:p>
        </p:txBody>
      </p:sp>
      <p:cxnSp>
        <p:nvCxnSpPr>
          <p:cNvPr id="12" name="Straight Arrow Connector 11">
            <a:extLst>
              <a:ext uri="{FF2B5EF4-FFF2-40B4-BE49-F238E27FC236}">
                <a16:creationId xmlns:a16="http://schemas.microsoft.com/office/drawing/2014/main" id="{F22F213A-88D5-0F45-8090-77D92320CA1B}"/>
              </a:ext>
            </a:extLst>
          </p:cNvPr>
          <p:cNvCxnSpPr/>
          <p:nvPr/>
        </p:nvCxnSpPr>
        <p:spPr>
          <a:xfrm flipV="1">
            <a:off x="8054776" y="5352087"/>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284CE6-F970-9749-A9A7-2608ACFD1D72}"/>
              </a:ext>
            </a:extLst>
          </p:cNvPr>
          <p:cNvSpPr txBox="1"/>
          <p:nvPr/>
        </p:nvSpPr>
        <p:spPr>
          <a:xfrm>
            <a:off x="7818948" y="5396020"/>
            <a:ext cx="1322799" cy="307777"/>
          </a:xfrm>
          <a:prstGeom prst="rect">
            <a:avLst/>
          </a:prstGeom>
          <a:noFill/>
        </p:spPr>
        <p:txBody>
          <a:bodyPr wrap="none" rtlCol="0">
            <a:spAutoFit/>
          </a:bodyPr>
          <a:lstStyle/>
          <a:p>
            <a:pPr algn="ctr"/>
            <a:r>
              <a:rPr lang="en-US" sz="1400" b="1" dirty="0">
                <a:latin typeface="IBM Plex Sans" panose="020B0503050203000203" pitchFamily="34" charset="77"/>
              </a:rPr>
              <a:t>Subsidiary-of</a:t>
            </a:r>
          </a:p>
        </p:txBody>
      </p:sp>
      <p:sp>
        <p:nvSpPr>
          <p:cNvPr id="14" name="Rectangle 13">
            <a:extLst>
              <a:ext uri="{FF2B5EF4-FFF2-40B4-BE49-F238E27FC236}">
                <a16:creationId xmlns:a16="http://schemas.microsoft.com/office/drawing/2014/main" id="{965E6B8E-EDA9-8145-AC6A-D96A4F6FF72E}"/>
              </a:ext>
            </a:extLst>
          </p:cNvPr>
          <p:cNvSpPr/>
          <p:nvPr/>
        </p:nvSpPr>
        <p:spPr>
          <a:xfrm>
            <a:off x="5846410" y="4664640"/>
            <a:ext cx="2002489"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 </a:t>
            </a:r>
          </a:p>
        </p:txBody>
      </p:sp>
      <p:cxnSp>
        <p:nvCxnSpPr>
          <p:cNvPr id="15" name="Straight Arrow Connector 14">
            <a:extLst>
              <a:ext uri="{FF2B5EF4-FFF2-40B4-BE49-F238E27FC236}">
                <a16:creationId xmlns:a16="http://schemas.microsoft.com/office/drawing/2014/main" id="{FDC51A7E-4039-A54D-8D34-7B096CFA9EC1}"/>
              </a:ext>
            </a:extLst>
          </p:cNvPr>
          <p:cNvCxnSpPr/>
          <p:nvPr/>
        </p:nvCxnSpPr>
        <p:spPr>
          <a:xfrm flipV="1">
            <a:off x="8004103" y="4826071"/>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61F261-0D81-504F-A659-E3BE7ACA8C8F}"/>
              </a:ext>
            </a:extLst>
          </p:cNvPr>
          <p:cNvSpPr txBox="1"/>
          <p:nvPr/>
        </p:nvSpPr>
        <p:spPr>
          <a:xfrm>
            <a:off x="7994390" y="4535944"/>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sp>
        <p:nvSpPr>
          <p:cNvPr id="17" name="Rectangle 16">
            <a:extLst>
              <a:ext uri="{FF2B5EF4-FFF2-40B4-BE49-F238E27FC236}">
                <a16:creationId xmlns:a16="http://schemas.microsoft.com/office/drawing/2014/main" id="{AE09F6CA-1609-3244-BE75-316978CABE24}"/>
              </a:ext>
            </a:extLst>
          </p:cNvPr>
          <p:cNvSpPr/>
          <p:nvPr/>
        </p:nvSpPr>
        <p:spPr>
          <a:xfrm>
            <a:off x="8919747" y="4632225"/>
            <a:ext cx="3218661"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National Association</a:t>
            </a:r>
            <a:endParaRPr lang="en-US" sz="1400" dirty="0">
              <a:solidFill>
                <a:prstClr val="black"/>
              </a:solidFill>
              <a:latin typeface="IBM Plex Sans" panose="020B0503050203000203" pitchFamily="34" charset="77"/>
            </a:endParaRPr>
          </a:p>
        </p:txBody>
      </p:sp>
      <p:sp>
        <p:nvSpPr>
          <p:cNvPr id="3" name="TextBox 2">
            <a:extLst>
              <a:ext uri="{FF2B5EF4-FFF2-40B4-BE49-F238E27FC236}">
                <a16:creationId xmlns:a16="http://schemas.microsoft.com/office/drawing/2014/main" id="{257D5F6C-A226-C144-8193-8F719E79864C}"/>
              </a:ext>
            </a:extLst>
          </p:cNvPr>
          <p:cNvSpPr txBox="1"/>
          <p:nvPr/>
        </p:nvSpPr>
        <p:spPr>
          <a:xfrm>
            <a:off x="11067152" y="1173682"/>
            <a:ext cx="6630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Person</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sp>
        <p:nvSpPr>
          <p:cNvPr id="18" name="TextBox 17">
            <a:extLst>
              <a:ext uri="{FF2B5EF4-FFF2-40B4-BE49-F238E27FC236}">
                <a16:creationId xmlns:a16="http://schemas.microsoft.com/office/drawing/2014/main" id="{1A0D4927-6B11-5743-B5E4-0621463204F9}"/>
              </a:ext>
            </a:extLst>
          </p:cNvPr>
          <p:cNvSpPr txBox="1"/>
          <p:nvPr/>
        </p:nvSpPr>
        <p:spPr>
          <a:xfrm>
            <a:off x="10918568" y="4022167"/>
            <a:ext cx="8681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Company</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pic>
        <p:nvPicPr>
          <p:cNvPr id="19" name="Picture 18">
            <a:extLst>
              <a:ext uri="{FF2B5EF4-FFF2-40B4-BE49-F238E27FC236}">
                <a16:creationId xmlns:a16="http://schemas.microsoft.com/office/drawing/2014/main" id="{1BD12FE0-BCDA-7F40-84BD-C49458C82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1903" y="3819643"/>
            <a:ext cx="346913" cy="453300"/>
          </a:xfrm>
          <a:prstGeom prst="rect">
            <a:avLst/>
          </a:prstGeom>
        </p:spPr>
      </p:pic>
      <p:sp>
        <p:nvSpPr>
          <p:cNvPr id="22" name="TextBox 21">
            <a:extLst>
              <a:ext uri="{FF2B5EF4-FFF2-40B4-BE49-F238E27FC236}">
                <a16:creationId xmlns:a16="http://schemas.microsoft.com/office/drawing/2014/main" id="{2DD40A03-9B75-8543-BC5E-2ECCB3227138}"/>
              </a:ext>
            </a:extLst>
          </p:cNvPr>
          <p:cNvSpPr txBox="1"/>
          <p:nvPr/>
        </p:nvSpPr>
        <p:spPr>
          <a:xfrm>
            <a:off x="11245886" y="2772707"/>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Graphic 4" descr="Checkmark">
            <a:extLst>
              <a:ext uri="{FF2B5EF4-FFF2-40B4-BE49-F238E27FC236}">
                <a16:creationId xmlns:a16="http://schemas.microsoft.com/office/drawing/2014/main" id="{DF3489FF-C3BB-7342-9599-B02E6D85A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499" y="5447442"/>
            <a:ext cx="167645" cy="274320"/>
          </a:xfrm>
          <a:prstGeom prst="rect">
            <a:avLst/>
          </a:prstGeom>
        </p:spPr>
      </p:pic>
      <p:sp>
        <p:nvSpPr>
          <p:cNvPr id="21" name="TextBox 20">
            <a:extLst>
              <a:ext uri="{FF2B5EF4-FFF2-40B4-BE49-F238E27FC236}">
                <a16:creationId xmlns:a16="http://schemas.microsoft.com/office/drawing/2014/main" id="{C722C0A7-5596-D546-82B7-AE895F850EE3}"/>
              </a:ext>
            </a:extLst>
          </p:cNvPr>
          <p:cNvSpPr txBox="1"/>
          <p:nvPr/>
        </p:nvSpPr>
        <p:spPr>
          <a:xfrm>
            <a:off x="7981345" y="5743145"/>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cxnSp>
        <p:nvCxnSpPr>
          <p:cNvPr id="23" name="Straight Connector 22">
            <a:extLst>
              <a:ext uri="{FF2B5EF4-FFF2-40B4-BE49-F238E27FC236}">
                <a16:creationId xmlns:a16="http://schemas.microsoft.com/office/drawing/2014/main" id="{96C9842D-CDD6-304A-A6DE-ADC64FE1C6EB}"/>
              </a:ext>
            </a:extLst>
          </p:cNvPr>
          <p:cNvCxnSpPr>
            <a:cxnSpLocks/>
          </p:cNvCxnSpPr>
          <p:nvPr/>
        </p:nvCxnSpPr>
        <p:spPr>
          <a:xfrm>
            <a:off x="7711378" y="5799115"/>
            <a:ext cx="133155" cy="13589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9601029B-354B-9248-955D-A1C59125590C}"/>
              </a:ext>
            </a:extLst>
          </p:cNvPr>
          <p:cNvCxnSpPr>
            <a:cxnSpLocks/>
          </p:cNvCxnSpPr>
          <p:nvPr/>
        </p:nvCxnSpPr>
        <p:spPr>
          <a:xfrm flipH="1">
            <a:off x="7708816" y="5789364"/>
            <a:ext cx="122838" cy="14564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2" name="Graphic 31" descr="Checkmark">
            <a:extLst>
              <a:ext uri="{FF2B5EF4-FFF2-40B4-BE49-F238E27FC236}">
                <a16:creationId xmlns:a16="http://schemas.microsoft.com/office/drawing/2014/main" id="{CEBE9396-E53F-CD49-8FD9-B02F38CD2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3700" y="4530746"/>
            <a:ext cx="167645" cy="274320"/>
          </a:xfrm>
          <a:prstGeom prst="rect">
            <a:avLst/>
          </a:prstGeom>
        </p:spPr>
      </p:pic>
      <p:sp>
        <p:nvSpPr>
          <p:cNvPr id="33" name="Slide Number Placeholder 32">
            <a:extLst>
              <a:ext uri="{FF2B5EF4-FFF2-40B4-BE49-F238E27FC236}">
                <a16:creationId xmlns:a16="http://schemas.microsoft.com/office/drawing/2014/main" id="{EBD33091-8A81-1143-A368-28CBFD221C3D}"/>
              </a:ext>
            </a:extLst>
          </p:cNvPr>
          <p:cNvSpPr>
            <a:spLocks noGrp="1"/>
          </p:cNvSpPr>
          <p:nvPr>
            <p:ph type="sldNum" sz="quarter" idx="2"/>
          </p:nvPr>
        </p:nvSpPr>
        <p:spPr/>
        <p:txBody>
          <a:bodyPr/>
          <a:lstStyle/>
          <a:p>
            <a:fld id="{86CB4B4D-7CA3-9044-876B-883B54F8677D}" type="slidenum">
              <a:rPr lang="en-US" smtClean="0"/>
              <a:t>8</a:t>
            </a:fld>
            <a:endParaRPr lang="en-US"/>
          </a:p>
        </p:txBody>
      </p:sp>
    </p:spTree>
    <p:custDataLst>
      <p:tags r:id="rId1"/>
    </p:custDataLst>
    <p:extLst>
      <p:ext uri="{BB962C8B-B14F-4D97-AF65-F5344CB8AC3E}">
        <p14:creationId xmlns:p14="http://schemas.microsoft.com/office/powerpoint/2010/main" val="1476212374"/>
      </p:ext>
    </p:extLst>
  </p:cSld>
  <p:clrMapOvr>
    <a:masterClrMapping/>
  </p:clrMapOvr>
  <p:transition spd="med" advTm="4572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8C0C5-4482-3445-B42C-10BFD4EA2970}"/>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3" name="Title 2">
            <a:extLst>
              <a:ext uri="{FF2B5EF4-FFF2-40B4-BE49-F238E27FC236}">
                <a16:creationId xmlns:a16="http://schemas.microsoft.com/office/drawing/2014/main" id="{FF41FFD5-54CB-0645-A2B9-4476F6199978}"/>
              </a:ext>
            </a:extLst>
          </p:cNvPr>
          <p:cNvSpPr>
            <a:spLocks noGrp="1"/>
          </p:cNvSpPr>
          <p:nvPr>
            <p:ph type="title"/>
          </p:nvPr>
        </p:nvSpPr>
        <p:spPr/>
        <p:txBody>
          <a:bodyPr/>
          <a:lstStyle/>
          <a:p>
            <a:r>
              <a:rPr lang="en-US" dirty="0"/>
              <a:t>Active Learning for ER with Guarantees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65C1B7F-5F78-854A-A734-95868F711138}"/>
                  </a:ext>
                </a:extLst>
              </p:cNvPr>
              <p:cNvSpPr>
                <a:spLocks noGrp="1"/>
              </p:cNvSpPr>
              <p:nvPr>
                <p:ph type="body" idx="1"/>
              </p:nvPr>
            </p:nvSpPr>
            <p:spPr/>
            <p:txBody>
              <a:bodyPr/>
              <a:lstStyle/>
              <a:p>
                <a:r>
                  <a:rPr lang="en-US" dirty="0"/>
                  <a:t>Only active learning approach with guarantees on label complexity</a:t>
                </a:r>
              </a:p>
              <a:p>
                <a:endParaRPr lang="en-US" dirty="0"/>
              </a:p>
              <a:p>
                <a:r>
                  <a:rPr lang="en-US" dirty="0"/>
                  <a:t>Maximizes recall while constraining precision to be greater than a threshold</a:t>
                </a:r>
              </a:p>
              <a:p>
                <a:endParaRPr lang="en-US" dirty="0"/>
              </a:p>
              <a:p>
                <a:r>
                  <a:rPr lang="en-US" dirty="0"/>
                  <a:t>Utilizes IWAL [</a:t>
                </a:r>
                <a:r>
                  <a:rPr lang="en-US" dirty="0" err="1"/>
                  <a:t>Beygelzeimer</a:t>
                </a:r>
                <a:r>
                  <a:rPr lang="en-US" dirty="0"/>
                  <a:t> et al, ICML’09], an accuracy maximizing active learner with guarantees on label complexity</a:t>
                </a:r>
              </a:p>
              <a:p>
                <a:pPr lvl="1"/>
                <a:r>
                  <a:rPr lang="en-US" dirty="0"/>
                  <a:t>Guaranteed to make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log</m:t>
                        </m:r>
                      </m:e>
                      <m:sup>
                        <m:r>
                          <a:rPr lang="en-US" b="0" i="1" smtClean="0">
                            <a:latin typeface="Cambria Math" panose="02040503050406030204" pitchFamily="18" charset="0"/>
                          </a:rPr>
                          <m:t>2</m:t>
                        </m:r>
                      </m:sup>
                    </m:sSup>
                    <m:r>
                      <a:rPr lang="en-US" b="0" i="1" smtClean="0">
                        <a:latin typeface="Cambria Math" panose="02040503050406030204" pitchFamily="18" charset="0"/>
                      </a:rPr>
                      <m:t>𝑛</m:t>
                    </m:r>
                  </m:oMath>
                </a14:m>
                <a:r>
                  <a:rPr lang="en-US" dirty="0"/>
                  <a:t> calls, where </a:t>
                </a:r>
                <a:r>
                  <a:rPr lang="en-US" i="1" dirty="0"/>
                  <a:t>n </a:t>
                </a:r>
                <a:r>
                  <a:rPr lang="en-US" dirty="0"/>
                  <a:t>denotes the number of pairs (post blocking)</a:t>
                </a:r>
              </a:p>
              <a:p>
                <a:pPr lvl="1"/>
                <a:r>
                  <a:rPr lang="en-US" dirty="0"/>
                  <a:t>Label complexity of IWAL is sublinear in </a:t>
                </a:r>
                <a:r>
                  <a:rPr lang="en-US" i="1" dirty="0"/>
                  <a:t>n</a:t>
                </a:r>
                <a:r>
                  <a:rPr lang="en-US" dirty="0"/>
                  <a:t> only when certain distributional assumptions hold</a:t>
                </a:r>
              </a:p>
              <a:p>
                <a:endParaRPr lang="en-US" dirty="0"/>
              </a:p>
              <a:p>
                <a:r>
                  <a:rPr lang="en-US" dirty="0"/>
                  <a:t>In practice, takes too many labels to learn an ER classifier [</a:t>
                </a:r>
                <a:r>
                  <a:rPr lang="en-US" dirty="0" err="1"/>
                  <a:t>Mozafari</a:t>
                </a:r>
                <a:r>
                  <a:rPr lang="en-US" dirty="0"/>
                  <a:t> et al, PVLDB’14]</a:t>
                </a:r>
              </a:p>
              <a:p>
                <a:endParaRPr lang="en-US" dirty="0"/>
              </a:p>
            </p:txBody>
          </p:sp>
        </mc:Choice>
        <mc:Fallback xmlns="">
          <p:sp>
            <p:nvSpPr>
              <p:cNvPr id="4" name="Text Placeholder 3">
                <a:extLst>
                  <a:ext uri="{FF2B5EF4-FFF2-40B4-BE49-F238E27FC236}">
                    <a16:creationId xmlns:a16="http://schemas.microsoft.com/office/drawing/2014/main" id="{465C1B7F-5F78-854A-A734-95868F711138}"/>
                  </a:ext>
                </a:extLst>
              </p:cNvPr>
              <p:cNvSpPr>
                <a:spLocks noGrp="1" noRot="1" noChangeAspect="1" noMove="1" noResize="1" noEditPoints="1" noAdjustHandles="1" noChangeArrowheads="1" noChangeShapeType="1" noTextEdit="1"/>
              </p:cNvSpPr>
              <p:nvPr>
                <p:ph type="body" idx="1"/>
              </p:nvPr>
            </p:nvSpPr>
            <p:spPr>
              <a:blipFill>
                <a:blip r:embed="rId2"/>
                <a:stretch>
                  <a:fillRect l="-1157" t="-75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B229DBE-7A3D-CB42-8CF1-05C22CD91251}"/>
              </a:ext>
            </a:extLst>
          </p:cNvPr>
          <p:cNvSpPr txBox="1"/>
          <p:nvPr/>
        </p:nvSpPr>
        <p:spPr>
          <a:xfrm>
            <a:off x="9571265" y="367786"/>
            <a:ext cx="20104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Bellare</a:t>
            </a:r>
            <a:r>
              <a:rPr lang="en-US" dirty="0">
                <a:solidFill>
                  <a:srgbClr val="000000"/>
                </a:solidFill>
                <a:sym typeface="Calibri"/>
              </a:rPr>
              <a:t> et al, KDD’12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20381825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Entropy based strategy</a:t>
            </a:r>
          </a:p>
        </p:txBody>
      </p:sp>
    </p:spTree>
    <p:extLst>
      <p:ext uri="{BB962C8B-B14F-4D97-AF65-F5344CB8AC3E}">
        <p14:creationId xmlns:p14="http://schemas.microsoft.com/office/powerpoint/2010/main" val="82067668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7D7075BF-2146-784D-98A4-73D4625641DD}"/>
              </a:ext>
            </a:extLst>
          </p:cNvPr>
          <p:cNvSpPr txBox="1"/>
          <p:nvPr/>
        </p:nvSpPr>
        <p:spPr>
          <a:xfrm>
            <a:off x="9665673" y="698396"/>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2787467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46908" y="4054662"/>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14576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84</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ER Lifecycle: Revisit</a:t>
            </a:r>
          </a:p>
        </p:txBody>
      </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6" name="Rounded Rectangle 85">
            <a:extLst>
              <a:ext uri="{FF2B5EF4-FFF2-40B4-BE49-F238E27FC236}">
                <a16:creationId xmlns:a16="http://schemas.microsoft.com/office/drawing/2014/main" id="{BBC39ADF-46F0-8047-8A11-E5264B8426C0}"/>
              </a:ext>
            </a:extLst>
          </p:cNvPr>
          <p:cNvSpPr/>
          <p:nvPr/>
        </p:nvSpPr>
        <p:spPr>
          <a:xfrm>
            <a:off x="7161504" y="4164981"/>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87" name="TextBox 86">
            <a:extLst>
              <a:ext uri="{FF2B5EF4-FFF2-40B4-BE49-F238E27FC236}">
                <a16:creationId xmlns:a16="http://schemas.microsoft.com/office/drawing/2014/main" id="{BCE85CCB-E02B-924C-B040-A9BD9B2DE62D}"/>
              </a:ext>
            </a:extLst>
          </p:cNvPr>
          <p:cNvSpPr txBox="1"/>
          <p:nvPr/>
        </p:nvSpPr>
        <p:spPr>
          <a:xfrm>
            <a:off x="7220933" y="4300921"/>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89" name="Rectangle 88">
            <a:extLst>
              <a:ext uri="{FF2B5EF4-FFF2-40B4-BE49-F238E27FC236}">
                <a16:creationId xmlns:a16="http://schemas.microsoft.com/office/drawing/2014/main" id="{7DBDB617-1C1D-E04F-B605-07A9F9C0106D}"/>
              </a:ext>
            </a:extLst>
          </p:cNvPr>
          <p:cNvSpPr/>
          <p:nvPr/>
        </p:nvSpPr>
        <p:spPr>
          <a:xfrm>
            <a:off x="1862605" y="4174621"/>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0" name="TextBox 89">
            <a:extLst>
              <a:ext uri="{FF2B5EF4-FFF2-40B4-BE49-F238E27FC236}">
                <a16:creationId xmlns:a16="http://schemas.microsoft.com/office/drawing/2014/main" id="{693B863C-370E-F345-84A3-C3E687DC03BF}"/>
              </a:ext>
            </a:extLst>
          </p:cNvPr>
          <p:cNvSpPr txBox="1"/>
          <p:nvPr/>
        </p:nvSpPr>
        <p:spPr>
          <a:xfrm>
            <a:off x="1978677" y="4290424"/>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91" name="Rectangle 90">
            <a:extLst>
              <a:ext uri="{FF2B5EF4-FFF2-40B4-BE49-F238E27FC236}">
                <a16:creationId xmlns:a16="http://schemas.microsoft.com/office/drawing/2014/main" id="{00AA8D2A-9B22-9343-BCC5-977CAFB4471D}"/>
              </a:ext>
            </a:extLst>
          </p:cNvPr>
          <p:cNvSpPr/>
          <p:nvPr/>
        </p:nvSpPr>
        <p:spPr>
          <a:xfrm>
            <a:off x="8974538" y="4132147"/>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2" name="TextBox 91">
            <a:extLst>
              <a:ext uri="{FF2B5EF4-FFF2-40B4-BE49-F238E27FC236}">
                <a16:creationId xmlns:a16="http://schemas.microsoft.com/office/drawing/2014/main" id="{7C3C0849-A8D2-144A-AD3F-83E2032E3D1B}"/>
              </a:ext>
            </a:extLst>
          </p:cNvPr>
          <p:cNvSpPr txBox="1"/>
          <p:nvPr/>
        </p:nvSpPr>
        <p:spPr>
          <a:xfrm>
            <a:off x="9059368" y="4177718"/>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93" name="Straight Arrow Connector 92">
            <a:extLst>
              <a:ext uri="{FF2B5EF4-FFF2-40B4-BE49-F238E27FC236}">
                <a16:creationId xmlns:a16="http://schemas.microsoft.com/office/drawing/2014/main" id="{017A0BC9-C6EB-344E-8DC0-D805E1A19B40}"/>
              </a:ext>
            </a:extLst>
          </p:cNvPr>
          <p:cNvCxnSpPr>
            <a:cxnSpLocks/>
            <a:stCxn id="89" idx="3"/>
            <a:endCxn id="99" idx="1"/>
          </p:cNvCxnSpPr>
          <p:nvPr/>
        </p:nvCxnSpPr>
        <p:spPr>
          <a:xfrm flipV="1">
            <a:off x="2995695" y="4445647"/>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ADD6A5-835E-AC43-97F3-216B9EE15F52}"/>
              </a:ext>
            </a:extLst>
          </p:cNvPr>
          <p:cNvCxnSpPr>
            <a:cxnSpLocks/>
            <a:stCxn id="99" idx="3"/>
            <a:endCxn id="97" idx="1"/>
          </p:cNvCxnSpPr>
          <p:nvPr/>
        </p:nvCxnSpPr>
        <p:spPr>
          <a:xfrm flipV="1">
            <a:off x="4742524" y="4444313"/>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8551C77-6454-9840-BDB1-ACE6A23B7C4B}"/>
              </a:ext>
            </a:extLst>
          </p:cNvPr>
          <p:cNvCxnSpPr>
            <a:cxnSpLocks/>
            <a:stCxn id="97" idx="3"/>
            <a:endCxn id="86" idx="1"/>
          </p:cNvCxnSpPr>
          <p:nvPr/>
        </p:nvCxnSpPr>
        <p:spPr>
          <a:xfrm flipV="1">
            <a:off x="6589744" y="4439328"/>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3579C8-C455-AE42-B202-DCB2B39E2BD5}"/>
              </a:ext>
            </a:extLst>
          </p:cNvPr>
          <p:cNvCxnSpPr>
            <a:cxnSpLocks/>
            <a:stCxn id="86" idx="3"/>
            <a:endCxn id="91" idx="1"/>
          </p:cNvCxnSpPr>
          <p:nvPr/>
        </p:nvCxnSpPr>
        <p:spPr>
          <a:xfrm>
            <a:off x="8294594" y="4439328"/>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69EBB089-12C4-484F-81DF-C04F3A599EA7}"/>
              </a:ext>
            </a:extLst>
          </p:cNvPr>
          <p:cNvSpPr/>
          <p:nvPr/>
        </p:nvSpPr>
        <p:spPr>
          <a:xfrm>
            <a:off x="5456654" y="4169966"/>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8" name="TextBox 97">
            <a:extLst>
              <a:ext uri="{FF2B5EF4-FFF2-40B4-BE49-F238E27FC236}">
                <a16:creationId xmlns:a16="http://schemas.microsoft.com/office/drawing/2014/main" id="{970BF9E1-DC71-A647-B663-57FCA18A7F97}"/>
              </a:ext>
            </a:extLst>
          </p:cNvPr>
          <p:cNvSpPr txBox="1"/>
          <p:nvPr/>
        </p:nvSpPr>
        <p:spPr>
          <a:xfrm>
            <a:off x="5579138" y="4290424"/>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99" name="Rounded Rectangle 98">
            <a:extLst>
              <a:ext uri="{FF2B5EF4-FFF2-40B4-BE49-F238E27FC236}">
                <a16:creationId xmlns:a16="http://schemas.microsoft.com/office/drawing/2014/main" id="{5E764FE5-BA96-9941-BAD6-5E3E4E219F22}"/>
              </a:ext>
            </a:extLst>
          </p:cNvPr>
          <p:cNvSpPr/>
          <p:nvPr/>
        </p:nvSpPr>
        <p:spPr>
          <a:xfrm>
            <a:off x="3609434" y="4171300"/>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0" name="TextBox 99">
            <a:extLst>
              <a:ext uri="{FF2B5EF4-FFF2-40B4-BE49-F238E27FC236}">
                <a16:creationId xmlns:a16="http://schemas.microsoft.com/office/drawing/2014/main" id="{AD4EF1BD-A55C-3947-B72F-059B46A39FAB}"/>
              </a:ext>
            </a:extLst>
          </p:cNvPr>
          <p:cNvSpPr txBox="1"/>
          <p:nvPr/>
        </p:nvSpPr>
        <p:spPr>
          <a:xfrm>
            <a:off x="3754186" y="4279791"/>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01" name="Rectangle 100">
            <a:extLst>
              <a:ext uri="{FF2B5EF4-FFF2-40B4-BE49-F238E27FC236}">
                <a16:creationId xmlns:a16="http://schemas.microsoft.com/office/drawing/2014/main" id="{46B6674D-A965-2C4E-88F1-63C799AACCAA}"/>
              </a:ext>
            </a:extLst>
          </p:cNvPr>
          <p:cNvSpPr/>
          <p:nvPr/>
        </p:nvSpPr>
        <p:spPr>
          <a:xfrm>
            <a:off x="3603920" y="2594270"/>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2" name="TextBox 101">
            <a:extLst>
              <a:ext uri="{FF2B5EF4-FFF2-40B4-BE49-F238E27FC236}">
                <a16:creationId xmlns:a16="http://schemas.microsoft.com/office/drawing/2014/main" id="{D6F5E783-B5C0-3F40-975D-024E5FE2E01A}"/>
              </a:ext>
            </a:extLst>
          </p:cNvPr>
          <p:cNvSpPr txBox="1"/>
          <p:nvPr/>
        </p:nvSpPr>
        <p:spPr>
          <a:xfrm>
            <a:off x="3603920" y="2621066"/>
            <a:ext cx="1136850" cy="523220"/>
          </a:xfrm>
          <a:prstGeom prst="rect">
            <a:avLst/>
          </a:prstGeom>
          <a:noFill/>
        </p:spPr>
        <p:txBody>
          <a:bodyPr wrap="none" rtlCol="0">
            <a:spAutoFit/>
          </a:bodyPr>
          <a:lstStyle/>
          <a:p>
            <a:r>
              <a:rPr lang="en-US" sz="1400" dirty="0">
                <a:latin typeface="IBM Plex Sans" panose="020B0503050203000203" pitchFamily="34" charset="77"/>
              </a:rPr>
              <a:t>Feature</a:t>
            </a:r>
          </a:p>
          <a:p>
            <a:r>
              <a:rPr lang="en-US" sz="1400" dirty="0">
                <a:latin typeface="IBM Plex Sans" panose="020B0503050203000203" pitchFamily="34" charset="77"/>
              </a:rPr>
              <a:t>Engineering</a:t>
            </a:r>
          </a:p>
        </p:txBody>
      </p:sp>
      <p:cxnSp>
        <p:nvCxnSpPr>
          <p:cNvPr id="18" name="Straight Arrow Connector 17">
            <a:extLst>
              <a:ext uri="{FF2B5EF4-FFF2-40B4-BE49-F238E27FC236}">
                <a16:creationId xmlns:a16="http://schemas.microsoft.com/office/drawing/2014/main" id="{6B4A0EDE-343E-E243-B0A2-D3839EAFA8CF}"/>
              </a:ext>
            </a:extLst>
          </p:cNvPr>
          <p:cNvCxnSpPr>
            <a:stCxn id="101" idx="2"/>
            <a:endCxn id="99" idx="0"/>
          </p:cNvCxnSpPr>
          <p:nvPr/>
        </p:nvCxnSpPr>
        <p:spPr>
          <a:xfrm>
            <a:off x="4170465" y="3144891"/>
            <a:ext cx="5514" cy="10264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C7109925-6446-2849-B7FD-F153D7F9BD18}"/>
              </a:ext>
            </a:extLst>
          </p:cNvPr>
          <p:cNvCxnSpPr>
            <a:stCxn id="102" idx="2"/>
            <a:endCxn id="97" idx="0"/>
          </p:cNvCxnSpPr>
          <p:nvPr/>
        </p:nvCxnSpPr>
        <p:spPr>
          <a:xfrm>
            <a:off x="4172345" y="3144286"/>
            <a:ext cx="1850854" cy="102568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2" name="Graphic 21" descr="Welder">
            <a:extLst>
              <a:ext uri="{FF2B5EF4-FFF2-40B4-BE49-F238E27FC236}">
                <a16:creationId xmlns:a16="http://schemas.microsoft.com/office/drawing/2014/main" id="{715B709D-B6B2-DE4A-9B05-72E35073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8662" y="2598764"/>
            <a:ext cx="571498" cy="571498"/>
          </a:xfrm>
          <a:prstGeom prst="rect">
            <a:avLst/>
          </a:prstGeom>
        </p:spPr>
      </p:pic>
      <p:sp>
        <p:nvSpPr>
          <p:cNvPr id="108" name="TextBox 107">
            <a:extLst>
              <a:ext uri="{FF2B5EF4-FFF2-40B4-BE49-F238E27FC236}">
                <a16:creationId xmlns:a16="http://schemas.microsoft.com/office/drawing/2014/main" id="{AA626BC4-5972-7B4A-BCA0-0CA96685E0F8}"/>
              </a:ext>
            </a:extLst>
          </p:cNvPr>
          <p:cNvSpPr txBox="1"/>
          <p:nvPr/>
        </p:nvSpPr>
        <p:spPr>
          <a:xfrm>
            <a:off x="4813165" y="2589840"/>
            <a:ext cx="513415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400" b="1" u="none" strike="noStrike" cap="none" spc="0" normalizeH="0" baseline="0" dirty="0">
                <a:ln>
                  <a:noFill/>
                </a:ln>
                <a:effectLst/>
                <a:uFillTx/>
                <a:latin typeface="IBM Plex Sans" panose="020B0503050203000203" pitchFamily="34" charset="77"/>
                <a:sym typeface="Calibri"/>
              </a:rPr>
              <a:t>Expensive step: </a:t>
            </a:r>
            <a:r>
              <a:rPr kumimoji="0" lang="en-US" sz="1400" i="0" u="none" strike="noStrike" cap="none" spc="0" normalizeH="0" baseline="0" dirty="0">
                <a:ln>
                  <a:noFill/>
                </a:ln>
                <a:effectLst/>
                <a:uFillTx/>
                <a:latin typeface="IBM Plex Sans" panose="020B0503050203000203" pitchFamily="34" charset="77"/>
                <a:sym typeface="Calibri"/>
              </a:rPr>
              <a:t>Design and reuse generic/domain-specific </a:t>
            </a:r>
            <a:r>
              <a:rPr lang="en-US" sz="1400" dirty="0">
                <a:latin typeface="IBM Plex Sans" panose="020B0503050203000203" pitchFamily="34" charset="77"/>
                <a:sym typeface="Calibri"/>
              </a:rPr>
              <a:t>m</a:t>
            </a:r>
            <a:r>
              <a:rPr kumimoji="0" lang="en-US" sz="1400" i="0" u="none" strike="noStrike" cap="none" spc="0" normalizeH="0" baseline="0" dirty="0">
                <a:ln>
                  <a:noFill/>
                </a:ln>
                <a:effectLst/>
                <a:uFillTx/>
                <a:latin typeface="IBM Plex Sans" panose="020B0503050203000203" pitchFamily="34" charset="77"/>
                <a:sym typeface="Calibri"/>
              </a:rPr>
              <a:t>atching/filtering/normalization </a:t>
            </a:r>
            <a:r>
              <a:rPr lang="en-US" sz="1400" dirty="0">
                <a:latin typeface="IBM Plex Sans" panose="020B0503050203000203" pitchFamily="34" charset="77"/>
                <a:sym typeface="Calibri"/>
              </a:rPr>
              <a:t>functions</a:t>
            </a:r>
            <a:endParaRPr kumimoji="0" lang="en-US" sz="1400" i="0" u="none" strike="noStrike" cap="none" spc="0" normalizeH="0" baseline="0" dirty="0">
              <a:ln>
                <a:noFill/>
              </a:ln>
              <a:effectLst/>
              <a:uFillTx/>
              <a:latin typeface="IBM Plex Sans" panose="020B0503050203000203" pitchFamily="34" charset="77"/>
              <a:sym typeface="Calibri"/>
            </a:endParaRPr>
          </a:p>
        </p:txBody>
      </p:sp>
      <p:sp>
        <p:nvSpPr>
          <p:cNvPr id="23" name="TextBox 22">
            <a:extLst>
              <a:ext uri="{FF2B5EF4-FFF2-40B4-BE49-F238E27FC236}">
                <a16:creationId xmlns:a16="http://schemas.microsoft.com/office/drawing/2014/main" id="{AB4AB9DE-05D7-EF41-AA94-6120A189282F}"/>
              </a:ext>
            </a:extLst>
          </p:cNvPr>
          <p:cNvSpPr txBox="1"/>
          <p:nvPr/>
        </p:nvSpPr>
        <p:spPr>
          <a:xfrm>
            <a:off x="3795623" y="1821727"/>
            <a:ext cx="49296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800" b="1" i="1" u="none" strike="noStrike" cap="none" spc="0" normalizeH="0" baseline="0" dirty="0">
                <a:ln>
                  <a:noFill/>
                </a:ln>
                <a:solidFill>
                  <a:srgbClr val="C00000"/>
                </a:solidFill>
                <a:effectLst/>
                <a:uFillTx/>
                <a:latin typeface="+mn-lt"/>
                <a:ea typeface="+mn-ea"/>
                <a:cs typeface="+mn-cs"/>
                <a:sym typeface="Calibri"/>
              </a:rPr>
              <a:t>Is it possible to fully/partially automate this step?</a:t>
            </a:r>
          </a:p>
        </p:txBody>
      </p:sp>
      <p:sp>
        <p:nvSpPr>
          <p:cNvPr id="24" name="Rounded Rectangle 23">
            <a:extLst>
              <a:ext uri="{FF2B5EF4-FFF2-40B4-BE49-F238E27FC236}">
                <a16:creationId xmlns:a16="http://schemas.microsoft.com/office/drawing/2014/main" id="{AAC92F68-71AF-604A-83F5-BC3BD23A89AE}"/>
              </a:ext>
            </a:extLst>
          </p:cNvPr>
          <p:cNvSpPr/>
          <p:nvPr/>
        </p:nvSpPr>
        <p:spPr>
          <a:xfrm>
            <a:off x="2908740" y="2346719"/>
            <a:ext cx="6882031" cy="1122626"/>
          </a:xfrm>
          <a:prstGeom prst="roundRect">
            <a:avLst/>
          </a:prstGeom>
          <a:noFill/>
          <a:ln w="12700"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052" name="Picture 4" descr="Image result for deep learning icon">
            <a:extLst>
              <a:ext uri="{FF2B5EF4-FFF2-40B4-BE49-F238E27FC236}">
                <a16:creationId xmlns:a16="http://schemas.microsoft.com/office/drawing/2014/main" id="{9175245D-4B2A-B54E-836C-030CD1EC3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358" y="5430518"/>
            <a:ext cx="733583" cy="733583"/>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0AF8BBC-6936-E64A-8E67-53C32F77FF8D}"/>
              </a:ext>
            </a:extLst>
          </p:cNvPr>
          <p:cNvCxnSpPr>
            <a:cxnSpLocks/>
            <a:stCxn id="89" idx="2"/>
            <a:endCxn id="2052" idx="0"/>
          </p:cNvCxnSpPr>
          <p:nvPr/>
        </p:nvCxnSpPr>
        <p:spPr>
          <a:xfrm>
            <a:off x="2429150" y="4725242"/>
            <a:ext cx="0" cy="705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7BA28EC-C522-BD4F-8C67-3B46BDDB1B4D}"/>
              </a:ext>
            </a:extLst>
          </p:cNvPr>
          <p:cNvCxnSpPr>
            <a:stCxn id="2052" idx="3"/>
            <a:endCxn id="99" idx="2"/>
          </p:cNvCxnSpPr>
          <p:nvPr/>
        </p:nvCxnSpPr>
        <p:spPr>
          <a:xfrm flipV="1">
            <a:off x="2795941" y="4719994"/>
            <a:ext cx="1380038" cy="1077316"/>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9" name="Elbow Connector 118">
            <a:extLst>
              <a:ext uri="{FF2B5EF4-FFF2-40B4-BE49-F238E27FC236}">
                <a16:creationId xmlns:a16="http://schemas.microsoft.com/office/drawing/2014/main" id="{5F84B639-1AB4-A446-842D-C23EEBBC2E87}"/>
              </a:ext>
            </a:extLst>
          </p:cNvPr>
          <p:cNvCxnSpPr>
            <a:cxnSpLocks/>
          </p:cNvCxnSpPr>
          <p:nvPr/>
        </p:nvCxnSpPr>
        <p:spPr>
          <a:xfrm flipV="1">
            <a:off x="2795941" y="4718660"/>
            <a:ext cx="3227258" cy="1078650"/>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sp>
        <p:nvSpPr>
          <p:cNvPr id="123" name="TextBox 122">
            <a:extLst>
              <a:ext uri="{FF2B5EF4-FFF2-40B4-BE49-F238E27FC236}">
                <a16:creationId xmlns:a16="http://schemas.microsoft.com/office/drawing/2014/main" id="{C7F7CA04-8929-3C4F-A166-480E6F1E166A}"/>
              </a:ext>
            </a:extLst>
          </p:cNvPr>
          <p:cNvSpPr txBox="1"/>
          <p:nvPr/>
        </p:nvSpPr>
        <p:spPr>
          <a:xfrm>
            <a:off x="1820626" y="6164101"/>
            <a:ext cx="14500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
            </a:r>
            <a:r>
              <a:rPr kumimoji="0" lang="en-US" sz="1800" b="0" i="0" u="none" strike="noStrike" cap="none" spc="0" normalizeH="0" baseline="0" dirty="0">
                <a:ln>
                  <a:noFill/>
                </a:ln>
                <a:solidFill>
                  <a:srgbClr val="000000"/>
                </a:solidFill>
                <a:effectLst/>
                <a:uFillTx/>
                <a:latin typeface="+mn-lt"/>
                <a:ea typeface="+mn-ea"/>
                <a:cs typeface="+mn-cs"/>
                <a:sym typeface="Calibri"/>
              </a:rPr>
              <a:t>eep </a:t>
            </a:r>
            <a:r>
              <a:rPr lang="en-US" dirty="0">
                <a:solidFill>
                  <a:srgbClr val="000000"/>
                </a:solidFill>
                <a:sym typeface="Calibri"/>
              </a:rPr>
              <a:t>L</a:t>
            </a:r>
            <a:r>
              <a:rPr kumimoji="0" lang="en-US" sz="1800" b="0" i="0" u="none" strike="noStrike" cap="none" spc="0" normalizeH="0" baseline="0" dirty="0">
                <a:ln>
                  <a:noFill/>
                </a:ln>
                <a:solidFill>
                  <a:srgbClr val="000000"/>
                </a:solidFill>
                <a:effectLst/>
                <a:uFillTx/>
                <a:latin typeface="+mn-lt"/>
                <a:ea typeface="+mn-ea"/>
                <a:cs typeface="+mn-cs"/>
                <a:sym typeface="Calibri"/>
              </a:rPr>
              <a:t>earning</a:t>
            </a:r>
          </a:p>
        </p:txBody>
      </p:sp>
      <p:sp>
        <p:nvSpPr>
          <p:cNvPr id="130" name="Rounded Rectangle 129">
            <a:extLst>
              <a:ext uri="{FF2B5EF4-FFF2-40B4-BE49-F238E27FC236}">
                <a16:creationId xmlns:a16="http://schemas.microsoft.com/office/drawing/2014/main" id="{84DE7303-8370-DA43-BA52-6C17CA501337}"/>
              </a:ext>
            </a:extLst>
          </p:cNvPr>
          <p:cNvSpPr/>
          <p:nvPr/>
        </p:nvSpPr>
        <p:spPr>
          <a:xfrm>
            <a:off x="3705065" y="5513055"/>
            <a:ext cx="1133090" cy="548694"/>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31" name="TextBox 130">
            <a:extLst>
              <a:ext uri="{FF2B5EF4-FFF2-40B4-BE49-F238E27FC236}">
                <a16:creationId xmlns:a16="http://schemas.microsoft.com/office/drawing/2014/main" id="{BEAACF63-F6EC-1D43-BFB3-AAC8D70A5169}"/>
              </a:ext>
            </a:extLst>
          </p:cNvPr>
          <p:cNvSpPr txBox="1"/>
          <p:nvPr/>
        </p:nvSpPr>
        <p:spPr>
          <a:xfrm>
            <a:off x="3817925" y="5538529"/>
            <a:ext cx="853119" cy="523220"/>
          </a:xfrm>
          <a:prstGeom prst="rect">
            <a:avLst/>
          </a:prstGeom>
          <a:noFill/>
        </p:spPr>
        <p:txBody>
          <a:bodyPr wrap="none" rtlCol="0">
            <a:spAutoFit/>
          </a:bodyPr>
          <a:lstStyle/>
          <a:p>
            <a:pPr algn="ctr"/>
            <a:r>
              <a:rPr lang="en-US" sz="1400" dirty="0">
                <a:latin typeface="IBM Plex Sans" panose="020B0503050203000203" pitchFamily="34" charset="77"/>
              </a:rPr>
              <a:t>Latent</a:t>
            </a:r>
          </a:p>
          <a:p>
            <a:pPr algn="ctr"/>
            <a:r>
              <a:rPr lang="en-US" sz="1400" dirty="0">
                <a:latin typeface="IBM Plex Sans" panose="020B0503050203000203" pitchFamily="34" charset="77"/>
              </a:rPr>
              <a:t>features</a:t>
            </a:r>
          </a:p>
        </p:txBody>
      </p:sp>
    </p:spTree>
    <p:extLst>
      <p:ext uri="{BB962C8B-B14F-4D97-AF65-F5344CB8AC3E}">
        <p14:creationId xmlns:p14="http://schemas.microsoft.com/office/powerpoint/2010/main" val="797090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par>
                                <p:cTn id="12" presetID="10" presetClass="entr" presetSubtype="0" fill="hold" nodeType="with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500"/>
                                        <p:tgtEl>
                                          <p:spTgt spid="1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500"/>
                                        <p:tgtEl>
                                          <p:spTgt spid="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fade">
                                      <p:cBhvr>
                                        <p:cTn id="2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3" grpId="0"/>
      <p:bldP spid="130" grpId="0" animBg="1"/>
      <p:bldP spid="13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DEB07-51A8-0A48-93C4-9310583F6F0D}"/>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3" name="Title 2">
            <a:extLst>
              <a:ext uri="{FF2B5EF4-FFF2-40B4-BE49-F238E27FC236}">
                <a16:creationId xmlns:a16="http://schemas.microsoft.com/office/drawing/2014/main" id="{5C1AA5C9-C9D7-C547-B04E-3ADE150F8012}"/>
              </a:ext>
            </a:extLst>
          </p:cNvPr>
          <p:cNvSpPr>
            <a:spLocks noGrp="1"/>
          </p:cNvSpPr>
          <p:nvPr>
            <p:ph type="title"/>
          </p:nvPr>
        </p:nvSpPr>
        <p:spPr/>
        <p:txBody>
          <a:bodyPr/>
          <a:lstStyle/>
          <a:p>
            <a:r>
              <a:rPr lang="en-US" dirty="0"/>
              <a:t>Deep Learning</a:t>
            </a:r>
          </a:p>
        </p:txBody>
      </p:sp>
      <p:sp>
        <p:nvSpPr>
          <p:cNvPr id="5" name="TextBox 4">
            <a:extLst>
              <a:ext uri="{FF2B5EF4-FFF2-40B4-BE49-F238E27FC236}">
                <a16:creationId xmlns:a16="http://schemas.microsoft.com/office/drawing/2014/main" id="{A68E652D-3D6C-B643-BB53-BAE6AD80280D}"/>
              </a:ext>
            </a:extLst>
          </p:cNvPr>
          <p:cNvSpPr txBox="1"/>
          <p:nvPr/>
        </p:nvSpPr>
        <p:spPr>
          <a:xfrm>
            <a:off x="1530627" y="1227484"/>
            <a:ext cx="8666922"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i="1" dirty="0">
                <a:latin typeface="IBM Plex Sans" panose="020B0503050203000203" pitchFamily="34" charset="0"/>
                <a:cs typeface="Times New Roman" panose="02020603050405020304" pitchFamily="18" charset="0"/>
              </a:rPr>
              <a:t>Deep learning is a branch of  machine learning  that enables </a:t>
            </a:r>
          </a:p>
          <a:p>
            <a:r>
              <a:rPr lang="en-US" i="1" dirty="0">
                <a:latin typeface="IBM Plex Sans" panose="020B0503050203000203" pitchFamily="34" charset="0"/>
                <a:cs typeface="Times New Roman" panose="02020603050405020304" pitchFamily="18" charset="0"/>
              </a:rPr>
              <a:t>understanding the world in </a:t>
            </a:r>
            <a:r>
              <a:rPr lang="en-US" i="1" u="sng" dirty="0">
                <a:latin typeface="IBM Plex Sans" panose="020B0503050203000203" pitchFamily="34" charset="0"/>
                <a:cs typeface="Times New Roman" panose="02020603050405020304" pitchFamily="18" charset="0"/>
              </a:rPr>
              <a:t>terms of hierarchy (layers) of concepts</a:t>
            </a:r>
            <a:r>
              <a:rPr lang="en-US" i="1" dirty="0">
                <a:latin typeface="IBM Plex Sans" panose="020B0503050203000203" pitchFamily="34" charset="0"/>
                <a:cs typeface="Times New Roman" panose="02020603050405020304" pitchFamily="18" charset="0"/>
              </a:rPr>
              <a:t>. </a:t>
            </a:r>
          </a:p>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                                                                                                 </a:t>
            </a:r>
          </a:p>
        </p:txBody>
      </p:sp>
      <p:pic>
        <p:nvPicPr>
          <p:cNvPr id="7" name="Picture 6">
            <a:extLst>
              <a:ext uri="{FF2B5EF4-FFF2-40B4-BE49-F238E27FC236}">
                <a16:creationId xmlns:a16="http://schemas.microsoft.com/office/drawing/2014/main" id="{A5031A1F-22A8-5E4B-8E8A-99498325E643}"/>
              </a:ext>
            </a:extLst>
          </p:cNvPr>
          <p:cNvPicPr>
            <a:picLocks noChangeAspect="1"/>
          </p:cNvPicPr>
          <p:nvPr/>
        </p:nvPicPr>
        <p:blipFill>
          <a:blip r:embed="rId2"/>
          <a:stretch>
            <a:fillRect/>
          </a:stretch>
        </p:blipFill>
        <p:spPr>
          <a:xfrm>
            <a:off x="1841655" y="2478540"/>
            <a:ext cx="4253947" cy="3423946"/>
          </a:xfrm>
          <a:prstGeom prst="rect">
            <a:avLst/>
          </a:prstGeom>
        </p:spPr>
      </p:pic>
      <p:sp>
        <p:nvSpPr>
          <p:cNvPr id="8" name="TextBox 7">
            <a:extLst>
              <a:ext uri="{FF2B5EF4-FFF2-40B4-BE49-F238E27FC236}">
                <a16:creationId xmlns:a16="http://schemas.microsoft.com/office/drawing/2014/main" id="{FA2D3EDD-D4BE-4D45-9A62-71B2D5201F99}"/>
              </a:ext>
            </a:extLst>
          </p:cNvPr>
          <p:cNvSpPr txBox="1"/>
          <p:nvPr/>
        </p:nvSpPr>
        <p:spPr>
          <a:xfrm>
            <a:off x="1894774" y="6022467"/>
            <a:ext cx="42008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100" dirty="0">
                <a:solidFill>
                  <a:srgbClr val="000000"/>
                </a:solidFill>
                <a:latin typeface="IBM Plex Sans" panose="020B0503050203000203" pitchFamily="34" charset="0"/>
                <a:cs typeface="Times New Roman" panose="02020603050405020304" pitchFamily="18" charset="0"/>
                <a:sym typeface="Calibri"/>
              </a:rPr>
              <a:t>[Source: Ian Goodfellow and </a:t>
            </a:r>
            <a:r>
              <a:rPr lang="en-US" sz="1100" dirty="0" err="1">
                <a:solidFill>
                  <a:srgbClr val="000000"/>
                </a:solidFill>
                <a:latin typeface="IBM Plex Sans" panose="020B0503050203000203" pitchFamily="34" charset="0"/>
                <a:cs typeface="Times New Roman" panose="02020603050405020304" pitchFamily="18" charset="0"/>
                <a:sym typeface="Calibri"/>
              </a:rPr>
              <a:t>Yoshua</a:t>
            </a:r>
            <a:r>
              <a:rPr lang="en-US" sz="1100" dirty="0">
                <a:solidFill>
                  <a:srgbClr val="000000"/>
                </a:solidFill>
                <a:latin typeface="IBM Plex Sans" panose="020B0503050203000203" pitchFamily="34" charset="0"/>
                <a:cs typeface="Times New Roman" panose="02020603050405020304" pitchFamily="18" charset="0"/>
                <a:sym typeface="Calibri"/>
              </a:rPr>
              <a:t> </a:t>
            </a:r>
            <a:r>
              <a:rPr lang="en-US" sz="1100" dirty="0" err="1">
                <a:solidFill>
                  <a:srgbClr val="000000"/>
                </a:solidFill>
                <a:latin typeface="IBM Plex Sans" panose="020B0503050203000203" pitchFamily="34" charset="0"/>
                <a:cs typeface="Times New Roman" panose="02020603050405020304" pitchFamily="18" charset="0"/>
                <a:sym typeface="Calibri"/>
              </a:rPr>
              <a:t>Bengio</a:t>
            </a:r>
            <a:r>
              <a:rPr lang="en-US" sz="1100" dirty="0">
                <a:solidFill>
                  <a:srgbClr val="000000"/>
                </a:solidFill>
                <a:latin typeface="IBM Plex Sans" panose="020B0503050203000203" pitchFamily="34" charset="0"/>
                <a:cs typeface="Times New Roman" panose="02020603050405020304" pitchFamily="18" charset="0"/>
                <a:sym typeface="Calibri"/>
              </a:rPr>
              <a:t>, Deep learning book]</a:t>
            </a:r>
            <a:endParaRPr kumimoji="0" lang="en-US" sz="1100" b="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C758E871-F35E-0A46-984C-7A327EE24069}"/>
              </a:ext>
            </a:extLst>
          </p:cNvPr>
          <p:cNvSpPr/>
          <p:nvPr/>
        </p:nvSpPr>
        <p:spPr>
          <a:xfrm>
            <a:off x="6095602" y="1950756"/>
            <a:ext cx="4097597" cy="276999"/>
          </a:xfrm>
          <a:prstGeom prst="rect">
            <a:avLst/>
          </a:prstGeom>
        </p:spPr>
        <p:txBody>
          <a:bodyPr wrap="none">
            <a:spAutoFit/>
          </a:bodyPr>
          <a:lstStyle/>
          <a:p>
            <a:r>
              <a:rPr lang="en-US" sz="1200" i="1" dirty="0">
                <a:solidFill>
                  <a:srgbClr val="000000"/>
                </a:solidFill>
                <a:latin typeface="IBM Plex Sans" panose="020B0503050203000203" pitchFamily="34" charset="0"/>
                <a:cs typeface="Times New Roman" panose="02020603050405020304" pitchFamily="18" charset="0"/>
                <a:sym typeface="Calibri"/>
              </a:rPr>
              <a:t>-  Ian Goodfellow and </a:t>
            </a:r>
            <a:r>
              <a:rPr lang="en-US" sz="1200" i="1" dirty="0" err="1">
                <a:solidFill>
                  <a:srgbClr val="000000"/>
                </a:solidFill>
                <a:latin typeface="IBM Plex Sans" panose="020B0503050203000203" pitchFamily="34" charset="0"/>
                <a:cs typeface="Times New Roman" panose="02020603050405020304" pitchFamily="18" charset="0"/>
                <a:sym typeface="Calibri"/>
              </a:rPr>
              <a:t>Yoshua</a:t>
            </a:r>
            <a:r>
              <a:rPr lang="en-US" sz="1200" i="1" dirty="0">
                <a:solidFill>
                  <a:srgbClr val="000000"/>
                </a:solidFill>
                <a:latin typeface="IBM Plex Sans" panose="020B0503050203000203" pitchFamily="34" charset="0"/>
                <a:cs typeface="Times New Roman" panose="02020603050405020304" pitchFamily="18" charset="0"/>
                <a:sym typeface="Calibri"/>
              </a:rPr>
              <a:t> </a:t>
            </a:r>
            <a:r>
              <a:rPr lang="en-US" sz="1200" i="1" dirty="0" err="1">
                <a:solidFill>
                  <a:srgbClr val="000000"/>
                </a:solidFill>
                <a:latin typeface="IBM Plex Sans" panose="020B0503050203000203" pitchFamily="34" charset="0"/>
                <a:cs typeface="Times New Roman" panose="02020603050405020304" pitchFamily="18" charset="0"/>
                <a:sym typeface="Calibri"/>
              </a:rPr>
              <a:t>Bengio</a:t>
            </a:r>
            <a:r>
              <a:rPr lang="en-US" sz="1200" i="1" dirty="0">
                <a:solidFill>
                  <a:srgbClr val="000000"/>
                </a:solidFill>
                <a:latin typeface="IBM Plex Sans" panose="020B0503050203000203" pitchFamily="34" charset="0"/>
                <a:cs typeface="Times New Roman" panose="02020603050405020304" pitchFamily="18" charset="0"/>
                <a:sym typeface="Calibri"/>
              </a:rPr>
              <a:t>, Deep learning book</a:t>
            </a:r>
            <a:endParaRPr lang="en-US" sz="1200" dirty="0"/>
          </a:p>
        </p:txBody>
      </p:sp>
      <p:sp>
        <p:nvSpPr>
          <p:cNvPr id="10" name="Rounded Rectangular Callout 9">
            <a:extLst>
              <a:ext uri="{FF2B5EF4-FFF2-40B4-BE49-F238E27FC236}">
                <a16:creationId xmlns:a16="http://schemas.microsoft.com/office/drawing/2014/main" id="{CB4E58EF-0212-DA4B-B814-8948957F42BA}"/>
              </a:ext>
            </a:extLst>
          </p:cNvPr>
          <p:cNvSpPr/>
          <p:nvPr/>
        </p:nvSpPr>
        <p:spPr>
          <a:xfrm>
            <a:off x="6782258" y="3390705"/>
            <a:ext cx="4926522" cy="1191813"/>
          </a:xfrm>
          <a:prstGeom prst="wedgeRoundRectCallout">
            <a:avLst>
              <a:gd name="adj1" fmla="val -49077"/>
              <a:gd name="adj2" fmla="val 17024"/>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a:buFont typeface="Arial" panose="020B0604020202020204" pitchFamily="34" charset="0"/>
              <a:buChar char="•"/>
            </a:pPr>
            <a:r>
              <a:rPr lang="en-US" sz="1600" dirty="0"/>
              <a:t>Very good at </a:t>
            </a:r>
            <a:r>
              <a:rPr lang="en-US" sz="1600" b="1" i="1" dirty="0"/>
              <a:t>learning representations </a:t>
            </a:r>
            <a:r>
              <a:rPr lang="en-US" sz="1600" dirty="0"/>
              <a:t>from raw data</a:t>
            </a:r>
            <a:endParaRPr lang="en-US" sz="1600" b="1" i="1" dirty="0"/>
          </a:p>
          <a:p>
            <a:pPr marL="285750" indent="-285750">
              <a:buFont typeface="Arial" panose="020B0604020202020204" pitchFamily="34" charset="0"/>
              <a:buChar char="•"/>
            </a:pPr>
            <a:r>
              <a:rPr lang="en-US" sz="1600" dirty="0"/>
              <a:t>Requires less or no </a:t>
            </a:r>
            <a:r>
              <a:rPr lang="en-US" sz="1600" b="1" i="1" dirty="0"/>
              <a:t>feature engineering</a:t>
            </a:r>
          </a:p>
          <a:p>
            <a:pPr marL="285750" indent="-285750">
              <a:buFont typeface="Arial" panose="020B0604020202020204" pitchFamily="34" charset="0"/>
              <a:buChar char="•"/>
            </a:pPr>
            <a:r>
              <a:rPr lang="en-US" sz="1600" dirty="0"/>
              <a:t>State-of-the-art performance in multitude of domains</a:t>
            </a:r>
          </a:p>
        </p:txBody>
      </p:sp>
    </p:spTree>
    <p:extLst>
      <p:ext uri="{BB962C8B-B14F-4D97-AF65-F5344CB8AC3E}">
        <p14:creationId xmlns:p14="http://schemas.microsoft.com/office/powerpoint/2010/main" val="15707115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71E70-9CA3-B241-82A6-162A2023295C}"/>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3" name="Title 2">
            <a:extLst>
              <a:ext uri="{FF2B5EF4-FFF2-40B4-BE49-F238E27FC236}">
                <a16:creationId xmlns:a16="http://schemas.microsoft.com/office/drawing/2014/main" id="{6A915294-4ECF-DE4F-AF5B-45069DC7C1F0}"/>
              </a:ext>
            </a:extLst>
          </p:cNvPr>
          <p:cNvSpPr>
            <a:spLocks noGrp="1"/>
          </p:cNvSpPr>
          <p:nvPr>
            <p:ph type="title"/>
          </p:nvPr>
        </p:nvSpPr>
        <p:spPr/>
        <p:txBody>
          <a:bodyPr/>
          <a:lstStyle/>
          <a:p>
            <a:r>
              <a:rPr lang="en-US" dirty="0"/>
              <a:t>Deep Learning: Applications</a:t>
            </a:r>
          </a:p>
        </p:txBody>
      </p:sp>
      <p:sp>
        <p:nvSpPr>
          <p:cNvPr id="5" name="TextBox 4">
            <a:extLst>
              <a:ext uri="{FF2B5EF4-FFF2-40B4-BE49-F238E27FC236}">
                <a16:creationId xmlns:a16="http://schemas.microsoft.com/office/drawing/2014/main" id="{FD88CA89-BB8C-8649-98A7-80FC9C300029}"/>
              </a:ext>
            </a:extLst>
          </p:cNvPr>
          <p:cNvSpPr txBox="1"/>
          <p:nvPr/>
        </p:nvSpPr>
        <p:spPr>
          <a:xfrm>
            <a:off x="1689212" y="988202"/>
            <a:ext cx="16861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Computer Vision</a:t>
            </a:r>
          </a:p>
        </p:txBody>
      </p:sp>
      <p:sp>
        <p:nvSpPr>
          <p:cNvPr id="6" name="TextBox 5">
            <a:extLst>
              <a:ext uri="{FF2B5EF4-FFF2-40B4-BE49-F238E27FC236}">
                <a16:creationId xmlns:a16="http://schemas.microsoft.com/office/drawing/2014/main" id="{D9762873-E81E-C249-9C31-9AA940E5C8E0}"/>
              </a:ext>
            </a:extLst>
          </p:cNvPr>
          <p:cNvSpPr txBox="1"/>
          <p:nvPr/>
        </p:nvSpPr>
        <p:spPr>
          <a:xfrm>
            <a:off x="1025404" y="1356377"/>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pic>
        <p:nvPicPr>
          <p:cNvPr id="1026" name="Picture 2" descr="Related image">
            <a:extLst>
              <a:ext uri="{FF2B5EF4-FFF2-40B4-BE49-F238E27FC236}">
                <a16:creationId xmlns:a16="http://schemas.microsoft.com/office/drawing/2014/main" id="{CDB6F99E-851E-8441-9416-D383B6E8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81" y="1729123"/>
            <a:ext cx="729242" cy="734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812C07-05FD-3C48-AA28-C6D41EA46C6C}"/>
              </a:ext>
            </a:extLst>
          </p:cNvPr>
          <p:cNvSpPr txBox="1"/>
          <p:nvPr/>
        </p:nvSpPr>
        <p:spPr>
          <a:xfrm>
            <a:off x="3077353" y="189989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2</a:t>
            </a:r>
          </a:p>
        </p:txBody>
      </p:sp>
      <p:cxnSp>
        <p:nvCxnSpPr>
          <p:cNvPr id="9" name="Straight Arrow Connector 8">
            <a:extLst>
              <a:ext uri="{FF2B5EF4-FFF2-40B4-BE49-F238E27FC236}">
                <a16:creationId xmlns:a16="http://schemas.microsoft.com/office/drawing/2014/main" id="{1FA2CEB3-EA9F-FD4E-B326-A6CE94BBFF01}"/>
              </a:ext>
            </a:extLst>
          </p:cNvPr>
          <p:cNvCxnSpPr>
            <a:cxnSpLocks/>
          </p:cNvCxnSpPr>
          <p:nvPr/>
        </p:nvCxnSpPr>
        <p:spPr>
          <a:xfrm>
            <a:off x="2620153" y="209620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EE0B3FB3-56B1-FD46-BDBB-7C6581FB7C93}"/>
              </a:ext>
            </a:extLst>
          </p:cNvPr>
          <p:cNvSpPr txBox="1"/>
          <p:nvPr/>
        </p:nvSpPr>
        <p:spPr>
          <a:xfrm>
            <a:off x="1023081" y="2621027"/>
            <a:ext cx="13301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Object Detection</a:t>
            </a:r>
          </a:p>
        </p:txBody>
      </p:sp>
      <p:pic>
        <p:nvPicPr>
          <p:cNvPr id="14" name="Picture 13">
            <a:extLst>
              <a:ext uri="{FF2B5EF4-FFF2-40B4-BE49-F238E27FC236}">
                <a16:creationId xmlns:a16="http://schemas.microsoft.com/office/drawing/2014/main" id="{0659CAB8-0BCA-044F-B47C-C96F4AE9F7F7}"/>
              </a:ext>
            </a:extLst>
          </p:cNvPr>
          <p:cNvPicPr>
            <a:picLocks noChangeAspect="1"/>
          </p:cNvPicPr>
          <p:nvPr/>
        </p:nvPicPr>
        <p:blipFill>
          <a:blip r:embed="rId3"/>
          <a:stretch>
            <a:fillRect/>
          </a:stretch>
        </p:blipFill>
        <p:spPr>
          <a:xfrm>
            <a:off x="1917917" y="2970760"/>
            <a:ext cx="1206743" cy="900774"/>
          </a:xfrm>
          <a:prstGeom prst="rect">
            <a:avLst/>
          </a:prstGeom>
        </p:spPr>
      </p:pic>
      <p:sp>
        <p:nvSpPr>
          <p:cNvPr id="15" name="TextBox 14">
            <a:extLst>
              <a:ext uri="{FF2B5EF4-FFF2-40B4-BE49-F238E27FC236}">
                <a16:creationId xmlns:a16="http://schemas.microsoft.com/office/drawing/2014/main" id="{4443F3B9-3D81-274D-9F35-1B4D625F7CAC}"/>
              </a:ext>
            </a:extLst>
          </p:cNvPr>
          <p:cNvSpPr txBox="1"/>
          <p:nvPr/>
        </p:nvSpPr>
        <p:spPr>
          <a:xfrm>
            <a:off x="1824151" y="3832033"/>
            <a:ext cx="1430839"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050" dirty="0">
                <a:solidFill>
                  <a:srgbClr val="000000"/>
                </a:solidFill>
                <a:sym typeface="Calibri"/>
              </a:rPr>
              <a:t>[https://</a:t>
            </a:r>
            <a:r>
              <a:rPr lang="en-US" sz="1050" dirty="0" err="1">
                <a:solidFill>
                  <a:srgbClr val="000000"/>
                </a:solidFill>
                <a:sym typeface="Calibri"/>
              </a:rPr>
              <a:t>bit.ly</a:t>
            </a:r>
            <a:r>
              <a:rPr lang="en-US" sz="1050" dirty="0">
                <a:solidFill>
                  <a:srgbClr val="000000"/>
                </a:solidFill>
                <a:sym typeface="Calibri"/>
              </a:rPr>
              <a:t>/2MyOV7i]</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16" name="Picture 15">
            <a:extLst>
              <a:ext uri="{FF2B5EF4-FFF2-40B4-BE49-F238E27FC236}">
                <a16:creationId xmlns:a16="http://schemas.microsoft.com/office/drawing/2014/main" id="{9DF9416F-9F00-6F4D-803B-6B3FEC7A4BD0}"/>
              </a:ext>
            </a:extLst>
          </p:cNvPr>
          <p:cNvPicPr>
            <a:picLocks noChangeAspect="1"/>
          </p:cNvPicPr>
          <p:nvPr/>
        </p:nvPicPr>
        <p:blipFill>
          <a:blip r:embed="rId4"/>
          <a:stretch>
            <a:fillRect/>
          </a:stretch>
        </p:blipFill>
        <p:spPr>
          <a:xfrm>
            <a:off x="1265833" y="4487428"/>
            <a:ext cx="2462271" cy="953065"/>
          </a:xfrm>
          <a:prstGeom prst="rect">
            <a:avLst/>
          </a:prstGeom>
        </p:spPr>
      </p:pic>
      <p:sp>
        <p:nvSpPr>
          <p:cNvPr id="18" name="TextBox 17">
            <a:extLst>
              <a:ext uri="{FF2B5EF4-FFF2-40B4-BE49-F238E27FC236}">
                <a16:creationId xmlns:a16="http://schemas.microsoft.com/office/drawing/2014/main" id="{86DBA710-C825-4344-8842-1E746EE55A9A}"/>
              </a:ext>
            </a:extLst>
          </p:cNvPr>
          <p:cNvSpPr txBox="1"/>
          <p:nvPr/>
        </p:nvSpPr>
        <p:spPr>
          <a:xfrm>
            <a:off x="1023081" y="4218378"/>
            <a:ext cx="163230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u="sng" dirty="0"/>
              <a:t>Artistic Style Transfer</a:t>
            </a:r>
            <a:endParaRPr kumimoji="0" lang="en-US" sz="1100" b="0" i="0" u="sng"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BA6D3266-71CB-4C48-A1B1-98B36AA276E7}"/>
              </a:ext>
            </a:extLst>
          </p:cNvPr>
          <p:cNvSpPr/>
          <p:nvPr/>
        </p:nvSpPr>
        <p:spPr>
          <a:xfrm>
            <a:off x="1372330" y="5369386"/>
            <a:ext cx="2319866" cy="253916"/>
          </a:xfrm>
          <a:prstGeom prst="rect">
            <a:avLst/>
          </a:prstGeom>
        </p:spPr>
        <p:txBody>
          <a:bodyPr wrap="none">
            <a:spAutoFit/>
          </a:bodyPr>
          <a:lstStyle/>
          <a:p>
            <a:r>
              <a:rPr lang="en-US" sz="1050" dirty="0"/>
              <a:t>[https://</a:t>
            </a:r>
            <a:r>
              <a:rPr lang="en-US" sz="1050" dirty="0" err="1"/>
              <a:t>arxiv.org</a:t>
            </a:r>
            <a:r>
              <a:rPr lang="en-US" sz="1050" dirty="0"/>
              <a:t>/pdf/1508.06576.pdf]</a:t>
            </a:r>
          </a:p>
        </p:txBody>
      </p:sp>
      <p:sp>
        <p:nvSpPr>
          <p:cNvPr id="19" name="TextBox 18">
            <a:extLst>
              <a:ext uri="{FF2B5EF4-FFF2-40B4-BE49-F238E27FC236}">
                <a16:creationId xmlns:a16="http://schemas.microsoft.com/office/drawing/2014/main" id="{D5B24BC5-FD20-FC40-B9DC-B3E2215FBCFA}"/>
              </a:ext>
            </a:extLst>
          </p:cNvPr>
          <p:cNvSpPr txBox="1"/>
          <p:nvPr/>
        </p:nvSpPr>
        <p:spPr>
          <a:xfrm>
            <a:off x="1006125" y="5704467"/>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D2CD44EB-49E5-1A48-AE79-61012981E32F}"/>
              </a:ext>
            </a:extLst>
          </p:cNvPr>
          <p:cNvSpPr txBox="1"/>
          <p:nvPr/>
        </p:nvSpPr>
        <p:spPr>
          <a:xfrm>
            <a:off x="4807085" y="949049"/>
            <a:ext cx="2824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Natural Language Processing</a:t>
            </a:r>
          </a:p>
        </p:txBody>
      </p:sp>
      <p:pic>
        <p:nvPicPr>
          <p:cNvPr id="31" name="Graphic 30" descr="Document">
            <a:extLst>
              <a:ext uri="{FF2B5EF4-FFF2-40B4-BE49-F238E27FC236}">
                <a16:creationId xmlns:a16="http://schemas.microsoft.com/office/drawing/2014/main" id="{46F11564-942B-6444-BAF5-15FC188320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8982" y="1864238"/>
            <a:ext cx="457200" cy="457200"/>
          </a:xfrm>
          <a:prstGeom prst="rect">
            <a:avLst/>
          </a:prstGeom>
        </p:spPr>
      </p:pic>
      <p:sp>
        <p:nvSpPr>
          <p:cNvPr id="34" name="TextBox 33">
            <a:extLst>
              <a:ext uri="{FF2B5EF4-FFF2-40B4-BE49-F238E27FC236}">
                <a16:creationId xmlns:a16="http://schemas.microsoft.com/office/drawing/2014/main" id="{B029FB77-A9E9-764A-A721-C6024D07BEDE}"/>
              </a:ext>
            </a:extLst>
          </p:cNvPr>
          <p:cNvSpPr txBox="1"/>
          <p:nvPr/>
        </p:nvSpPr>
        <p:spPr>
          <a:xfrm>
            <a:off x="4420684" y="1356511"/>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grpSp>
        <p:nvGrpSpPr>
          <p:cNvPr id="39" name="Group 38">
            <a:extLst>
              <a:ext uri="{FF2B5EF4-FFF2-40B4-BE49-F238E27FC236}">
                <a16:creationId xmlns:a16="http://schemas.microsoft.com/office/drawing/2014/main" id="{E83649CC-C7DB-8E4C-A1B0-0721CAE219A4}"/>
              </a:ext>
            </a:extLst>
          </p:cNvPr>
          <p:cNvGrpSpPr/>
          <p:nvPr/>
        </p:nvGrpSpPr>
        <p:grpSpPr>
          <a:xfrm>
            <a:off x="6050098" y="1847678"/>
            <a:ext cx="356728" cy="473760"/>
            <a:chOff x="5572511" y="1899893"/>
            <a:chExt cx="356728" cy="473760"/>
          </a:xfrm>
        </p:grpSpPr>
        <p:cxnSp>
          <p:nvCxnSpPr>
            <p:cNvPr id="35" name="Straight Arrow Connector 34">
              <a:extLst>
                <a:ext uri="{FF2B5EF4-FFF2-40B4-BE49-F238E27FC236}">
                  <a16:creationId xmlns:a16="http://schemas.microsoft.com/office/drawing/2014/main" id="{2F4123F5-4CC3-8F43-B258-FE02530F6D42}"/>
                </a:ext>
              </a:extLst>
            </p:cNvPr>
            <p:cNvCxnSpPr>
              <a:cxnSpLocks/>
            </p:cNvCxnSpPr>
            <p:nvPr/>
          </p:nvCxnSpPr>
          <p:spPr>
            <a:xfrm>
              <a:off x="5572511" y="190356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F288CF52-1081-D948-94BE-D26C97D8ACA6}"/>
                </a:ext>
              </a:extLst>
            </p:cNvPr>
            <p:cNvCxnSpPr>
              <a:cxnSpLocks/>
            </p:cNvCxnSpPr>
            <p:nvPr/>
          </p:nvCxnSpPr>
          <p:spPr>
            <a:xfrm>
              <a:off x="5572511" y="2131990"/>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5715B6D4-9198-D646-9E6D-2740DD2D3D0A}"/>
                </a:ext>
              </a:extLst>
            </p:cNvPr>
            <p:cNvCxnSpPr>
              <a:cxnSpLocks/>
            </p:cNvCxnSpPr>
            <p:nvPr/>
          </p:nvCxnSpPr>
          <p:spPr>
            <a:xfrm>
              <a:off x="5583144" y="2373653"/>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3DB5D56A-6F7A-C040-9D31-CA9CC2759F46}"/>
                </a:ext>
              </a:extLst>
            </p:cNvPr>
            <p:cNvCxnSpPr>
              <a:cxnSpLocks/>
            </p:cNvCxnSpPr>
            <p:nvPr/>
          </p:nvCxnSpPr>
          <p:spPr>
            <a:xfrm>
              <a:off x="5572511" y="1899893"/>
              <a:ext cx="10633" cy="4737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41" name="Straight Connector 40">
            <a:extLst>
              <a:ext uri="{FF2B5EF4-FFF2-40B4-BE49-F238E27FC236}">
                <a16:creationId xmlns:a16="http://schemas.microsoft.com/office/drawing/2014/main" id="{621F8ADA-FC57-0247-99FA-ED7000F5D834}"/>
              </a:ext>
            </a:extLst>
          </p:cNvPr>
          <p:cNvCxnSpPr>
            <a:cxnSpLocks/>
          </p:cNvCxnSpPr>
          <p:nvPr/>
        </p:nvCxnSpPr>
        <p:spPr>
          <a:xfrm>
            <a:off x="5816182" y="2082205"/>
            <a:ext cx="255182" cy="33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A58F878F-359B-0648-8268-8D80BD1BCD65}"/>
              </a:ext>
            </a:extLst>
          </p:cNvPr>
          <p:cNvSpPr txBox="1"/>
          <p:nvPr/>
        </p:nvSpPr>
        <p:spPr>
          <a:xfrm>
            <a:off x="6404633" y="1684225"/>
            <a:ext cx="5572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Sports</a:t>
            </a:r>
          </a:p>
        </p:txBody>
      </p:sp>
      <p:sp>
        <p:nvSpPr>
          <p:cNvPr id="45" name="TextBox 44">
            <a:extLst>
              <a:ext uri="{FF2B5EF4-FFF2-40B4-BE49-F238E27FC236}">
                <a16:creationId xmlns:a16="http://schemas.microsoft.com/office/drawing/2014/main" id="{6B3A4175-B0A7-D840-8952-69D14507DD68}"/>
              </a:ext>
            </a:extLst>
          </p:cNvPr>
          <p:cNvSpPr txBox="1"/>
          <p:nvPr/>
        </p:nvSpPr>
        <p:spPr>
          <a:xfrm>
            <a:off x="6404633" y="1925887"/>
            <a:ext cx="60811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Politics</a:t>
            </a:r>
          </a:p>
        </p:txBody>
      </p:sp>
      <p:sp>
        <p:nvSpPr>
          <p:cNvPr id="46" name="TextBox 45">
            <a:extLst>
              <a:ext uri="{FF2B5EF4-FFF2-40B4-BE49-F238E27FC236}">
                <a16:creationId xmlns:a16="http://schemas.microsoft.com/office/drawing/2014/main" id="{13FC6027-57DC-C148-A9B5-627A1EA3D8F3}"/>
              </a:ext>
            </a:extLst>
          </p:cNvPr>
          <p:cNvSpPr txBox="1"/>
          <p:nvPr/>
        </p:nvSpPr>
        <p:spPr>
          <a:xfrm>
            <a:off x="6392605" y="2179340"/>
            <a:ext cx="6743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Medical</a:t>
            </a:r>
          </a:p>
        </p:txBody>
      </p:sp>
      <p:sp>
        <p:nvSpPr>
          <p:cNvPr id="47" name="TextBox 46">
            <a:extLst>
              <a:ext uri="{FF2B5EF4-FFF2-40B4-BE49-F238E27FC236}">
                <a16:creationId xmlns:a16="http://schemas.microsoft.com/office/drawing/2014/main" id="{62663D37-8E9D-D14C-8C7D-F1F383870688}"/>
              </a:ext>
            </a:extLst>
          </p:cNvPr>
          <p:cNvSpPr txBox="1"/>
          <p:nvPr/>
        </p:nvSpPr>
        <p:spPr>
          <a:xfrm>
            <a:off x="4425312" y="2596343"/>
            <a:ext cx="152394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Language Modeling</a:t>
            </a:r>
          </a:p>
        </p:txBody>
      </p:sp>
      <p:sp>
        <p:nvSpPr>
          <p:cNvPr id="48" name="Rectangle 47">
            <a:extLst>
              <a:ext uri="{FF2B5EF4-FFF2-40B4-BE49-F238E27FC236}">
                <a16:creationId xmlns:a16="http://schemas.microsoft.com/office/drawing/2014/main" id="{AA8D133F-F51E-D242-B30D-E61FB967279A}"/>
              </a:ext>
            </a:extLst>
          </p:cNvPr>
          <p:cNvSpPr/>
          <p:nvPr/>
        </p:nvSpPr>
        <p:spPr>
          <a:xfrm>
            <a:off x="4870962" y="2943160"/>
            <a:ext cx="2749659" cy="261610"/>
          </a:xfrm>
          <a:prstGeom prst="rect">
            <a:avLst/>
          </a:prstGeom>
        </p:spPr>
        <p:txBody>
          <a:bodyPr wrap="square">
            <a:spAutoFit/>
          </a:bodyPr>
          <a:lstStyle/>
          <a:p>
            <a:r>
              <a:rPr lang="en-US" sz="1050" dirty="0">
                <a:latin typeface="Monaco" pitchFamily="2" charset="77"/>
              </a:rPr>
              <a:t>Jack and Jill went up the </a:t>
            </a:r>
            <a:r>
              <a:rPr lang="en-US" sz="1050" u="sng" dirty="0">
                <a:solidFill>
                  <a:srgbClr val="FF0000"/>
                </a:solidFill>
                <a:latin typeface="Monaco" pitchFamily="2" charset="77"/>
              </a:rPr>
              <a:t>hill</a:t>
            </a:r>
          </a:p>
        </p:txBody>
      </p:sp>
      <p:pic>
        <p:nvPicPr>
          <p:cNvPr id="49" name="Picture 48">
            <a:extLst>
              <a:ext uri="{FF2B5EF4-FFF2-40B4-BE49-F238E27FC236}">
                <a16:creationId xmlns:a16="http://schemas.microsoft.com/office/drawing/2014/main" id="{79D10ADC-0839-CD44-8FCB-B763A295575C}"/>
              </a:ext>
            </a:extLst>
          </p:cNvPr>
          <p:cNvPicPr>
            <a:picLocks noChangeAspect="1"/>
          </p:cNvPicPr>
          <p:nvPr/>
        </p:nvPicPr>
        <p:blipFill>
          <a:blip r:embed="rId7"/>
          <a:stretch>
            <a:fillRect/>
          </a:stretch>
        </p:blipFill>
        <p:spPr>
          <a:xfrm>
            <a:off x="4905209" y="3426897"/>
            <a:ext cx="2531322" cy="364682"/>
          </a:xfrm>
          <a:prstGeom prst="rect">
            <a:avLst/>
          </a:prstGeom>
        </p:spPr>
      </p:pic>
      <p:sp>
        <p:nvSpPr>
          <p:cNvPr id="50" name="TextBox 49">
            <a:extLst>
              <a:ext uri="{FF2B5EF4-FFF2-40B4-BE49-F238E27FC236}">
                <a16:creationId xmlns:a16="http://schemas.microsoft.com/office/drawing/2014/main" id="{15BBC694-FB33-244D-820D-9A346B85CEC7}"/>
              </a:ext>
            </a:extLst>
          </p:cNvPr>
          <p:cNvSpPr txBox="1"/>
          <p:nvPr/>
        </p:nvSpPr>
        <p:spPr>
          <a:xfrm>
            <a:off x="4932265" y="3685166"/>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59" name="TextBox 58">
            <a:extLst>
              <a:ext uri="{FF2B5EF4-FFF2-40B4-BE49-F238E27FC236}">
                <a16:creationId xmlns:a16="http://schemas.microsoft.com/office/drawing/2014/main" id="{3B90D2BA-66EB-0D46-B79B-6535AD9A126A}"/>
              </a:ext>
            </a:extLst>
          </p:cNvPr>
          <p:cNvSpPr txBox="1"/>
          <p:nvPr/>
        </p:nvSpPr>
        <p:spPr>
          <a:xfrm>
            <a:off x="5627483" y="3685165"/>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0" name="TextBox 59">
            <a:extLst>
              <a:ext uri="{FF2B5EF4-FFF2-40B4-BE49-F238E27FC236}">
                <a16:creationId xmlns:a16="http://schemas.microsoft.com/office/drawing/2014/main" id="{C85B039E-F4C7-3340-AEB5-4744C748B3A7}"/>
              </a:ext>
            </a:extLst>
          </p:cNvPr>
          <p:cNvSpPr txBox="1"/>
          <p:nvPr/>
        </p:nvSpPr>
        <p:spPr>
          <a:xfrm>
            <a:off x="7002760" y="3699571"/>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1" name="TextBox 60">
            <a:extLst>
              <a:ext uri="{FF2B5EF4-FFF2-40B4-BE49-F238E27FC236}">
                <a16:creationId xmlns:a16="http://schemas.microsoft.com/office/drawing/2014/main" id="{C5F17FE7-545F-534D-8E9A-5A9772BD60F2}"/>
              </a:ext>
            </a:extLst>
          </p:cNvPr>
          <p:cNvSpPr txBox="1"/>
          <p:nvPr/>
        </p:nvSpPr>
        <p:spPr>
          <a:xfrm>
            <a:off x="6055194" y="3685166"/>
            <a:ext cx="38119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Verb</a:t>
            </a:r>
          </a:p>
        </p:txBody>
      </p:sp>
      <p:sp>
        <p:nvSpPr>
          <p:cNvPr id="62" name="TextBox 61">
            <a:extLst>
              <a:ext uri="{FF2B5EF4-FFF2-40B4-BE49-F238E27FC236}">
                <a16:creationId xmlns:a16="http://schemas.microsoft.com/office/drawing/2014/main" id="{C3B761CF-B97D-5A49-8D2D-506DAFC6A40A}"/>
              </a:ext>
            </a:extLst>
          </p:cNvPr>
          <p:cNvSpPr txBox="1"/>
          <p:nvPr/>
        </p:nvSpPr>
        <p:spPr>
          <a:xfrm>
            <a:off x="6697834" y="3699571"/>
            <a:ext cx="35278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Det.</a:t>
            </a:r>
          </a:p>
        </p:txBody>
      </p:sp>
      <p:sp>
        <p:nvSpPr>
          <p:cNvPr id="63" name="TextBox 62">
            <a:extLst>
              <a:ext uri="{FF2B5EF4-FFF2-40B4-BE49-F238E27FC236}">
                <a16:creationId xmlns:a16="http://schemas.microsoft.com/office/drawing/2014/main" id="{C9293256-D197-D544-9148-9BB2A9717CF8}"/>
              </a:ext>
            </a:extLst>
          </p:cNvPr>
          <p:cNvSpPr txBox="1"/>
          <p:nvPr/>
        </p:nvSpPr>
        <p:spPr>
          <a:xfrm>
            <a:off x="6425395" y="3702614"/>
            <a:ext cx="33874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Pre.</a:t>
            </a:r>
          </a:p>
        </p:txBody>
      </p:sp>
      <p:sp>
        <p:nvSpPr>
          <p:cNvPr id="64" name="TextBox 63">
            <a:extLst>
              <a:ext uri="{FF2B5EF4-FFF2-40B4-BE49-F238E27FC236}">
                <a16:creationId xmlns:a16="http://schemas.microsoft.com/office/drawing/2014/main" id="{1FD9884F-68B6-0745-BD89-E407D6E9C710}"/>
              </a:ext>
            </a:extLst>
          </p:cNvPr>
          <p:cNvSpPr txBox="1"/>
          <p:nvPr/>
        </p:nvSpPr>
        <p:spPr>
          <a:xfrm>
            <a:off x="5294674" y="3685165"/>
            <a:ext cx="41132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Conj.</a:t>
            </a:r>
          </a:p>
        </p:txBody>
      </p:sp>
      <p:sp>
        <p:nvSpPr>
          <p:cNvPr id="65" name="TextBox 64">
            <a:extLst>
              <a:ext uri="{FF2B5EF4-FFF2-40B4-BE49-F238E27FC236}">
                <a16:creationId xmlns:a16="http://schemas.microsoft.com/office/drawing/2014/main" id="{C91DE95F-01EE-5A46-ABEE-69B3324A89E1}"/>
              </a:ext>
            </a:extLst>
          </p:cNvPr>
          <p:cNvSpPr txBox="1"/>
          <p:nvPr/>
        </p:nvSpPr>
        <p:spPr>
          <a:xfrm>
            <a:off x="4429034" y="4241855"/>
            <a:ext cx="15746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Machine Translation</a:t>
            </a:r>
          </a:p>
        </p:txBody>
      </p:sp>
      <p:sp>
        <p:nvSpPr>
          <p:cNvPr id="66" name="Rectangle 65">
            <a:extLst>
              <a:ext uri="{FF2B5EF4-FFF2-40B4-BE49-F238E27FC236}">
                <a16:creationId xmlns:a16="http://schemas.microsoft.com/office/drawing/2014/main" id="{D700BB89-DE68-6C4D-BBFC-408B12BD6451}"/>
              </a:ext>
            </a:extLst>
          </p:cNvPr>
          <p:cNvSpPr/>
          <p:nvPr/>
        </p:nvSpPr>
        <p:spPr>
          <a:xfrm>
            <a:off x="4848316" y="4704742"/>
            <a:ext cx="2577582" cy="253916"/>
          </a:xfrm>
          <a:prstGeom prst="rect">
            <a:avLst/>
          </a:prstGeom>
          <a:noFill/>
        </p:spPr>
        <p:txBody>
          <a:bodyPr wrap="square">
            <a:spAutoFit/>
          </a:bodyPr>
          <a:lstStyle/>
          <a:p>
            <a:r>
              <a:rPr lang="en-US" sz="1050" dirty="0">
                <a:latin typeface="Monaco" pitchFamily="2" charset="77"/>
              </a:rPr>
              <a:t>Jack and Jill went up the hill</a:t>
            </a:r>
          </a:p>
        </p:txBody>
      </p:sp>
      <p:sp>
        <p:nvSpPr>
          <p:cNvPr id="51" name="Rectangle 50">
            <a:extLst>
              <a:ext uri="{FF2B5EF4-FFF2-40B4-BE49-F238E27FC236}">
                <a16:creationId xmlns:a16="http://schemas.microsoft.com/office/drawing/2014/main" id="{A53A651E-B036-324A-BFC3-7424374849D9}"/>
              </a:ext>
            </a:extLst>
          </p:cNvPr>
          <p:cNvSpPr/>
          <p:nvPr/>
        </p:nvSpPr>
        <p:spPr>
          <a:xfrm>
            <a:off x="4889589" y="5291256"/>
            <a:ext cx="2485042" cy="415498"/>
          </a:xfrm>
          <a:prstGeom prst="rect">
            <a:avLst/>
          </a:prstGeom>
          <a:noFill/>
        </p:spPr>
        <p:txBody>
          <a:bodyPr wrap="square">
            <a:spAutoFit/>
          </a:bodyPr>
          <a:lstStyle/>
          <a:p>
            <a:r>
              <a:rPr lang="en-US" sz="1050" dirty="0">
                <a:latin typeface="Monaco" pitchFamily="2" charset="77"/>
              </a:rPr>
              <a:t>Jack und Jill </a:t>
            </a:r>
            <a:r>
              <a:rPr lang="en-US" sz="1050" dirty="0" err="1">
                <a:latin typeface="Monaco" pitchFamily="2" charset="77"/>
              </a:rPr>
              <a:t>gingen</a:t>
            </a:r>
            <a:r>
              <a:rPr lang="en-US" sz="1050" dirty="0">
                <a:latin typeface="Monaco" pitchFamily="2" charset="77"/>
              </a:rPr>
              <a:t> den </a:t>
            </a:r>
            <a:r>
              <a:rPr lang="en-US" sz="1050" dirty="0" err="1">
                <a:latin typeface="Monaco" pitchFamily="2" charset="77"/>
              </a:rPr>
              <a:t>Hügel</a:t>
            </a:r>
            <a:r>
              <a:rPr lang="en-US" sz="1050" dirty="0">
                <a:latin typeface="Monaco" pitchFamily="2" charset="77"/>
              </a:rPr>
              <a:t> </a:t>
            </a:r>
            <a:r>
              <a:rPr lang="en-US" sz="1050" dirty="0" err="1">
                <a:latin typeface="Monaco" pitchFamily="2" charset="77"/>
              </a:rPr>
              <a:t>hinauf</a:t>
            </a:r>
            <a:endParaRPr lang="en-US" sz="1050" dirty="0">
              <a:latin typeface="Monaco" pitchFamily="2" charset="77"/>
            </a:endParaRPr>
          </a:p>
        </p:txBody>
      </p:sp>
      <p:sp>
        <p:nvSpPr>
          <p:cNvPr id="56" name="Down Arrow 55">
            <a:extLst>
              <a:ext uri="{FF2B5EF4-FFF2-40B4-BE49-F238E27FC236}">
                <a16:creationId xmlns:a16="http://schemas.microsoft.com/office/drawing/2014/main" id="{C442CEB4-1A6F-8F4E-A8CD-A5997F4EB075}"/>
              </a:ext>
            </a:extLst>
          </p:cNvPr>
          <p:cNvSpPr/>
          <p:nvPr/>
        </p:nvSpPr>
        <p:spPr>
          <a:xfrm>
            <a:off x="5928709" y="5021847"/>
            <a:ext cx="238183" cy="21315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TextBox 71">
            <a:extLst>
              <a:ext uri="{FF2B5EF4-FFF2-40B4-BE49-F238E27FC236}">
                <a16:creationId xmlns:a16="http://schemas.microsoft.com/office/drawing/2014/main" id="{6583ABE3-97B1-1143-9371-8E916EEC1B34}"/>
              </a:ext>
            </a:extLst>
          </p:cNvPr>
          <p:cNvSpPr txBox="1"/>
          <p:nvPr/>
        </p:nvSpPr>
        <p:spPr>
          <a:xfrm>
            <a:off x="4458985" y="5763006"/>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70" name="Straight Connector 69">
            <a:extLst>
              <a:ext uri="{FF2B5EF4-FFF2-40B4-BE49-F238E27FC236}">
                <a16:creationId xmlns:a16="http://schemas.microsoft.com/office/drawing/2014/main" id="{D97B5557-38EE-504D-A2C6-FEABAB31B934}"/>
              </a:ext>
            </a:extLst>
          </p:cNvPr>
          <p:cNvCxnSpPr>
            <a:cxnSpLocks/>
          </p:cNvCxnSpPr>
          <p:nvPr/>
        </p:nvCxnSpPr>
        <p:spPr>
          <a:xfrm>
            <a:off x="4093544" y="1077143"/>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A43AB7D-6C82-9E48-8974-114864831829}"/>
              </a:ext>
            </a:extLst>
          </p:cNvPr>
          <p:cNvCxnSpPr>
            <a:cxnSpLocks/>
          </p:cNvCxnSpPr>
          <p:nvPr/>
        </p:nvCxnSpPr>
        <p:spPr>
          <a:xfrm>
            <a:off x="8137461" y="1055674"/>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35D6BF51-E76E-1845-B3BB-C378148DE675}"/>
              </a:ext>
            </a:extLst>
          </p:cNvPr>
          <p:cNvSpPr txBox="1"/>
          <p:nvPr/>
        </p:nvSpPr>
        <p:spPr>
          <a:xfrm>
            <a:off x="8718094" y="949049"/>
            <a:ext cx="18810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Other Applications</a:t>
            </a:r>
          </a:p>
        </p:txBody>
      </p:sp>
      <p:sp>
        <p:nvSpPr>
          <p:cNvPr id="77" name="TextBox 76">
            <a:extLst>
              <a:ext uri="{FF2B5EF4-FFF2-40B4-BE49-F238E27FC236}">
                <a16:creationId xmlns:a16="http://schemas.microsoft.com/office/drawing/2014/main" id="{7411BE7A-337F-1D43-8A91-0FAD323AB5A1}"/>
              </a:ext>
            </a:extLst>
          </p:cNvPr>
          <p:cNvSpPr txBox="1"/>
          <p:nvPr/>
        </p:nvSpPr>
        <p:spPr>
          <a:xfrm>
            <a:off x="8442261" y="1431110"/>
            <a:ext cx="223977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Databases: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Learned indexes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Learned query </a:t>
            </a:r>
            <a:r>
              <a:rPr lang="en-US" sz="1400" dirty="0">
                <a:solidFill>
                  <a:srgbClr val="000000"/>
                </a:solidFill>
                <a:sym typeface="Calibri"/>
              </a:rPr>
              <a:t>optimizers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6" name="TextBox 85">
            <a:extLst>
              <a:ext uri="{FF2B5EF4-FFF2-40B4-BE49-F238E27FC236}">
                <a16:creationId xmlns:a16="http://schemas.microsoft.com/office/drawing/2014/main" id="{1DBC32B0-B870-8745-9387-DFDB8F8EB25B}"/>
              </a:ext>
            </a:extLst>
          </p:cNvPr>
          <p:cNvSpPr txBox="1"/>
          <p:nvPr/>
        </p:nvSpPr>
        <p:spPr>
          <a:xfrm>
            <a:off x="8471301" y="2497946"/>
            <a:ext cx="174829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Graph Analytics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Node classification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Link prediction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7" name="TextBox 86">
            <a:extLst>
              <a:ext uri="{FF2B5EF4-FFF2-40B4-BE49-F238E27FC236}">
                <a16:creationId xmlns:a16="http://schemas.microsoft.com/office/drawing/2014/main" id="{30A0B5E3-1036-BD45-BF49-0ABCF8508A28}"/>
              </a:ext>
            </a:extLst>
          </p:cNvPr>
          <p:cNvSpPr txBox="1"/>
          <p:nvPr/>
        </p:nvSpPr>
        <p:spPr>
          <a:xfrm>
            <a:off x="8484344" y="3685165"/>
            <a:ext cx="1972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sng" strike="noStrike" cap="none" spc="0" normalizeH="0" baseline="0" dirty="0">
                <a:ln>
                  <a:noFill/>
                </a:ln>
                <a:solidFill>
                  <a:srgbClr val="000000"/>
                </a:solidFill>
                <a:effectLst/>
                <a:uFillTx/>
                <a:latin typeface="+mn-lt"/>
                <a:ea typeface="+mn-ea"/>
                <a:cs typeface="+mn-cs"/>
                <a:sym typeface="Calibri"/>
              </a:rPr>
              <a:t>Data Integration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Entity Resolution</a:t>
            </a:r>
          </a:p>
          <a:p>
            <a:pPr marL="285750" indent="-285750" hangingPunct="0">
              <a:buFont typeface="Arial" panose="020B0604020202020204" pitchFamily="34" charset="0"/>
              <a:buChar char="•"/>
            </a:pPr>
            <a:r>
              <a:rPr lang="en-US" dirty="0">
                <a:solidFill>
                  <a:srgbClr val="000000"/>
                </a:solidFill>
                <a:sym typeface="Calibri"/>
              </a:rPr>
              <a:t>Error Detection</a:t>
            </a:r>
          </a:p>
          <a:p>
            <a:pPr marL="285750" indent="-285750" hangingPunct="0">
              <a:buFont typeface="Arial" panose="020B0604020202020204" pitchFamily="34" charset="0"/>
              <a:buChar char="•"/>
            </a:pPr>
            <a:r>
              <a:rPr lang="en-US" dirty="0">
                <a:solidFill>
                  <a:srgbClr val="000000"/>
                </a:solidFill>
                <a:sym typeface="Calibri"/>
              </a:rPr>
              <a:t>…</a:t>
            </a:r>
          </a:p>
        </p:txBody>
      </p:sp>
      <p:sp>
        <p:nvSpPr>
          <p:cNvPr id="88" name="TextBox 87">
            <a:extLst>
              <a:ext uri="{FF2B5EF4-FFF2-40B4-BE49-F238E27FC236}">
                <a16:creationId xmlns:a16="http://schemas.microsoft.com/office/drawing/2014/main" id="{15A22BA1-2F35-C74F-95E8-82889E80FDA9}"/>
              </a:ext>
            </a:extLst>
          </p:cNvPr>
          <p:cNvSpPr txBox="1"/>
          <p:nvPr/>
        </p:nvSpPr>
        <p:spPr>
          <a:xfrm>
            <a:off x="8452423" y="5128425"/>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42355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500"/>
                                        <p:tgtEl>
                                          <p:spTgt spid="7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P spid="42" grpId="0"/>
      <p:bldP spid="45" grpId="0"/>
      <p:bldP spid="46" grpId="0"/>
      <p:bldP spid="47" grpId="0"/>
      <p:bldP spid="48" grpId="0"/>
      <p:bldP spid="50" grpId="0"/>
      <p:bldP spid="59" grpId="0"/>
      <p:bldP spid="60" grpId="0"/>
      <p:bldP spid="61" grpId="0"/>
      <p:bldP spid="62" grpId="0"/>
      <p:bldP spid="63" grpId="0"/>
      <p:bldP spid="64" grpId="0"/>
      <p:bldP spid="65" grpId="0"/>
      <p:bldP spid="66" grpId="0"/>
      <p:bldP spid="51" grpId="0"/>
      <p:bldP spid="56" grpId="0" animBg="1"/>
      <p:bldP spid="72" grpId="0"/>
      <p:bldP spid="84" grpId="0"/>
      <p:bldP spid="77" grpId="0"/>
      <p:bldP spid="86" grpId="0"/>
      <p:bldP spid="87" grpId="0"/>
      <p:bldP spid="8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FCN</a:t>
            </a:r>
          </a:p>
        </p:txBody>
      </p:sp>
      <p:sp>
        <p:nvSpPr>
          <p:cNvPr id="64" name="TextBox 63">
            <a:extLst>
              <a:ext uri="{FF2B5EF4-FFF2-40B4-BE49-F238E27FC236}">
                <a16:creationId xmlns:a16="http://schemas.microsoft.com/office/drawing/2014/main" id="{DC0DAF39-7952-AF4A-8309-EAE7BC505319}"/>
              </a:ext>
            </a:extLst>
          </p:cNvPr>
          <p:cNvSpPr txBox="1"/>
          <p:nvPr/>
        </p:nvSpPr>
        <p:spPr>
          <a:xfrm>
            <a:off x="8004627" y="2156741"/>
            <a:ext cx="16472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C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 =  f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x + b</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B050"/>
                </a:solidFill>
                <a:latin typeface="Times New Roman" panose="02020603050405020304" pitchFamily="18" charset="0"/>
                <a:cs typeface="Times New Roman" panose="02020603050405020304" pitchFamily="18" charset="0"/>
                <a:sym typeface="Calibri"/>
              </a:rPr>
              <a:t>ŷ =  g(W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h + b</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a:t>
            </a:r>
            <a:endParaRPr kumimoji="0" lang="en-US" sz="1800" b="0" i="1" u="none" strike="noStrike" cap="none" spc="0" normalizeH="0" dirty="0">
              <a:ln>
                <a:noFill/>
              </a:ln>
              <a:solidFill>
                <a:srgbClr val="00B050"/>
              </a:solidFill>
              <a:effectLst/>
              <a:uFillTx/>
              <a:latin typeface="Times New Roman" panose="02020603050405020304" pitchFamily="18" charset="0"/>
              <a:cs typeface="Times New Roman" panose="02020603050405020304" pitchFamily="18" charset="0"/>
              <a:sym typeface="Calibri"/>
            </a:endParaRPr>
          </a:p>
        </p:txBody>
      </p:sp>
      <p:sp>
        <p:nvSpPr>
          <p:cNvPr id="90" name="TextBox 89">
            <a:extLst>
              <a:ext uri="{FF2B5EF4-FFF2-40B4-BE49-F238E27FC236}">
                <a16:creationId xmlns:a16="http://schemas.microsoft.com/office/drawing/2014/main" id="{3E6311FD-A7E3-954F-8186-ADD7B3409A85}"/>
              </a:ext>
            </a:extLst>
          </p:cNvPr>
          <p:cNvSpPr txBox="1"/>
          <p:nvPr/>
        </p:nvSpPr>
        <p:spPr>
          <a:xfrm>
            <a:off x="8004627" y="2921679"/>
            <a:ext cx="39427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f, g</a:t>
            </a:r>
            <a:r>
              <a:rPr lang="en-US" i="1" dirty="0">
                <a:solidFill>
                  <a:srgbClr val="000000"/>
                </a:solidFill>
                <a:latin typeface="Times New Roman" panose="02020603050405020304" pitchFamily="18" charset="0"/>
                <a:cs typeface="Times New Roman" panose="02020603050405020304" pitchFamily="18" charset="0"/>
                <a:sym typeface="Calibri"/>
              </a:rPr>
              <a:t>: </a:t>
            </a:r>
            <a:r>
              <a:rPr lang="en-US" sz="1400" dirty="0">
                <a:solidFill>
                  <a:srgbClr val="000000"/>
                </a:solidFill>
                <a:latin typeface="IBM Plex Sans" panose="020B0503050203000203" pitchFamily="34" charset="0"/>
                <a:cs typeface="Times New Roman" panose="02020603050405020304" pitchFamily="18" charset="0"/>
                <a:sym typeface="Calibri"/>
              </a:rPr>
              <a:t>Activation functions (Sigmoid, </a:t>
            </a:r>
            <a:r>
              <a:rPr lang="en-US" sz="1400" dirty="0" err="1">
                <a:solidFill>
                  <a:srgbClr val="000000"/>
                </a:solidFill>
                <a:latin typeface="IBM Plex Sans" panose="020B0503050203000203" pitchFamily="34" charset="0"/>
                <a:cs typeface="Times New Roman" panose="02020603050405020304" pitchFamily="18" charset="0"/>
                <a:sym typeface="Calibri"/>
              </a:rPr>
              <a:t>Relu</a:t>
            </a:r>
            <a:r>
              <a:rPr lang="en-US" sz="1400" dirty="0">
                <a:solidFill>
                  <a:srgbClr val="000000"/>
                </a:solidFill>
                <a:latin typeface="IBM Plex Sans" panose="020B0503050203000203" pitchFamily="34" charset="0"/>
                <a:cs typeface="Times New Roman" panose="02020603050405020304" pitchFamily="18" charset="0"/>
                <a:sym typeface="Calibri"/>
              </a:rPr>
              <a:t>, Tanh)</a:t>
            </a:r>
            <a:endParaRPr lang="en-US" sz="1200" dirty="0">
              <a:solidFill>
                <a:srgbClr val="000000"/>
              </a:solidFill>
              <a:latin typeface="IBM Plex Sans" panose="020B0503050203000203" pitchFamily="34" charset="0"/>
              <a:cs typeface="Times New Roman" panose="02020603050405020304" pitchFamily="18"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b</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r>
              <a:rPr kumimoji="0" lang="en-US" sz="14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Parameters</a:t>
            </a:r>
            <a:endParaRPr kumimoji="0" lang="en-US" sz="18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endParaRPr>
          </a:p>
        </p:txBody>
      </p:sp>
      <p:grpSp>
        <p:nvGrpSpPr>
          <p:cNvPr id="136" name="Group 135">
            <a:extLst>
              <a:ext uri="{FF2B5EF4-FFF2-40B4-BE49-F238E27FC236}">
                <a16:creationId xmlns:a16="http://schemas.microsoft.com/office/drawing/2014/main" id="{9A3985D4-9610-E747-B9A9-5B477CD531D2}"/>
              </a:ext>
            </a:extLst>
          </p:cNvPr>
          <p:cNvGrpSpPr/>
          <p:nvPr/>
        </p:nvGrpSpPr>
        <p:grpSpPr>
          <a:xfrm>
            <a:off x="735953" y="2494695"/>
            <a:ext cx="2028251" cy="1605141"/>
            <a:chOff x="1168334" y="1601949"/>
            <a:chExt cx="2028251" cy="1605141"/>
          </a:xfrm>
        </p:grpSpPr>
        <p:grpSp>
          <p:nvGrpSpPr>
            <p:cNvPr id="129" name="Group 128">
              <a:extLst>
                <a:ext uri="{FF2B5EF4-FFF2-40B4-BE49-F238E27FC236}">
                  <a16:creationId xmlns:a16="http://schemas.microsoft.com/office/drawing/2014/main" id="{44626AAB-611B-1140-8572-7D1403FE059F}"/>
                </a:ext>
              </a:extLst>
            </p:cNvPr>
            <p:cNvGrpSpPr/>
            <p:nvPr/>
          </p:nvGrpSpPr>
          <p:grpSpPr>
            <a:xfrm>
              <a:off x="1168334" y="1612745"/>
              <a:ext cx="2028251" cy="1594345"/>
              <a:chOff x="673574" y="1588319"/>
              <a:chExt cx="2028251" cy="1594345"/>
            </a:xfrm>
          </p:grpSpPr>
          <p:sp>
            <p:nvSpPr>
              <p:cNvPr id="98" name="TextBox 97">
                <a:extLst>
                  <a:ext uri="{FF2B5EF4-FFF2-40B4-BE49-F238E27FC236}">
                    <a16:creationId xmlns:a16="http://schemas.microsoft.com/office/drawing/2014/main" id="{3060451C-9BF7-F54F-B946-3B1D9FA85796}"/>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9" name="TextBox 98">
                <a:extLst>
                  <a:ext uri="{FF2B5EF4-FFF2-40B4-BE49-F238E27FC236}">
                    <a16:creationId xmlns:a16="http://schemas.microsoft.com/office/drawing/2014/main" id="{55C6DD42-CCF8-E443-9B2A-94A57562CCCD}"/>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0" name="TextBox 99">
                <a:extLst>
                  <a:ext uri="{FF2B5EF4-FFF2-40B4-BE49-F238E27FC236}">
                    <a16:creationId xmlns:a16="http://schemas.microsoft.com/office/drawing/2014/main" id="{235F18E9-DF5F-E14A-80B9-18245D096C3D}"/>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3" name="TextBox 102">
                <a:extLst>
                  <a:ext uri="{FF2B5EF4-FFF2-40B4-BE49-F238E27FC236}">
                    <a16:creationId xmlns:a16="http://schemas.microsoft.com/office/drawing/2014/main" id="{CB641309-9CA7-B44E-87EF-3015652A935C}"/>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4" name="TextBox 103">
                <a:extLst>
                  <a:ext uri="{FF2B5EF4-FFF2-40B4-BE49-F238E27FC236}">
                    <a16:creationId xmlns:a16="http://schemas.microsoft.com/office/drawing/2014/main" id="{14A6C03E-124F-3544-886A-D6CFE2CDFB26}"/>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TextBox 104">
                <a:extLst>
                  <a:ext uri="{FF2B5EF4-FFF2-40B4-BE49-F238E27FC236}">
                    <a16:creationId xmlns:a16="http://schemas.microsoft.com/office/drawing/2014/main" id="{B6484C84-326A-474D-817B-014EFEDF8BBD}"/>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6" name="TextBox 105">
                <a:extLst>
                  <a:ext uri="{FF2B5EF4-FFF2-40B4-BE49-F238E27FC236}">
                    <a16:creationId xmlns:a16="http://schemas.microsoft.com/office/drawing/2014/main" id="{44245678-6D77-F740-B999-ADD55A766A12}"/>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7" name="TextBox 106">
                <a:extLst>
                  <a:ext uri="{FF2B5EF4-FFF2-40B4-BE49-F238E27FC236}">
                    <a16:creationId xmlns:a16="http://schemas.microsoft.com/office/drawing/2014/main" id="{B6D3FA7F-7F54-8241-A59A-9D7589F64509}"/>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8" name="TextBox 107">
                <a:extLst>
                  <a:ext uri="{FF2B5EF4-FFF2-40B4-BE49-F238E27FC236}">
                    <a16:creationId xmlns:a16="http://schemas.microsoft.com/office/drawing/2014/main" id="{9A5D2BB3-FCCD-0841-89CE-3CD8F5587FA1}"/>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9" name="TextBox 108">
                <a:extLst>
                  <a:ext uri="{FF2B5EF4-FFF2-40B4-BE49-F238E27FC236}">
                    <a16:creationId xmlns:a16="http://schemas.microsoft.com/office/drawing/2014/main" id="{B29D67A2-CD33-C841-B5BA-31E6DD8C28E5}"/>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10" name="TextBox 109">
                <a:extLst>
                  <a:ext uri="{FF2B5EF4-FFF2-40B4-BE49-F238E27FC236}">
                    <a16:creationId xmlns:a16="http://schemas.microsoft.com/office/drawing/2014/main" id="{E6F1B7B9-7305-B94B-9B04-3DA2B928134E}"/>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1" name="TextBox 110">
                <a:extLst>
                  <a:ext uri="{FF2B5EF4-FFF2-40B4-BE49-F238E27FC236}">
                    <a16:creationId xmlns:a16="http://schemas.microsoft.com/office/drawing/2014/main" id="{70859C27-FC3C-F441-B44E-2198E071C99C}"/>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2" name="TextBox 111">
                <a:extLst>
                  <a:ext uri="{FF2B5EF4-FFF2-40B4-BE49-F238E27FC236}">
                    <a16:creationId xmlns:a16="http://schemas.microsoft.com/office/drawing/2014/main" id="{8A9FBEB2-56B5-9847-9BEE-BBD05AD6EAB5}"/>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3" name="TextBox 112">
                <a:extLst>
                  <a:ext uri="{FF2B5EF4-FFF2-40B4-BE49-F238E27FC236}">
                    <a16:creationId xmlns:a16="http://schemas.microsoft.com/office/drawing/2014/main" id="{15958147-6263-0143-B231-D3261425E5A6}"/>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4" name="TextBox 113">
                <a:extLst>
                  <a:ext uri="{FF2B5EF4-FFF2-40B4-BE49-F238E27FC236}">
                    <a16:creationId xmlns:a16="http://schemas.microsoft.com/office/drawing/2014/main" id="{CAD9D777-F441-8C42-A1EE-5BAAF7CAE98B}"/>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5" name="TextBox 114">
                <a:extLst>
                  <a:ext uri="{FF2B5EF4-FFF2-40B4-BE49-F238E27FC236}">
                    <a16:creationId xmlns:a16="http://schemas.microsoft.com/office/drawing/2014/main" id="{6EF3CB89-E586-4344-9615-77419A80B433}"/>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6" name="TextBox 115">
                <a:extLst>
                  <a:ext uri="{FF2B5EF4-FFF2-40B4-BE49-F238E27FC236}">
                    <a16:creationId xmlns:a16="http://schemas.microsoft.com/office/drawing/2014/main" id="{7B8D147B-BB04-BB42-892A-7B4DC2BCD22A}"/>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19" name="Straight Connector 118">
                <a:extLst>
                  <a:ext uri="{FF2B5EF4-FFF2-40B4-BE49-F238E27FC236}">
                    <a16:creationId xmlns:a16="http://schemas.microsoft.com/office/drawing/2014/main" id="{D7375EAB-5B65-8C47-B8BA-ABD3C72256A7}"/>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01C7E3C5-DD92-8E46-BD54-14995C48C37E}"/>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0" name="TextBox 129">
              <a:extLst>
                <a:ext uri="{FF2B5EF4-FFF2-40B4-BE49-F238E27FC236}">
                  <a16:creationId xmlns:a16="http://schemas.microsoft.com/office/drawing/2014/main" id="{2F44A5B2-BAEB-0744-A49D-40F722B31A44}"/>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31" name="TextBox 130">
              <a:extLst>
                <a:ext uri="{FF2B5EF4-FFF2-40B4-BE49-F238E27FC236}">
                  <a16:creationId xmlns:a16="http://schemas.microsoft.com/office/drawing/2014/main" id="{AAB4AAA4-4EA9-3A49-A19D-A2340BF327B6}"/>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32" name="TextBox 131">
              <a:extLst>
                <a:ext uri="{FF2B5EF4-FFF2-40B4-BE49-F238E27FC236}">
                  <a16:creationId xmlns:a16="http://schemas.microsoft.com/office/drawing/2014/main" id="{F642519E-53B1-624D-B7CB-ABBC4CB5A96A}"/>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3" name="TextBox 132">
              <a:extLst>
                <a:ext uri="{FF2B5EF4-FFF2-40B4-BE49-F238E27FC236}">
                  <a16:creationId xmlns:a16="http://schemas.microsoft.com/office/drawing/2014/main" id="{29A43552-9D7F-3B41-A751-9034100B3CA9}"/>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4" name="TextBox 133">
              <a:extLst>
                <a:ext uri="{FF2B5EF4-FFF2-40B4-BE49-F238E27FC236}">
                  <a16:creationId xmlns:a16="http://schemas.microsoft.com/office/drawing/2014/main" id="{29977E60-E595-804D-BDA9-46FFDDF0F250}"/>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grpSp>
        <p:nvGrpSpPr>
          <p:cNvPr id="184" name="Group 183">
            <a:extLst>
              <a:ext uri="{FF2B5EF4-FFF2-40B4-BE49-F238E27FC236}">
                <a16:creationId xmlns:a16="http://schemas.microsoft.com/office/drawing/2014/main" id="{0DC53B79-1751-3842-B13F-BFE338CCD70F}"/>
              </a:ext>
            </a:extLst>
          </p:cNvPr>
          <p:cNvGrpSpPr/>
          <p:nvPr/>
        </p:nvGrpSpPr>
        <p:grpSpPr>
          <a:xfrm>
            <a:off x="3614302" y="2397765"/>
            <a:ext cx="3349716" cy="2675560"/>
            <a:chOff x="4441275" y="1736539"/>
            <a:chExt cx="3349716" cy="2675560"/>
          </a:xfrm>
        </p:grpSpPr>
        <p:grpSp>
          <p:nvGrpSpPr>
            <p:cNvPr id="152" name="Group 151">
              <a:extLst>
                <a:ext uri="{FF2B5EF4-FFF2-40B4-BE49-F238E27FC236}">
                  <a16:creationId xmlns:a16="http://schemas.microsoft.com/office/drawing/2014/main" id="{0927704A-21AC-3E4D-A1BE-37EDD601F4A2}"/>
                </a:ext>
              </a:extLst>
            </p:cNvPr>
            <p:cNvGrpSpPr/>
            <p:nvPr/>
          </p:nvGrpSpPr>
          <p:grpSpPr>
            <a:xfrm>
              <a:off x="5085111" y="1736539"/>
              <a:ext cx="2704295" cy="2078134"/>
              <a:chOff x="5922918" y="1080773"/>
              <a:chExt cx="2704295" cy="2078134"/>
            </a:xfrm>
          </p:grpSpPr>
          <p:sp>
            <p:nvSpPr>
              <p:cNvPr id="149" name="Rectangle 148">
                <a:extLst>
                  <a:ext uri="{FF2B5EF4-FFF2-40B4-BE49-F238E27FC236}">
                    <a16:creationId xmlns:a16="http://schemas.microsoft.com/office/drawing/2014/main" id="{413047D5-A6E7-F748-A62C-E29BF3824F0B}"/>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7" name="Rectangle 96">
                <a:extLst>
                  <a:ext uri="{FF2B5EF4-FFF2-40B4-BE49-F238E27FC236}">
                    <a16:creationId xmlns:a16="http://schemas.microsoft.com/office/drawing/2014/main" id="{9D8FAD21-DCB8-1A40-B99B-814C521059E2}"/>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Rectangle 93">
                <a:extLst>
                  <a:ext uri="{FF2B5EF4-FFF2-40B4-BE49-F238E27FC236}">
                    <a16:creationId xmlns:a16="http://schemas.microsoft.com/office/drawing/2014/main" id="{3CB837A5-3928-6F4D-82E1-0997ADAFEB9B}"/>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D7CE393E-16EA-7D4C-BD21-EB8DFE066B62}"/>
                  </a:ext>
                </a:extLst>
              </p:cNvPr>
              <p:cNvGrpSpPr/>
              <p:nvPr/>
            </p:nvGrpSpPr>
            <p:grpSpPr>
              <a:xfrm>
                <a:off x="5996686" y="1137912"/>
                <a:ext cx="2598419" cy="1985669"/>
                <a:chOff x="1765003" y="1846155"/>
                <a:chExt cx="1492103" cy="1220973"/>
              </a:xfrm>
            </p:grpSpPr>
            <p:sp>
              <p:nvSpPr>
                <p:cNvPr id="5" name="Oval 4">
                  <a:extLst>
                    <a:ext uri="{FF2B5EF4-FFF2-40B4-BE49-F238E27FC236}">
                      <a16:creationId xmlns:a16="http://schemas.microsoft.com/office/drawing/2014/main" id="{2809C05C-004F-D146-9E27-44C843352310}"/>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35C9D7A6-27AB-D642-8196-70246593F49D}"/>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Oval 6">
                  <a:extLst>
                    <a:ext uri="{FF2B5EF4-FFF2-40B4-BE49-F238E27FC236}">
                      <a16:creationId xmlns:a16="http://schemas.microsoft.com/office/drawing/2014/main" id="{FE69503E-7D0E-2443-A3F6-0DB81E00AC97}"/>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85A89040-593A-3A4A-9952-9009D34CFA6A}"/>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FABA22EC-2BEC-7846-BB24-07D4127269B3}"/>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188BC5CC-AD2F-5E4A-99E3-C7C30679B82F}"/>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89A348FF-41B8-A641-8A6B-9C6F396776CC}"/>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4" name="Straight Arrow Connector 13">
                  <a:extLst>
                    <a:ext uri="{FF2B5EF4-FFF2-40B4-BE49-F238E27FC236}">
                      <a16:creationId xmlns:a16="http://schemas.microsoft.com/office/drawing/2014/main" id="{73C940EC-DA66-7F42-8744-85076A5FE617}"/>
                    </a:ext>
                  </a:extLst>
                </p:cNvPr>
                <p:cNvCxnSpPr>
                  <a:cxnSpLocks/>
                  <a:stCxn id="5" idx="6"/>
                  <a:endCxn id="9"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7B9BDBF-61AF-D941-B608-F27FA6EDE727}"/>
                    </a:ext>
                  </a:extLst>
                </p:cNvPr>
                <p:cNvCxnSpPr>
                  <a:cxnSpLocks/>
                  <a:stCxn id="6" idx="6"/>
                  <a:endCxn id="10"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5AD968EE-E937-4B45-8875-AE9734DE1300}"/>
                    </a:ext>
                  </a:extLst>
                </p:cNvPr>
                <p:cNvCxnSpPr>
                  <a:cxnSpLocks/>
                  <a:stCxn id="7" idx="6"/>
                  <a:endCxn id="11"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90C3000B-B97D-1C4A-AED6-381CF5C3B682}"/>
                    </a:ext>
                  </a:extLst>
                </p:cNvPr>
                <p:cNvCxnSpPr>
                  <a:cxnSpLocks/>
                  <a:endCxn id="11"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246DC-1430-1D4A-9497-723D1504DB42}"/>
                    </a:ext>
                  </a:extLst>
                </p:cNvPr>
                <p:cNvCxnSpPr>
                  <a:cxnSpLocks/>
                  <a:endCxn id="10"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19BC778E-2AF6-DC45-AB76-10ACC019AB4F}"/>
                    </a:ext>
                  </a:extLst>
                </p:cNvPr>
                <p:cNvCxnSpPr>
                  <a:cxnSpLocks/>
                  <a:stCxn id="6" idx="6"/>
                  <a:endCxn id="9"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A7705305-F46F-814F-B483-824AEA655C0F}"/>
                    </a:ext>
                  </a:extLst>
                </p:cNvPr>
                <p:cNvCxnSpPr>
                  <a:cxnSpLocks/>
                  <a:stCxn id="7"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B3E3937C-C1E8-3E46-B8B1-3A38C387B58A}"/>
                    </a:ext>
                  </a:extLst>
                </p:cNvPr>
                <p:cNvCxnSpPr>
                  <a:cxnSpLocks/>
                  <a:stCxn id="6" idx="6"/>
                  <a:endCxn id="11"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EDF56892-F25E-F045-B0BD-B257D677311E}"/>
                    </a:ext>
                  </a:extLst>
                </p:cNvPr>
                <p:cNvCxnSpPr>
                  <a:cxnSpLocks/>
                  <a:stCxn id="7" idx="6"/>
                  <a:endCxn id="10"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2F5B88A-5C7B-A349-AE30-1F6F9E516973}"/>
                    </a:ext>
                  </a:extLst>
                </p:cNvPr>
                <p:cNvCxnSpPr>
                  <a:cxnSpLocks/>
                  <a:stCxn id="9" idx="6"/>
                  <a:endCxn id="12"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213056-59A5-5641-9A34-D0DD7582CE87}"/>
                    </a:ext>
                  </a:extLst>
                </p:cNvPr>
                <p:cNvCxnSpPr>
                  <a:cxnSpLocks/>
                  <a:stCxn id="10" idx="6"/>
                  <a:endCxn id="12"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968A5692-AB5A-0443-A450-E7EFA8A070EF}"/>
                    </a:ext>
                  </a:extLst>
                </p:cNvPr>
                <p:cNvCxnSpPr>
                  <a:cxnSpLocks/>
                  <a:stCxn id="11" idx="6"/>
                  <a:endCxn id="12"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48" name="TextBox 47">
              <a:extLst>
                <a:ext uri="{FF2B5EF4-FFF2-40B4-BE49-F238E27FC236}">
                  <a16:creationId xmlns:a16="http://schemas.microsoft.com/office/drawing/2014/main" id="{F1EA91E0-BB96-5149-8D44-E751863391F2}"/>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49" name="TextBox 48">
              <a:extLst>
                <a:ext uri="{FF2B5EF4-FFF2-40B4-BE49-F238E27FC236}">
                  <a16:creationId xmlns:a16="http://schemas.microsoft.com/office/drawing/2014/main" id="{4824E43B-EABC-C945-A2A4-1E8DA5809930}"/>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50" name="TextBox 49">
              <a:extLst>
                <a:ext uri="{FF2B5EF4-FFF2-40B4-BE49-F238E27FC236}">
                  <a16:creationId xmlns:a16="http://schemas.microsoft.com/office/drawing/2014/main" id="{7AC9CE23-F323-C64B-8BEC-EB2C3D123F2A}"/>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1" name="TextBox 90">
              <a:extLst>
                <a:ext uri="{FF2B5EF4-FFF2-40B4-BE49-F238E27FC236}">
                  <a16:creationId xmlns:a16="http://schemas.microsoft.com/office/drawing/2014/main" id="{82EAA7C1-1DC3-974B-95A8-754C7341E570}"/>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92" name="TextBox 91">
              <a:extLst>
                <a:ext uri="{FF2B5EF4-FFF2-40B4-BE49-F238E27FC236}">
                  <a16:creationId xmlns:a16="http://schemas.microsoft.com/office/drawing/2014/main" id="{5A17C125-0CC0-134C-B18E-9E4E37A023D6}"/>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93" name="TextBox 92">
              <a:extLst>
                <a:ext uri="{FF2B5EF4-FFF2-40B4-BE49-F238E27FC236}">
                  <a16:creationId xmlns:a16="http://schemas.microsoft.com/office/drawing/2014/main" id="{8F755370-E276-004E-82D3-778A78C5FCB3}"/>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140" name="TextBox 139">
              <a:extLst>
                <a:ext uri="{FF2B5EF4-FFF2-40B4-BE49-F238E27FC236}">
                  <a16:creationId xmlns:a16="http://schemas.microsoft.com/office/drawing/2014/main" id="{6A94CB7D-7360-9441-8F49-94508230A2AE}"/>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1" name="TextBox 140">
              <a:extLst>
                <a:ext uri="{FF2B5EF4-FFF2-40B4-BE49-F238E27FC236}">
                  <a16:creationId xmlns:a16="http://schemas.microsoft.com/office/drawing/2014/main" id="{870B6ECE-4AF2-174B-8275-7B64CEF0882F}"/>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2" name="TextBox 141">
              <a:extLst>
                <a:ext uri="{FF2B5EF4-FFF2-40B4-BE49-F238E27FC236}">
                  <a16:creationId xmlns:a16="http://schemas.microsoft.com/office/drawing/2014/main" id="{66549EE7-56BF-144B-BF0D-DB2E06B4C4F8}"/>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44" name="Straight Arrow Connector 143">
              <a:extLst>
                <a:ext uri="{FF2B5EF4-FFF2-40B4-BE49-F238E27FC236}">
                  <a16:creationId xmlns:a16="http://schemas.microsoft.com/office/drawing/2014/main" id="{DDB979F5-FB35-A641-9F69-7552205DCE60}"/>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Arrow Connector 144">
              <a:extLst>
                <a:ext uri="{FF2B5EF4-FFF2-40B4-BE49-F238E27FC236}">
                  <a16:creationId xmlns:a16="http://schemas.microsoft.com/office/drawing/2014/main" id="{3540F133-4408-8548-84C7-F2D4F3F92C50}"/>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Arrow Connector 145">
              <a:extLst>
                <a:ext uri="{FF2B5EF4-FFF2-40B4-BE49-F238E27FC236}">
                  <a16:creationId xmlns:a16="http://schemas.microsoft.com/office/drawing/2014/main" id="{78758A7E-1C01-354F-9645-504F72FB19A1}"/>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905223BE-C5B2-AA44-8F7F-5123B0D5E1BC}"/>
              </a:ext>
            </a:extLst>
          </p:cNvPr>
          <p:cNvSpPr txBox="1"/>
          <p:nvPr/>
        </p:nvSpPr>
        <p:spPr>
          <a:xfrm>
            <a:off x="674277" y="1008543"/>
            <a:ext cx="25895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Fully Connected Networks</a:t>
            </a:r>
          </a:p>
        </p:txBody>
      </p:sp>
      <p:sp>
        <p:nvSpPr>
          <p:cNvPr id="185" name="TextBox 184">
            <a:extLst>
              <a:ext uri="{FF2B5EF4-FFF2-40B4-BE49-F238E27FC236}">
                <a16:creationId xmlns:a16="http://schemas.microsoft.com/office/drawing/2014/main" id="{93FD0FA3-4A09-4D4C-B4C5-343288992D54}"/>
              </a:ext>
            </a:extLst>
          </p:cNvPr>
          <p:cNvSpPr txBox="1"/>
          <p:nvPr/>
        </p:nvSpPr>
        <p:spPr>
          <a:xfrm>
            <a:off x="1273433" y="4270179"/>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7" name="TextBox 186">
            <a:extLst>
              <a:ext uri="{FF2B5EF4-FFF2-40B4-BE49-F238E27FC236}">
                <a16:creationId xmlns:a16="http://schemas.microsoft.com/office/drawing/2014/main" id="{08A3FDF9-25F2-934B-BB5A-3A373E31DFBA}"/>
              </a:ext>
            </a:extLst>
          </p:cNvPr>
          <p:cNvSpPr txBox="1"/>
          <p:nvPr/>
        </p:nvSpPr>
        <p:spPr>
          <a:xfrm>
            <a:off x="8004627" y="1820598"/>
            <a:ext cx="20622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Forward propagation</a:t>
            </a:r>
          </a:p>
        </p:txBody>
      </p:sp>
      <p:sp>
        <p:nvSpPr>
          <p:cNvPr id="190" name="TextBox 189">
            <a:extLst>
              <a:ext uri="{FF2B5EF4-FFF2-40B4-BE49-F238E27FC236}">
                <a16:creationId xmlns:a16="http://schemas.microsoft.com/office/drawing/2014/main" id="{FEA9C258-8307-AD4D-9E2F-19F0AD0194B5}"/>
              </a:ext>
            </a:extLst>
          </p:cNvPr>
          <p:cNvSpPr txBox="1"/>
          <p:nvPr/>
        </p:nvSpPr>
        <p:spPr>
          <a:xfrm>
            <a:off x="7991002" y="3747242"/>
            <a:ext cx="21940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Backward propagation</a:t>
            </a:r>
          </a:p>
        </p:txBody>
      </p:sp>
      <p:sp>
        <p:nvSpPr>
          <p:cNvPr id="192" name="TextBox 191">
            <a:extLst>
              <a:ext uri="{FF2B5EF4-FFF2-40B4-BE49-F238E27FC236}">
                <a16:creationId xmlns:a16="http://schemas.microsoft.com/office/drawing/2014/main" id="{2018C39B-604E-F746-9C78-4473BF9EA273}"/>
              </a:ext>
            </a:extLst>
          </p:cNvPr>
          <p:cNvSpPr txBox="1"/>
          <p:nvPr/>
        </p:nvSpPr>
        <p:spPr>
          <a:xfrm>
            <a:off x="8004627" y="4194546"/>
            <a:ext cx="168731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𝛼𝜕W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a:t>
            </a:r>
          </a:p>
          <a:p>
            <a:pPr hangingPunct="0"/>
            <a:r>
              <a:rPr lang="en-US" i="1" dirty="0">
                <a:solidFill>
                  <a:srgbClr val="C00000"/>
                </a:solidFill>
                <a:latin typeface="Times New Roman" panose="02020603050405020304" pitchFamily="18" charset="0"/>
                <a:cs typeface="Times New Roman" panose="02020603050405020304" pitchFamily="18" charset="0"/>
                <a:sym typeface="Calibri"/>
              </a:rPr>
              <a:t>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𝛼𝜕b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𝛼𝜕W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b</a:t>
            </a:r>
            <a:r>
              <a:rPr lang="en-US" baseline="-25000" dirty="0">
                <a:solidFill>
                  <a:srgbClr val="00B050"/>
                </a:solidFill>
                <a:latin typeface="Times New Roman" panose="02020603050405020304" pitchFamily="18" charset="0"/>
                <a:cs typeface="Times New Roman" panose="02020603050405020304" pitchFamily="18" charset="0"/>
                <a:sym typeface="Calibri"/>
              </a:rPr>
              <a:t>1</a:t>
            </a:r>
            <a:r>
              <a:rPr lang="en-US" i="1" dirty="0">
                <a:solidFill>
                  <a:srgbClr val="00B050"/>
                </a:solidFill>
                <a:latin typeface="Times New Roman" panose="02020603050405020304" pitchFamily="18" charset="0"/>
                <a:cs typeface="Times New Roman" panose="02020603050405020304" pitchFamily="18" charset="0"/>
                <a:sym typeface="Calibri"/>
              </a:rPr>
              <a:t> - 𝛼𝜕b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p:txBody>
      </p:sp>
      <p:sp>
        <p:nvSpPr>
          <p:cNvPr id="77" name="TextBox 76">
            <a:extLst>
              <a:ext uri="{FF2B5EF4-FFF2-40B4-BE49-F238E27FC236}">
                <a16:creationId xmlns:a16="http://schemas.microsoft.com/office/drawing/2014/main" id="{86FC5A93-E98D-B544-8979-B9BAD8444DF5}"/>
              </a:ext>
            </a:extLst>
          </p:cNvPr>
          <p:cNvSpPr txBox="1"/>
          <p:nvPr/>
        </p:nvSpPr>
        <p:spPr>
          <a:xfrm>
            <a:off x="3693701" y="5570783"/>
            <a:ext cx="3842719"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L(</a:t>
            </a:r>
            <a:r>
              <a:rPr lang="en-US" sz="2000" i="1" dirty="0" err="1">
                <a:latin typeface="Times New Roman" panose="02020603050405020304" pitchFamily="18" charset="0"/>
                <a:cs typeface="Times New Roman" panose="02020603050405020304" pitchFamily="18" charset="0"/>
              </a:rPr>
              <a:t>ŷ,y</a:t>
            </a:r>
            <a:r>
              <a:rPr lang="en-US" sz="2000" i="1" dirty="0">
                <a:latin typeface="Times New Roman" panose="02020603050405020304" pitchFamily="18" charset="0"/>
                <a:cs typeface="Times New Roman" panose="02020603050405020304" pitchFamily="18" charset="0"/>
              </a:rPr>
              <a:t>) = - (y log </a:t>
            </a:r>
            <a:r>
              <a:rPr lang="en-US" sz="2000" i="1" dirty="0" err="1">
                <a:latin typeface="Times New Roman" panose="02020603050405020304" pitchFamily="18" charset="0"/>
                <a:cs typeface="Times New Roman" panose="02020603050405020304" pitchFamily="18" charset="0"/>
              </a:rPr>
              <a:t>ŷ</a:t>
            </a:r>
            <a:r>
              <a:rPr lang="en-US" sz="2000" i="1" dirty="0">
                <a:latin typeface="Times New Roman" panose="02020603050405020304" pitchFamily="18" charset="0"/>
                <a:cs typeface="Times New Roman" panose="02020603050405020304" pitchFamily="18" charset="0"/>
              </a:rPr>
              <a:t> + (1-y) log (1-ŷ))</a:t>
            </a:r>
          </a:p>
        </p:txBody>
      </p:sp>
      <p:sp>
        <p:nvSpPr>
          <p:cNvPr id="78" name="TextBox 77">
            <a:extLst>
              <a:ext uri="{FF2B5EF4-FFF2-40B4-BE49-F238E27FC236}">
                <a16:creationId xmlns:a16="http://schemas.microsoft.com/office/drawing/2014/main" id="{1B4B97FD-5B87-C444-9A2B-0450BF96285F}"/>
              </a:ext>
            </a:extLst>
          </p:cNvPr>
          <p:cNvSpPr txBox="1"/>
          <p:nvPr/>
        </p:nvSpPr>
        <p:spPr>
          <a:xfrm>
            <a:off x="3685317" y="5216535"/>
            <a:ext cx="9813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u="sng" dirty="0">
                <a:solidFill>
                  <a:srgbClr val="000000"/>
                </a:solidFill>
                <a:sym typeface="Calibri"/>
              </a:rPr>
              <a:t>Objective</a:t>
            </a:r>
            <a:endParaRPr kumimoji="0" lang="en-US" sz="1800" b="0" i="0" u="sng"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A460F7-3575-E445-BCE4-20FC299BC155}"/>
                  </a:ext>
                </a:extLst>
              </p:cNvPr>
              <p:cNvSpPr txBox="1"/>
              <p:nvPr/>
            </p:nvSpPr>
            <p:spPr>
              <a:xfrm>
                <a:off x="4000097" y="5980426"/>
                <a:ext cx="2708947" cy="526939"/>
              </a:xfrm>
              <a:prstGeom prst="rect">
                <a:avLst/>
              </a:prstGeom>
              <a:noFill/>
            </p:spPr>
            <p:txBody>
              <a:bodyPr wrap="none" rtlCol="0">
                <a:spAutoFit/>
              </a:bodyPr>
              <a:lstStyle/>
              <a:p>
                <a:r>
                  <a:rPr lang="en-US" dirty="0">
                    <a:latin typeface="IBM Plex Sans" panose="020B0503050203000203" pitchFamily="34" charset="0"/>
                    <a:cs typeface="Times New Roman" panose="02020603050405020304" pitchFamily="18" charset="0"/>
                  </a:rPr>
                  <a:t>Minimize</a:t>
                </a:r>
                <a:r>
                  <a:rPr lang="en-US" dirty="0">
                    <a:latin typeface="Monaco" pitchFamily="2" charset="77"/>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m:rPr>
                            <m:nor/>
                          </m:rPr>
                          <a:rPr lang="en-US" sz="2000" i="1" dirty="0" smtClean="0">
                            <a:latin typeface="Times New Roman" panose="02020603050405020304" pitchFamily="18" charset="0"/>
                            <a:cs typeface="Times New Roman" panose="02020603050405020304" pitchFamily="18" charset="0"/>
                          </a:rPr>
                          <m:t>L</m:t>
                        </m:r>
                        <m:r>
                          <m:rPr>
                            <m:nor/>
                          </m:rPr>
                          <a:rPr lang="en-US" sz="2000" i="1" dirty="0" smtClean="0">
                            <a:latin typeface="Times New Roman" panose="02020603050405020304" pitchFamily="18" charset="0"/>
                            <a:cs typeface="Times New Roman" panose="02020603050405020304" pitchFamily="18" charset="0"/>
                          </a:rPr>
                          <m:t>(ŷ,</m:t>
                        </m:r>
                        <m:r>
                          <m:rPr>
                            <m:nor/>
                          </m:rPr>
                          <a:rPr lang="en-US" sz="2000" i="1" dirty="0" smtClean="0">
                            <a:latin typeface="Times New Roman" panose="02020603050405020304" pitchFamily="18" charset="0"/>
                            <a:cs typeface="Times New Roman" panose="02020603050405020304" pitchFamily="18" charset="0"/>
                          </a:rPr>
                          <m:t>y</m:t>
                        </m:r>
                        <m:r>
                          <m:rPr>
                            <m:nor/>
                          </m:rPr>
                          <a:rPr lang="en-US" sz="2000" i="1" dirty="0" smtClean="0">
                            <a:latin typeface="Times New Roman" panose="02020603050405020304" pitchFamily="18" charset="0"/>
                            <a:cs typeface="Times New Roman" panose="02020603050405020304" pitchFamily="18" charset="0"/>
                          </a:rPr>
                          <m:t>)</m:t>
                        </m:r>
                      </m:e>
                    </m:nary>
                  </m:oMath>
                </a14:m>
                <a:endParaRPr lang="en-US" sz="2000" i="1" dirty="0">
                  <a:latin typeface="Times New Roman" panose="02020603050405020304" pitchFamily="18" charset="0"/>
                  <a:cs typeface="Times New Roman" panose="02020603050405020304" pitchFamily="18" charset="0"/>
                </a:endParaRPr>
              </a:p>
            </p:txBody>
          </p:sp>
        </mc:Choice>
        <mc:Fallback xmlns="">
          <p:sp>
            <p:nvSpPr>
              <p:cNvPr id="79" name="TextBox 78">
                <a:extLst>
                  <a:ext uri="{FF2B5EF4-FFF2-40B4-BE49-F238E27FC236}">
                    <a16:creationId xmlns:a16="http://schemas.microsoft.com/office/drawing/2014/main" id="{A7A460F7-3575-E445-BCE4-20FC299BC155}"/>
                  </a:ext>
                </a:extLst>
              </p:cNvPr>
              <p:cNvSpPr txBox="1">
                <a:spLocks noRot="1" noChangeAspect="1" noMove="1" noResize="1" noEditPoints="1" noAdjustHandles="1" noChangeArrowheads="1" noChangeShapeType="1" noTextEdit="1"/>
              </p:cNvSpPr>
              <p:nvPr/>
            </p:nvSpPr>
            <p:spPr>
              <a:xfrm>
                <a:off x="4000097" y="5980426"/>
                <a:ext cx="2708947" cy="526939"/>
              </a:xfrm>
              <a:prstGeom prst="rect">
                <a:avLst/>
              </a:prstGeom>
              <a:blipFill>
                <a:blip r:embed="rId2"/>
                <a:stretch>
                  <a:fillRect l="-1402" t="-76190" b="-123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9912669-B0B3-2148-9F7A-CD5F24333FB9}"/>
              </a:ext>
            </a:extLst>
          </p:cNvPr>
          <p:cNvSpPr txBox="1"/>
          <p:nvPr/>
        </p:nvSpPr>
        <p:spPr>
          <a:xfrm>
            <a:off x="4711735" y="1998145"/>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C00000"/>
                </a:solidFill>
                <a:latin typeface="Times New Roman" panose="02020603050405020304" pitchFamily="18" charset="0"/>
                <a:cs typeface="Times New Roman" panose="02020603050405020304" pitchFamily="18" charset="0"/>
                <a:sym typeface="Calibri"/>
              </a:rPr>
              <a:t>W</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TextBox 79">
            <a:extLst>
              <a:ext uri="{FF2B5EF4-FFF2-40B4-BE49-F238E27FC236}">
                <a16:creationId xmlns:a16="http://schemas.microsoft.com/office/drawing/2014/main" id="{E8B20BEB-1949-C545-8884-477DCB3180A2}"/>
              </a:ext>
            </a:extLst>
          </p:cNvPr>
          <p:cNvSpPr txBox="1"/>
          <p:nvPr/>
        </p:nvSpPr>
        <p:spPr>
          <a:xfrm>
            <a:off x="6046309" y="2486306"/>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endParaRPr kumimoji="0" lang="en-US" sz="1800" b="0" i="0" u="none" strike="noStrike" cap="none" spc="0" normalizeH="0" baseline="0" dirty="0">
              <a:ln>
                <a:noFill/>
              </a:ln>
              <a:solidFill>
                <a:srgbClr val="00B050"/>
              </a:solidFill>
              <a:effectLst/>
              <a:uFillTx/>
              <a:sym typeface="Calibri"/>
            </a:endParaRPr>
          </a:p>
        </p:txBody>
      </p:sp>
    </p:spTree>
    <p:extLst>
      <p:ext uri="{BB962C8B-B14F-4D97-AF65-F5344CB8AC3E}">
        <p14:creationId xmlns:p14="http://schemas.microsoft.com/office/powerpoint/2010/main" val="37341251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2"/>
                                        </p:tgtEl>
                                        <p:attrNameLst>
                                          <p:attrName>style.visibility</p:attrName>
                                        </p:attrNameLst>
                                      </p:cBhvr>
                                      <p:to>
                                        <p:strVal val="visible"/>
                                      </p:to>
                                    </p:set>
                                    <p:animEffect transition="in" filter="fade">
                                      <p:cBhvr>
                                        <p:cTn id="2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90" grpId="0"/>
      <p:bldP spid="187" grpId="0"/>
      <p:bldP spid="190" grpId="0"/>
      <p:bldP spid="19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RNN</a:t>
            </a:r>
          </a:p>
        </p:txBody>
      </p:sp>
      <p:grpSp>
        <p:nvGrpSpPr>
          <p:cNvPr id="30" name="Group 29">
            <a:extLst>
              <a:ext uri="{FF2B5EF4-FFF2-40B4-BE49-F238E27FC236}">
                <a16:creationId xmlns:a16="http://schemas.microsoft.com/office/drawing/2014/main" id="{8B056109-BFF7-7046-80D9-9097389D2140}"/>
              </a:ext>
            </a:extLst>
          </p:cNvPr>
          <p:cNvGrpSpPr/>
          <p:nvPr/>
        </p:nvGrpSpPr>
        <p:grpSpPr>
          <a:xfrm>
            <a:off x="3749293" y="2215987"/>
            <a:ext cx="3349716" cy="2675560"/>
            <a:chOff x="4441275" y="1736539"/>
            <a:chExt cx="3349716" cy="2675560"/>
          </a:xfrm>
        </p:grpSpPr>
        <p:grpSp>
          <p:nvGrpSpPr>
            <p:cNvPr id="31" name="Group 30">
              <a:extLst>
                <a:ext uri="{FF2B5EF4-FFF2-40B4-BE49-F238E27FC236}">
                  <a16:creationId xmlns:a16="http://schemas.microsoft.com/office/drawing/2014/main" id="{D2B03EC9-6AC1-4644-9DED-127930BB803F}"/>
                </a:ext>
              </a:extLst>
            </p:cNvPr>
            <p:cNvGrpSpPr/>
            <p:nvPr/>
          </p:nvGrpSpPr>
          <p:grpSpPr>
            <a:xfrm>
              <a:off x="5085111" y="1736539"/>
              <a:ext cx="2704295" cy="2078134"/>
              <a:chOff x="5922918" y="1080773"/>
              <a:chExt cx="2704295" cy="2078134"/>
            </a:xfrm>
          </p:grpSpPr>
          <p:sp>
            <p:nvSpPr>
              <p:cNvPr id="44" name="Rectangle 43">
                <a:extLst>
                  <a:ext uri="{FF2B5EF4-FFF2-40B4-BE49-F238E27FC236}">
                    <a16:creationId xmlns:a16="http://schemas.microsoft.com/office/drawing/2014/main" id="{37F23848-B8B5-1D4C-AD14-6C04328989C9}"/>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Rectangle 44">
                <a:extLst>
                  <a:ext uri="{FF2B5EF4-FFF2-40B4-BE49-F238E27FC236}">
                    <a16:creationId xmlns:a16="http://schemas.microsoft.com/office/drawing/2014/main" id="{11DC4989-AA26-4441-9A14-053C745292EC}"/>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Rectangle 45">
                <a:extLst>
                  <a:ext uri="{FF2B5EF4-FFF2-40B4-BE49-F238E27FC236}">
                    <a16:creationId xmlns:a16="http://schemas.microsoft.com/office/drawing/2014/main" id="{04CE887D-77A1-4B4C-802B-3E6CA98DBC9C}"/>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47" name="Group 46">
                <a:extLst>
                  <a:ext uri="{FF2B5EF4-FFF2-40B4-BE49-F238E27FC236}">
                    <a16:creationId xmlns:a16="http://schemas.microsoft.com/office/drawing/2014/main" id="{145973AE-1D7E-F145-AD69-267834388A41}"/>
                  </a:ext>
                </a:extLst>
              </p:cNvPr>
              <p:cNvGrpSpPr/>
              <p:nvPr/>
            </p:nvGrpSpPr>
            <p:grpSpPr>
              <a:xfrm>
                <a:off x="5996686" y="1137912"/>
                <a:ext cx="2598419" cy="1985669"/>
                <a:chOff x="1765003" y="1846155"/>
                <a:chExt cx="1492103" cy="1220973"/>
              </a:xfrm>
            </p:grpSpPr>
            <p:sp>
              <p:nvSpPr>
                <p:cNvPr id="48" name="Oval 47">
                  <a:extLst>
                    <a:ext uri="{FF2B5EF4-FFF2-40B4-BE49-F238E27FC236}">
                      <a16:creationId xmlns:a16="http://schemas.microsoft.com/office/drawing/2014/main" id="{CD0FF449-E04D-3F45-ABC4-FA290E4C43EA}"/>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C80FB5D4-44A5-B04B-B464-01AF3B6B7FB3}"/>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25AB5167-ED65-AE4E-8C9B-A4E87B42E32F}"/>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4FBEDD08-37A6-0A46-BCCC-77CB4DAE09D7}"/>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Oval 51">
                  <a:extLst>
                    <a:ext uri="{FF2B5EF4-FFF2-40B4-BE49-F238E27FC236}">
                      <a16:creationId xmlns:a16="http://schemas.microsoft.com/office/drawing/2014/main" id="{4BB5E9FC-08AE-7E4B-9D85-F5E2ABA57641}"/>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3" name="Oval 52">
                  <a:extLst>
                    <a:ext uri="{FF2B5EF4-FFF2-40B4-BE49-F238E27FC236}">
                      <a16:creationId xmlns:a16="http://schemas.microsoft.com/office/drawing/2014/main" id="{28580AFC-1C56-594C-A142-AD0F570F389B}"/>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4" name="Oval 53">
                  <a:extLst>
                    <a:ext uri="{FF2B5EF4-FFF2-40B4-BE49-F238E27FC236}">
                      <a16:creationId xmlns:a16="http://schemas.microsoft.com/office/drawing/2014/main" id="{D1623858-8D3D-FA44-A7F9-AF782C8EAE14}"/>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5" name="Straight Arrow Connector 54">
                  <a:extLst>
                    <a:ext uri="{FF2B5EF4-FFF2-40B4-BE49-F238E27FC236}">
                      <a16:creationId xmlns:a16="http://schemas.microsoft.com/office/drawing/2014/main" id="{8005C997-45FC-E547-938D-0DAF047DA8B2}"/>
                    </a:ext>
                  </a:extLst>
                </p:cNvPr>
                <p:cNvCxnSpPr>
                  <a:cxnSpLocks/>
                  <a:stCxn id="48" idx="6"/>
                  <a:endCxn id="51"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8D24DDD-5742-D341-822F-C89490E85ACD}"/>
                    </a:ext>
                  </a:extLst>
                </p:cNvPr>
                <p:cNvCxnSpPr>
                  <a:cxnSpLocks/>
                  <a:stCxn id="49" idx="6"/>
                  <a:endCxn id="52"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58301C64-9E9A-984E-80A9-00D68F697CBD}"/>
                    </a:ext>
                  </a:extLst>
                </p:cNvPr>
                <p:cNvCxnSpPr>
                  <a:cxnSpLocks/>
                  <a:stCxn id="50" idx="6"/>
                  <a:endCxn id="53"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2E858A59-55AB-344D-9448-F5DAC20DE5A4}"/>
                    </a:ext>
                  </a:extLst>
                </p:cNvPr>
                <p:cNvCxnSpPr>
                  <a:cxnSpLocks/>
                  <a:endCxn id="53"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DF88B24A-0EB0-C242-BE5E-9B033B5EBBA9}"/>
                    </a:ext>
                  </a:extLst>
                </p:cNvPr>
                <p:cNvCxnSpPr>
                  <a:cxnSpLocks/>
                  <a:endCxn id="52"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7F3B96DB-532A-3546-8109-B5AF7964BAD9}"/>
                    </a:ext>
                  </a:extLst>
                </p:cNvPr>
                <p:cNvCxnSpPr>
                  <a:cxnSpLocks/>
                  <a:stCxn id="49" idx="6"/>
                  <a:endCxn id="51"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B7850596-A606-914E-B671-BE9E091A237D}"/>
                    </a:ext>
                  </a:extLst>
                </p:cNvPr>
                <p:cNvCxnSpPr>
                  <a:cxnSpLocks/>
                  <a:stCxn id="50"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816EFC4D-4262-1E48-94C9-C68E26187E0F}"/>
                    </a:ext>
                  </a:extLst>
                </p:cNvPr>
                <p:cNvCxnSpPr>
                  <a:cxnSpLocks/>
                  <a:stCxn id="49" idx="6"/>
                  <a:endCxn id="53"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898CE611-40AF-4740-A191-59BEE93E184F}"/>
                    </a:ext>
                  </a:extLst>
                </p:cNvPr>
                <p:cNvCxnSpPr>
                  <a:cxnSpLocks/>
                  <a:stCxn id="50" idx="6"/>
                  <a:endCxn id="52"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5449F1B3-065E-034D-AFF9-D2D54A398367}"/>
                    </a:ext>
                  </a:extLst>
                </p:cNvPr>
                <p:cNvCxnSpPr>
                  <a:cxnSpLocks/>
                  <a:stCxn id="51" idx="6"/>
                  <a:endCxn id="54"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253E6551-4B71-9C4F-96CD-A09AF653E68D}"/>
                    </a:ext>
                  </a:extLst>
                </p:cNvPr>
                <p:cNvCxnSpPr>
                  <a:cxnSpLocks/>
                  <a:stCxn id="52" idx="6"/>
                  <a:endCxn id="54"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61C266FF-4A66-8D47-A13D-41BB03368375}"/>
                    </a:ext>
                  </a:extLst>
                </p:cNvPr>
                <p:cNvCxnSpPr>
                  <a:cxnSpLocks/>
                  <a:stCxn id="53" idx="6"/>
                  <a:endCxn id="54"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32" name="TextBox 31">
              <a:extLst>
                <a:ext uri="{FF2B5EF4-FFF2-40B4-BE49-F238E27FC236}">
                  <a16:creationId xmlns:a16="http://schemas.microsoft.com/office/drawing/2014/main" id="{2B83C7AC-1C43-2740-9AA9-1623A139D410}"/>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33" name="TextBox 32">
              <a:extLst>
                <a:ext uri="{FF2B5EF4-FFF2-40B4-BE49-F238E27FC236}">
                  <a16:creationId xmlns:a16="http://schemas.microsoft.com/office/drawing/2014/main" id="{33979907-2C5C-EB42-A4A8-1568D71E10E7}"/>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34" name="TextBox 33">
              <a:extLst>
                <a:ext uri="{FF2B5EF4-FFF2-40B4-BE49-F238E27FC236}">
                  <a16:creationId xmlns:a16="http://schemas.microsoft.com/office/drawing/2014/main" id="{E154713A-C354-2841-840E-6C174BC0DB6E}"/>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5" name="TextBox 34">
              <a:extLst>
                <a:ext uri="{FF2B5EF4-FFF2-40B4-BE49-F238E27FC236}">
                  <a16:creationId xmlns:a16="http://schemas.microsoft.com/office/drawing/2014/main" id="{6363A416-31C1-8A46-9925-1B3622B611FE}"/>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36" name="TextBox 35">
              <a:extLst>
                <a:ext uri="{FF2B5EF4-FFF2-40B4-BE49-F238E27FC236}">
                  <a16:creationId xmlns:a16="http://schemas.microsoft.com/office/drawing/2014/main" id="{5D61FF77-0573-3840-B83C-FB250E34E77D}"/>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37" name="TextBox 36">
              <a:extLst>
                <a:ext uri="{FF2B5EF4-FFF2-40B4-BE49-F238E27FC236}">
                  <a16:creationId xmlns:a16="http://schemas.microsoft.com/office/drawing/2014/main" id="{55D1254A-C4B7-CF4D-AF8E-23763D2F8EEF}"/>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38" name="TextBox 37">
              <a:extLst>
                <a:ext uri="{FF2B5EF4-FFF2-40B4-BE49-F238E27FC236}">
                  <a16:creationId xmlns:a16="http://schemas.microsoft.com/office/drawing/2014/main" id="{5823E78E-9941-144A-A7D0-8F8525A15C15}"/>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9" name="TextBox 38">
              <a:extLst>
                <a:ext uri="{FF2B5EF4-FFF2-40B4-BE49-F238E27FC236}">
                  <a16:creationId xmlns:a16="http://schemas.microsoft.com/office/drawing/2014/main" id="{AAA85D68-BD1A-9245-ACF3-66C86D2970E8}"/>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40" name="TextBox 39">
              <a:extLst>
                <a:ext uri="{FF2B5EF4-FFF2-40B4-BE49-F238E27FC236}">
                  <a16:creationId xmlns:a16="http://schemas.microsoft.com/office/drawing/2014/main" id="{FC37A166-C455-E541-948F-CAC2B6781B27}"/>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41" name="Straight Arrow Connector 40">
              <a:extLst>
                <a:ext uri="{FF2B5EF4-FFF2-40B4-BE49-F238E27FC236}">
                  <a16:creationId xmlns:a16="http://schemas.microsoft.com/office/drawing/2014/main" id="{38BD2FAA-D74E-0B40-8C03-F7B3B53194C7}"/>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5BFBDA4-0A36-2C42-A198-A088BD079BBE}"/>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D61364B6-7CFB-FC40-8D5C-B28C9ADC461C}"/>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67" name="Group 66">
            <a:extLst>
              <a:ext uri="{FF2B5EF4-FFF2-40B4-BE49-F238E27FC236}">
                <a16:creationId xmlns:a16="http://schemas.microsoft.com/office/drawing/2014/main" id="{D822DAC3-E6BB-9D4D-B9C0-06D624DC5103}"/>
              </a:ext>
            </a:extLst>
          </p:cNvPr>
          <p:cNvGrpSpPr/>
          <p:nvPr/>
        </p:nvGrpSpPr>
        <p:grpSpPr>
          <a:xfrm>
            <a:off x="1157233" y="2402924"/>
            <a:ext cx="2028251" cy="1605141"/>
            <a:chOff x="1168334" y="1601949"/>
            <a:chExt cx="2028251" cy="1605141"/>
          </a:xfrm>
        </p:grpSpPr>
        <p:grpSp>
          <p:nvGrpSpPr>
            <p:cNvPr id="68" name="Group 67">
              <a:extLst>
                <a:ext uri="{FF2B5EF4-FFF2-40B4-BE49-F238E27FC236}">
                  <a16:creationId xmlns:a16="http://schemas.microsoft.com/office/drawing/2014/main" id="{95559FFE-6313-5E44-8A87-0160BA2AEDDA}"/>
                </a:ext>
              </a:extLst>
            </p:cNvPr>
            <p:cNvGrpSpPr/>
            <p:nvPr/>
          </p:nvGrpSpPr>
          <p:grpSpPr>
            <a:xfrm>
              <a:off x="1168334" y="1612745"/>
              <a:ext cx="2028251" cy="1594345"/>
              <a:chOff x="673574" y="1588319"/>
              <a:chExt cx="2028251" cy="1594345"/>
            </a:xfrm>
          </p:grpSpPr>
          <p:sp>
            <p:nvSpPr>
              <p:cNvPr id="74" name="TextBox 73">
                <a:extLst>
                  <a:ext uri="{FF2B5EF4-FFF2-40B4-BE49-F238E27FC236}">
                    <a16:creationId xmlns:a16="http://schemas.microsoft.com/office/drawing/2014/main" id="{F7A249C2-22B5-514D-9551-A15BEB94416D}"/>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5" name="TextBox 74">
                <a:extLst>
                  <a:ext uri="{FF2B5EF4-FFF2-40B4-BE49-F238E27FC236}">
                    <a16:creationId xmlns:a16="http://schemas.microsoft.com/office/drawing/2014/main" id="{555BFC91-F25B-B848-9168-3F312409AECB}"/>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6" name="TextBox 75">
                <a:extLst>
                  <a:ext uri="{FF2B5EF4-FFF2-40B4-BE49-F238E27FC236}">
                    <a16:creationId xmlns:a16="http://schemas.microsoft.com/office/drawing/2014/main" id="{CDCF52F5-5E3C-414D-B884-847EFD02B8AE}"/>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7" name="TextBox 76">
                <a:extLst>
                  <a:ext uri="{FF2B5EF4-FFF2-40B4-BE49-F238E27FC236}">
                    <a16:creationId xmlns:a16="http://schemas.microsoft.com/office/drawing/2014/main" id="{56B2115C-7113-5C4F-9EF8-E8111D1763EB}"/>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8" name="TextBox 77">
                <a:extLst>
                  <a:ext uri="{FF2B5EF4-FFF2-40B4-BE49-F238E27FC236}">
                    <a16:creationId xmlns:a16="http://schemas.microsoft.com/office/drawing/2014/main" id="{1BA7C56E-21C7-E440-B88A-6C490D88216C}"/>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9" name="TextBox 78">
                <a:extLst>
                  <a:ext uri="{FF2B5EF4-FFF2-40B4-BE49-F238E27FC236}">
                    <a16:creationId xmlns:a16="http://schemas.microsoft.com/office/drawing/2014/main" id="{AAD002F6-2AE2-D947-99FA-6AA3E7739440}"/>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0" name="TextBox 79">
                <a:extLst>
                  <a:ext uri="{FF2B5EF4-FFF2-40B4-BE49-F238E27FC236}">
                    <a16:creationId xmlns:a16="http://schemas.microsoft.com/office/drawing/2014/main" id="{C43CD36B-94A6-B64F-BFEF-CF1FF384C321}"/>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1" name="TextBox 80">
                <a:extLst>
                  <a:ext uri="{FF2B5EF4-FFF2-40B4-BE49-F238E27FC236}">
                    <a16:creationId xmlns:a16="http://schemas.microsoft.com/office/drawing/2014/main" id="{DD77F7B2-B869-FF41-BE22-D1F5F3BC8BF2}"/>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2" name="TextBox 81">
                <a:extLst>
                  <a:ext uri="{FF2B5EF4-FFF2-40B4-BE49-F238E27FC236}">
                    <a16:creationId xmlns:a16="http://schemas.microsoft.com/office/drawing/2014/main" id="{8BEAE3A4-2213-7343-B100-697E33B5CE67}"/>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3" name="TextBox 82">
                <a:extLst>
                  <a:ext uri="{FF2B5EF4-FFF2-40B4-BE49-F238E27FC236}">
                    <a16:creationId xmlns:a16="http://schemas.microsoft.com/office/drawing/2014/main" id="{B70ADB52-EB6D-F041-A27F-08597C7B616B}"/>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84" name="TextBox 83">
                <a:extLst>
                  <a:ext uri="{FF2B5EF4-FFF2-40B4-BE49-F238E27FC236}">
                    <a16:creationId xmlns:a16="http://schemas.microsoft.com/office/drawing/2014/main" id="{660EEB23-AE8D-D647-B21B-7A23F9B7536A}"/>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TextBox 84">
                <a:extLst>
                  <a:ext uri="{FF2B5EF4-FFF2-40B4-BE49-F238E27FC236}">
                    <a16:creationId xmlns:a16="http://schemas.microsoft.com/office/drawing/2014/main" id="{0EF67E60-2800-6440-A73F-B77F5D893AF1}"/>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6" name="TextBox 85">
                <a:extLst>
                  <a:ext uri="{FF2B5EF4-FFF2-40B4-BE49-F238E27FC236}">
                    <a16:creationId xmlns:a16="http://schemas.microsoft.com/office/drawing/2014/main" id="{098F3FF0-C27B-EF47-ACD7-CFBB59092E26}"/>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7" name="TextBox 86">
                <a:extLst>
                  <a:ext uri="{FF2B5EF4-FFF2-40B4-BE49-F238E27FC236}">
                    <a16:creationId xmlns:a16="http://schemas.microsoft.com/office/drawing/2014/main" id="{DE7EF7D6-4E2C-F745-A245-1CA0E4DEA042}"/>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8" name="TextBox 87">
                <a:extLst>
                  <a:ext uri="{FF2B5EF4-FFF2-40B4-BE49-F238E27FC236}">
                    <a16:creationId xmlns:a16="http://schemas.microsoft.com/office/drawing/2014/main" id="{08418237-C8E9-AA4A-A59B-C7F3AA374C1E}"/>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9" name="TextBox 88">
                <a:extLst>
                  <a:ext uri="{FF2B5EF4-FFF2-40B4-BE49-F238E27FC236}">
                    <a16:creationId xmlns:a16="http://schemas.microsoft.com/office/drawing/2014/main" id="{E0CCAAC6-8FED-AB46-8F45-28299F54C502}"/>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90" name="TextBox 89">
                <a:extLst>
                  <a:ext uri="{FF2B5EF4-FFF2-40B4-BE49-F238E27FC236}">
                    <a16:creationId xmlns:a16="http://schemas.microsoft.com/office/drawing/2014/main" id="{E1ED9968-4149-2C40-A7A9-C5139DCBC409}"/>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91" name="Straight Connector 90">
                <a:extLst>
                  <a:ext uri="{FF2B5EF4-FFF2-40B4-BE49-F238E27FC236}">
                    <a16:creationId xmlns:a16="http://schemas.microsoft.com/office/drawing/2014/main" id="{0F94F95B-D6B7-5F43-B627-F700FC1BAE74}"/>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46FC2866-4359-D84B-BBC4-4333E6F50FD5}"/>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9" name="TextBox 68">
              <a:extLst>
                <a:ext uri="{FF2B5EF4-FFF2-40B4-BE49-F238E27FC236}">
                  <a16:creationId xmlns:a16="http://schemas.microsoft.com/office/drawing/2014/main" id="{9DAD339C-A1B2-1746-8145-961B48C832B2}"/>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0" name="TextBox 69">
              <a:extLst>
                <a:ext uri="{FF2B5EF4-FFF2-40B4-BE49-F238E27FC236}">
                  <a16:creationId xmlns:a16="http://schemas.microsoft.com/office/drawing/2014/main" id="{10E62DA5-3C54-4240-9C2E-E07697A1E53F}"/>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71" name="TextBox 70">
              <a:extLst>
                <a:ext uri="{FF2B5EF4-FFF2-40B4-BE49-F238E27FC236}">
                  <a16:creationId xmlns:a16="http://schemas.microsoft.com/office/drawing/2014/main" id="{15A52EDE-2CBE-314F-BF39-51C9BA4C9E91}"/>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2" name="TextBox 71">
              <a:extLst>
                <a:ext uri="{FF2B5EF4-FFF2-40B4-BE49-F238E27FC236}">
                  <a16:creationId xmlns:a16="http://schemas.microsoft.com/office/drawing/2014/main" id="{D18F5BD0-8E2C-6A4A-A33D-F86A00C8FD5B}"/>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3" name="TextBox 72">
              <a:extLst>
                <a:ext uri="{FF2B5EF4-FFF2-40B4-BE49-F238E27FC236}">
                  <a16:creationId xmlns:a16="http://schemas.microsoft.com/office/drawing/2014/main" id="{58918363-E1A2-214E-A2F6-EE0331ECC5AE}"/>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93" name="TextBox 92">
            <a:extLst>
              <a:ext uri="{FF2B5EF4-FFF2-40B4-BE49-F238E27FC236}">
                <a16:creationId xmlns:a16="http://schemas.microsoft.com/office/drawing/2014/main" id="{C537DC06-B8DE-1B4E-AE17-FD456889B9F6}"/>
              </a:ext>
            </a:extLst>
          </p:cNvPr>
          <p:cNvSpPr txBox="1"/>
          <p:nvPr/>
        </p:nvSpPr>
        <p:spPr>
          <a:xfrm>
            <a:off x="1694713" y="4178408"/>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95" name="Straight Arrow Connector 94">
            <a:extLst>
              <a:ext uri="{FF2B5EF4-FFF2-40B4-BE49-F238E27FC236}">
                <a16:creationId xmlns:a16="http://schemas.microsoft.com/office/drawing/2014/main" id="{1B339A28-8ACE-AB48-AC09-CEB41423BC4B}"/>
              </a:ext>
            </a:extLst>
          </p:cNvPr>
          <p:cNvCxnSpPr>
            <a:cxnSpLocks/>
          </p:cNvCxnSpPr>
          <p:nvPr/>
        </p:nvCxnSpPr>
        <p:spPr>
          <a:xfrm>
            <a:off x="1080503" y="2975266"/>
            <a:ext cx="0" cy="816137"/>
          </a:xfrm>
          <a:prstGeom prst="straightConnector1">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TextBox 98">
            <a:extLst>
              <a:ext uri="{FF2B5EF4-FFF2-40B4-BE49-F238E27FC236}">
                <a16:creationId xmlns:a16="http://schemas.microsoft.com/office/drawing/2014/main" id="{81F7F9DE-B589-2E47-B4F5-00AB6E16405F}"/>
              </a:ext>
            </a:extLst>
          </p:cNvPr>
          <p:cNvSpPr txBox="1"/>
          <p:nvPr/>
        </p:nvSpPr>
        <p:spPr>
          <a:xfrm rot="16200000">
            <a:off x="430302" y="322944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Sequence</a:t>
            </a:r>
          </a:p>
        </p:txBody>
      </p:sp>
      <p:cxnSp>
        <p:nvCxnSpPr>
          <p:cNvPr id="101" name="Elbow Connector 100">
            <a:extLst>
              <a:ext uri="{FF2B5EF4-FFF2-40B4-BE49-F238E27FC236}">
                <a16:creationId xmlns:a16="http://schemas.microsoft.com/office/drawing/2014/main" id="{2A289D23-D6A6-DC41-8A91-EA2F4B1F9A18}"/>
              </a:ext>
            </a:extLst>
          </p:cNvPr>
          <p:cNvCxnSpPr>
            <a:stCxn id="51" idx="0"/>
            <a:endCxn id="46" idx="0"/>
          </p:cNvCxnSpPr>
          <p:nvPr/>
        </p:nvCxnSpPr>
        <p:spPr>
          <a:xfrm rot="16200000" flipV="1">
            <a:off x="5204616" y="1721725"/>
            <a:ext cx="67229" cy="1055754"/>
          </a:xfrm>
          <a:prstGeom prst="bentConnector3">
            <a:avLst>
              <a:gd name="adj1" fmla="val 440032"/>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CC52A497-79E1-4245-A2D2-C67408F041C6}"/>
              </a:ext>
            </a:extLst>
          </p:cNvPr>
          <p:cNvSpPr txBox="1"/>
          <p:nvPr/>
        </p:nvSpPr>
        <p:spPr>
          <a:xfrm>
            <a:off x="4710353" y="1625204"/>
            <a:ext cx="10177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Recurrent</a:t>
            </a:r>
          </a:p>
        </p:txBody>
      </p:sp>
      <p:sp>
        <p:nvSpPr>
          <p:cNvPr id="103" name="Striped Right Arrow 102">
            <a:extLst>
              <a:ext uri="{FF2B5EF4-FFF2-40B4-BE49-F238E27FC236}">
                <a16:creationId xmlns:a16="http://schemas.microsoft.com/office/drawing/2014/main" id="{CE88FB8A-100A-1C48-8DA3-F7F5CE71BD70}"/>
              </a:ext>
            </a:extLst>
          </p:cNvPr>
          <p:cNvSpPr/>
          <p:nvPr/>
        </p:nvSpPr>
        <p:spPr>
          <a:xfrm>
            <a:off x="7418169" y="3135685"/>
            <a:ext cx="404037" cy="338014"/>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TextBox 103">
            <a:extLst>
              <a:ext uri="{FF2B5EF4-FFF2-40B4-BE49-F238E27FC236}">
                <a16:creationId xmlns:a16="http://schemas.microsoft.com/office/drawing/2014/main" id="{A012E6E4-1F6B-3A48-8DFF-4E347B492565}"/>
              </a:ext>
            </a:extLst>
          </p:cNvPr>
          <p:cNvSpPr txBox="1"/>
          <p:nvPr/>
        </p:nvSpPr>
        <p:spPr>
          <a:xfrm>
            <a:off x="8287195" y="379505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Rounded Rectangle 104">
            <a:extLst>
              <a:ext uri="{FF2B5EF4-FFF2-40B4-BE49-F238E27FC236}">
                <a16:creationId xmlns:a16="http://schemas.microsoft.com/office/drawing/2014/main" id="{0237D265-867C-1443-8A61-541DEAC46515}"/>
              </a:ext>
            </a:extLst>
          </p:cNvPr>
          <p:cNvSpPr/>
          <p:nvPr/>
        </p:nvSpPr>
        <p:spPr>
          <a:xfrm>
            <a:off x="8031423" y="287677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07" name="Straight Arrow Connector 106">
            <a:extLst>
              <a:ext uri="{FF2B5EF4-FFF2-40B4-BE49-F238E27FC236}">
                <a16:creationId xmlns:a16="http://schemas.microsoft.com/office/drawing/2014/main" id="{F9C79228-6525-1F4C-B6F5-C845ADD4B70D}"/>
              </a:ext>
            </a:extLst>
          </p:cNvPr>
          <p:cNvCxnSpPr>
            <a:cxnSpLocks/>
          </p:cNvCxnSpPr>
          <p:nvPr/>
        </p:nvCxnSpPr>
        <p:spPr>
          <a:xfrm flipV="1">
            <a:off x="8386209" y="366363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D1AA25AD-BD9B-F943-8995-9985AB4380D7}"/>
              </a:ext>
            </a:extLst>
          </p:cNvPr>
          <p:cNvSpPr txBox="1"/>
          <p:nvPr/>
        </p:nvSpPr>
        <p:spPr>
          <a:xfrm>
            <a:off x="9388362" y="380048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3" name="Rounded Rectangle 112">
            <a:extLst>
              <a:ext uri="{FF2B5EF4-FFF2-40B4-BE49-F238E27FC236}">
                <a16:creationId xmlns:a16="http://schemas.microsoft.com/office/drawing/2014/main" id="{2408E3FA-A8C9-6B4E-8F07-38A1D5C245C7}"/>
              </a:ext>
            </a:extLst>
          </p:cNvPr>
          <p:cNvSpPr/>
          <p:nvPr/>
        </p:nvSpPr>
        <p:spPr>
          <a:xfrm>
            <a:off x="9132590" y="288220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4" name="Straight Arrow Connector 113">
            <a:extLst>
              <a:ext uri="{FF2B5EF4-FFF2-40B4-BE49-F238E27FC236}">
                <a16:creationId xmlns:a16="http://schemas.microsoft.com/office/drawing/2014/main" id="{7077EC37-145C-7E47-8A94-D3659102AB37}"/>
              </a:ext>
            </a:extLst>
          </p:cNvPr>
          <p:cNvCxnSpPr>
            <a:cxnSpLocks/>
          </p:cNvCxnSpPr>
          <p:nvPr/>
        </p:nvCxnSpPr>
        <p:spPr>
          <a:xfrm flipV="1">
            <a:off x="9487376" y="366906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id="{E70DDA79-0810-E940-93B7-1CDA43145A48}"/>
              </a:ext>
            </a:extLst>
          </p:cNvPr>
          <p:cNvSpPr txBox="1"/>
          <p:nvPr/>
        </p:nvSpPr>
        <p:spPr>
          <a:xfrm>
            <a:off x="11176070" y="3816403"/>
            <a:ext cx="3406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err="1">
                <a:ln>
                  <a:noFill/>
                </a:ln>
                <a:solidFill>
                  <a:srgbClr val="000000"/>
                </a:solidFill>
                <a:effectLst/>
                <a:uFillTx/>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6" name="Rounded Rectangle 115">
            <a:extLst>
              <a:ext uri="{FF2B5EF4-FFF2-40B4-BE49-F238E27FC236}">
                <a16:creationId xmlns:a16="http://schemas.microsoft.com/office/drawing/2014/main" id="{6A1408FD-D14E-BD44-BE9A-1D02ED216BB9}"/>
              </a:ext>
            </a:extLst>
          </p:cNvPr>
          <p:cNvSpPr/>
          <p:nvPr/>
        </p:nvSpPr>
        <p:spPr>
          <a:xfrm>
            <a:off x="10920299" y="2898121"/>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7" name="Straight Arrow Connector 116">
            <a:extLst>
              <a:ext uri="{FF2B5EF4-FFF2-40B4-BE49-F238E27FC236}">
                <a16:creationId xmlns:a16="http://schemas.microsoft.com/office/drawing/2014/main" id="{37A24BE6-7D83-6445-886C-857A8AF17C80}"/>
              </a:ext>
            </a:extLst>
          </p:cNvPr>
          <p:cNvCxnSpPr>
            <a:cxnSpLocks/>
          </p:cNvCxnSpPr>
          <p:nvPr/>
        </p:nvCxnSpPr>
        <p:spPr>
          <a:xfrm flipV="1">
            <a:off x="11275085" y="3684987"/>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0DED8DD5-6F02-B745-AD95-C947EA32D102}"/>
              </a:ext>
            </a:extLst>
          </p:cNvPr>
          <p:cNvCxnSpPr>
            <a:stCxn id="105" idx="3"/>
            <a:endCxn id="113" idx="1"/>
          </p:cNvCxnSpPr>
          <p:nvPr/>
        </p:nvCxnSpPr>
        <p:spPr>
          <a:xfrm>
            <a:off x="8739817" y="3234314"/>
            <a:ext cx="392773" cy="5430"/>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Arrow Connector 119">
            <a:extLst>
              <a:ext uri="{FF2B5EF4-FFF2-40B4-BE49-F238E27FC236}">
                <a16:creationId xmlns:a16="http://schemas.microsoft.com/office/drawing/2014/main" id="{7EA70EE1-9662-FE48-8AA5-A10945E7110E}"/>
              </a:ext>
            </a:extLst>
          </p:cNvPr>
          <p:cNvCxnSpPr>
            <a:cxnSpLocks/>
          </p:cNvCxnSpPr>
          <p:nvPr/>
        </p:nvCxnSpPr>
        <p:spPr>
          <a:xfrm>
            <a:off x="9872030" y="3259895"/>
            <a:ext cx="237796" cy="271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TextBox 121">
            <a:extLst>
              <a:ext uri="{FF2B5EF4-FFF2-40B4-BE49-F238E27FC236}">
                <a16:creationId xmlns:a16="http://schemas.microsoft.com/office/drawing/2014/main" id="{7F536F59-0FFA-EB45-93F4-F5356C845B14}"/>
              </a:ext>
            </a:extLst>
          </p:cNvPr>
          <p:cNvSpPr txBox="1"/>
          <p:nvPr/>
        </p:nvSpPr>
        <p:spPr>
          <a:xfrm>
            <a:off x="10161399" y="301276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23" name="Straight Arrow Connector 122">
            <a:extLst>
              <a:ext uri="{FF2B5EF4-FFF2-40B4-BE49-F238E27FC236}">
                <a16:creationId xmlns:a16="http://schemas.microsoft.com/office/drawing/2014/main" id="{ACDD175F-2DA4-774A-9F6D-AFF228505ED5}"/>
              </a:ext>
            </a:extLst>
          </p:cNvPr>
          <p:cNvCxnSpPr>
            <a:cxnSpLocks/>
          </p:cNvCxnSpPr>
          <p:nvPr/>
        </p:nvCxnSpPr>
        <p:spPr>
          <a:xfrm flipV="1">
            <a:off x="10448738" y="3245406"/>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D6895ABF-E8EE-C14F-AD24-39377F07A73D}"/>
              </a:ext>
            </a:extLst>
          </p:cNvPr>
          <p:cNvSpPr txBox="1"/>
          <p:nvPr/>
        </p:nvSpPr>
        <p:spPr>
          <a:xfrm>
            <a:off x="8265928" y="2252541"/>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5" name="Straight Arrow Connector 124">
            <a:extLst>
              <a:ext uri="{FF2B5EF4-FFF2-40B4-BE49-F238E27FC236}">
                <a16:creationId xmlns:a16="http://schemas.microsoft.com/office/drawing/2014/main" id="{5448DF72-607D-BE48-8DA6-65195AEF186F}"/>
              </a:ext>
            </a:extLst>
          </p:cNvPr>
          <p:cNvCxnSpPr>
            <a:cxnSpLocks/>
          </p:cNvCxnSpPr>
          <p:nvPr/>
        </p:nvCxnSpPr>
        <p:spPr>
          <a:xfrm flipV="1">
            <a:off x="8386209" y="2668240"/>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FAE2DD75-39BE-AD4B-AABC-DC136E1387B9}"/>
              </a:ext>
            </a:extLst>
          </p:cNvPr>
          <p:cNvSpPr txBox="1"/>
          <p:nvPr/>
        </p:nvSpPr>
        <p:spPr>
          <a:xfrm>
            <a:off x="9332174" y="2246369"/>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7" name="Straight Arrow Connector 126">
            <a:extLst>
              <a:ext uri="{FF2B5EF4-FFF2-40B4-BE49-F238E27FC236}">
                <a16:creationId xmlns:a16="http://schemas.microsoft.com/office/drawing/2014/main" id="{79B7131D-E906-5540-A67E-738D7ED6A0D5}"/>
              </a:ext>
            </a:extLst>
          </p:cNvPr>
          <p:cNvCxnSpPr>
            <a:cxnSpLocks/>
          </p:cNvCxnSpPr>
          <p:nvPr/>
        </p:nvCxnSpPr>
        <p:spPr>
          <a:xfrm flipV="1">
            <a:off x="9452455" y="2672701"/>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8" name="TextBox 127">
            <a:extLst>
              <a:ext uri="{FF2B5EF4-FFF2-40B4-BE49-F238E27FC236}">
                <a16:creationId xmlns:a16="http://schemas.microsoft.com/office/drawing/2014/main" id="{8F0AC22F-C8D2-AF45-85D2-9D29BD22C1B8}"/>
              </a:ext>
            </a:extLst>
          </p:cNvPr>
          <p:cNvSpPr txBox="1"/>
          <p:nvPr/>
        </p:nvSpPr>
        <p:spPr>
          <a:xfrm>
            <a:off x="11153387" y="2240197"/>
            <a:ext cx="4271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err="1">
                <a:solidFill>
                  <a:srgbClr val="000000"/>
                </a:solidFill>
                <a:latin typeface="Times New Roman" panose="02020603050405020304" pitchFamily="18" charset="0"/>
                <a:cs typeface="Times New Roman" panose="02020603050405020304" pitchFamily="18" charset="0"/>
                <a:sym typeface="Calibri"/>
              </a:rPr>
              <a:t>ŷ</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9" name="Straight Arrow Connector 128">
            <a:extLst>
              <a:ext uri="{FF2B5EF4-FFF2-40B4-BE49-F238E27FC236}">
                <a16:creationId xmlns:a16="http://schemas.microsoft.com/office/drawing/2014/main" id="{4D3FD01F-5E6F-A343-826A-DD98E430C4D1}"/>
              </a:ext>
            </a:extLst>
          </p:cNvPr>
          <p:cNvCxnSpPr>
            <a:cxnSpLocks/>
          </p:cNvCxnSpPr>
          <p:nvPr/>
        </p:nvCxnSpPr>
        <p:spPr>
          <a:xfrm flipV="1">
            <a:off x="11273668" y="2666529"/>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45B04EDF-BA63-9A45-9B74-4ACA33F69463}"/>
              </a:ext>
            </a:extLst>
          </p:cNvPr>
          <p:cNvSpPr txBox="1"/>
          <p:nvPr/>
        </p:nvSpPr>
        <p:spPr>
          <a:xfrm>
            <a:off x="8815608" y="2865074"/>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2" name="TextBox 131">
            <a:extLst>
              <a:ext uri="{FF2B5EF4-FFF2-40B4-BE49-F238E27FC236}">
                <a16:creationId xmlns:a16="http://schemas.microsoft.com/office/drawing/2014/main" id="{84917EC8-2E58-744D-B23D-BD409906B892}"/>
              </a:ext>
            </a:extLst>
          </p:cNvPr>
          <p:cNvSpPr txBox="1"/>
          <p:nvPr/>
        </p:nvSpPr>
        <p:spPr>
          <a:xfrm>
            <a:off x="9890912" y="2859379"/>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p>
        </p:txBody>
      </p:sp>
      <p:sp>
        <p:nvSpPr>
          <p:cNvPr id="133" name="TextBox 132">
            <a:extLst>
              <a:ext uri="{FF2B5EF4-FFF2-40B4-BE49-F238E27FC236}">
                <a16:creationId xmlns:a16="http://schemas.microsoft.com/office/drawing/2014/main" id="{2CC6271A-8F75-6941-B552-24C188479A3A}"/>
              </a:ext>
            </a:extLst>
          </p:cNvPr>
          <p:cNvSpPr txBox="1"/>
          <p:nvPr/>
        </p:nvSpPr>
        <p:spPr>
          <a:xfrm>
            <a:off x="10404116" y="2873361"/>
            <a:ext cx="456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m-1</a:t>
            </a:r>
          </a:p>
        </p:txBody>
      </p:sp>
      <p:sp>
        <p:nvSpPr>
          <p:cNvPr id="136" name="TextBox 135">
            <a:extLst>
              <a:ext uri="{FF2B5EF4-FFF2-40B4-BE49-F238E27FC236}">
                <a16:creationId xmlns:a16="http://schemas.microsoft.com/office/drawing/2014/main" id="{8CCEABB7-2FA2-A046-98D4-6863273F18F5}"/>
              </a:ext>
            </a:extLst>
          </p:cNvPr>
          <p:cNvSpPr txBox="1"/>
          <p:nvPr/>
        </p:nvSpPr>
        <p:spPr>
          <a:xfrm>
            <a:off x="477870" y="4647463"/>
            <a:ext cx="30277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Natural language processing</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000000"/>
                </a:solidFill>
                <a:effectLst/>
                <a:uFillTx/>
                <a:latin typeface="+mn-lt"/>
                <a:ea typeface="+mn-ea"/>
                <a:cs typeface="+mn-cs"/>
                <a:sym typeface="Calibri"/>
              </a:rPr>
              <a:t>Time series analysis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13CAC4B-0875-1F47-BC65-65F28DC8A202}"/>
              </a:ext>
            </a:extLst>
          </p:cNvPr>
          <p:cNvSpPr txBox="1"/>
          <p:nvPr/>
        </p:nvSpPr>
        <p:spPr>
          <a:xfrm>
            <a:off x="3364125" y="1003726"/>
            <a:ext cx="2907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Specifically, for sequence data</a:t>
            </a:r>
          </a:p>
        </p:txBody>
      </p:sp>
      <p:cxnSp>
        <p:nvCxnSpPr>
          <p:cNvPr id="98" name="Straight Arrow Connector 97">
            <a:extLst>
              <a:ext uri="{FF2B5EF4-FFF2-40B4-BE49-F238E27FC236}">
                <a16:creationId xmlns:a16="http://schemas.microsoft.com/office/drawing/2014/main" id="{9CB6AC4A-707B-F044-81AE-2C97169A40B6}"/>
              </a:ext>
            </a:extLst>
          </p:cNvPr>
          <p:cNvCxnSpPr>
            <a:cxnSpLocks/>
          </p:cNvCxnSpPr>
          <p:nvPr/>
        </p:nvCxnSpPr>
        <p:spPr>
          <a:xfrm flipV="1">
            <a:off x="11634640" y="3268441"/>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0" name="TextBox 99">
            <a:extLst>
              <a:ext uri="{FF2B5EF4-FFF2-40B4-BE49-F238E27FC236}">
                <a16:creationId xmlns:a16="http://schemas.microsoft.com/office/drawing/2014/main" id="{800698D4-3348-884E-9E4F-445A5CC91119}"/>
              </a:ext>
            </a:extLst>
          </p:cNvPr>
          <p:cNvSpPr txBox="1"/>
          <p:nvPr/>
        </p:nvSpPr>
        <p:spPr>
          <a:xfrm>
            <a:off x="11669530" y="2896396"/>
            <a:ext cx="327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p>
        </p:txBody>
      </p:sp>
      <p:sp>
        <p:nvSpPr>
          <p:cNvPr id="106" name="TextBox 105">
            <a:extLst>
              <a:ext uri="{FF2B5EF4-FFF2-40B4-BE49-F238E27FC236}">
                <a16:creationId xmlns:a16="http://schemas.microsoft.com/office/drawing/2014/main" id="{B7A724B9-D158-914C-B958-3CAA5D16C520}"/>
              </a:ext>
            </a:extLst>
          </p:cNvPr>
          <p:cNvSpPr txBox="1"/>
          <p:nvPr/>
        </p:nvSpPr>
        <p:spPr>
          <a:xfrm>
            <a:off x="674277" y="1008543"/>
            <a:ext cx="27603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b="1" dirty="0">
                <a:solidFill>
                  <a:srgbClr val="000000"/>
                </a:solidFill>
                <a:sym typeface="Calibri"/>
              </a:rPr>
              <a:t>Recurrent Neural Networks:</a:t>
            </a:r>
          </a:p>
        </p:txBody>
      </p:sp>
    </p:spTree>
    <p:extLst>
      <p:ext uri="{BB962C8B-B14F-4D97-AF65-F5344CB8AC3E}">
        <p14:creationId xmlns:p14="http://schemas.microsoft.com/office/powerpoint/2010/main" val="40069019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500"/>
                                        <p:tgtEl>
                                          <p:spTgt spid="1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par>
                                <p:cTn id="28" presetID="22" presetClass="entr" presetSubtype="8"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left)">
                                      <p:cBhvr>
                                        <p:cTn id="30" dur="500"/>
                                        <p:tgtEl>
                                          <p:spTgt spid="10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left)">
                                      <p:cBhvr>
                                        <p:cTn id="33" dur="500"/>
                                        <p:tgtEl>
                                          <p:spTgt spid="1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500"/>
                                        <p:tgtEl>
                                          <p:spTgt spid="113"/>
                                        </p:tgtEl>
                                      </p:cBhvr>
                                    </p:animEffect>
                                  </p:childTnLst>
                                </p:cTn>
                              </p:par>
                              <p:par>
                                <p:cTn id="37" presetID="22" presetClass="entr" presetSubtype="8"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left)">
                                      <p:cBhvr>
                                        <p:cTn id="39" dur="500"/>
                                        <p:tgtEl>
                                          <p:spTgt spid="1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wipe(left)">
                                      <p:cBhvr>
                                        <p:cTn id="42" dur="500"/>
                                        <p:tgtEl>
                                          <p:spTgt spid="11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left)">
                                      <p:cBhvr>
                                        <p:cTn id="45" dur="500"/>
                                        <p:tgtEl>
                                          <p:spTgt spid="116"/>
                                        </p:tgtEl>
                                      </p:cBhvr>
                                    </p:animEffect>
                                  </p:childTnLst>
                                </p:cTn>
                              </p:par>
                              <p:par>
                                <p:cTn id="46" presetID="22" presetClass="entr" presetSubtype="8"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wipe(left)">
                                      <p:cBhvr>
                                        <p:cTn id="48" dur="500"/>
                                        <p:tgtEl>
                                          <p:spTgt spid="117"/>
                                        </p:tgtEl>
                                      </p:cBhvr>
                                    </p:animEffect>
                                  </p:childTnLst>
                                </p:cTn>
                              </p:par>
                              <p:par>
                                <p:cTn id="49" presetID="22" presetClass="entr" presetSubtype="8"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wipe(left)">
                                      <p:cBhvr>
                                        <p:cTn id="51" dur="500"/>
                                        <p:tgtEl>
                                          <p:spTgt spid="119"/>
                                        </p:tgtEl>
                                      </p:cBhvr>
                                    </p:animEffect>
                                  </p:childTnLst>
                                </p:cTn>
                              </p:par>
                              <p:par>
                                <p:cTn id="52" presetID="22" presetClass="entr" presetSubtype="8"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wipe(left)">
                                      <p:cBhvr>
                                        <p:cTn id="54" dur="500"/>
                                        <p:tgtEl>
                                          <p:spTgt spid="1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left)">
                                      <p:cBhvr>
                                        <p:cTn id="57" dur="500"/>
                                        <p:tgtEl>
                                          <p:spTgt spid="122"/>
                                        </p:tgtEl>
                                      </p:cBhvr>
                                    </p:animEffect>
                                  </p:childTnLst>
                                </p:cTn>
                              </p:par>
                              <p:par>
                                <p:cTn id="58" presetID="22" presetClass="entr" presetSubtype="8"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wipe(left)">
                                      <p:cBhvr>
                                        <p:cTn id="66" dur="500"/>
                                        <p:tgtEl>
                                          <p:spTgt spid="12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wipe(left)">
                                      <p:cBhvr>
                                        <p:cTn id="69" dur="500"/>
                                        <p:tgtEl>
                                          <p:spTgt spid="126"/>
                                        </p:tgtEl>
                                      </p:cBhvr>
                                    </p:animEffect>
                                  </p:childTnLst>
                                </p:cTn>
                              </p:par>
                              <p:par>
                                <p:cTn id="70" presetID="22" presetClass="entr" presetSubtype="8"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wipe(left)">
                                      <p:cBhvr>
                                        <p:cTn id="72" dur="500"/>
                                        <p:tgtEl>
                                          <p:spTgt spid="12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28"/>
                                        </p:tgtEl>
                                        <p:attrNameLst>
                                          <p:attrName>style.visibility</p:attrName>
                                        </p:attrNameLst>
                                      </p:cBhvr>
                                      <p:to>
                                        <p:strVal val="visible"/>
                                      </p:to>
                                    </p:set>
                                    <p:animEffect transition="in" filter="wipe(left)">
                                      <p:cBhvr>
                                        <p:cTn id="75" dur="500"/>
                                        <p:tgtEl>
                                          <p:spTgt spid="128"/>
                                        </p:tgtEl>
                                      </p:cBhvr>
                                    </p:animEffect>
                                  </p:childTnLst>
                                </p:cTn>
                              </p:par>
                              <p:par>
                                <p:cTn id="76" presetID="22" presetClass="entr" presetSubtype="8" fill="hold" nodeType="with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wipe(left)">
                                      <p:cBhvr>
                                        <p:cTn id="78" dur="500"/>
                                        <p:tgtEl>
                                          <p:spTgt spid="12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1"/>
                                        </p:tgtEl>
                                        <p:attrNameLst>
                                          <p:attrName>style.visibility</p:attrName>
                                        </p:attrNameLst>
                                      </p:cBhvr>
                                      <p:to>
                                        <p:strVal val="visible"/>
                                      </p:to>
                                    </p:set>
                                    <p:animEffect transition="in" filter="wipe(left)">
                                      <p:cBhvr>
                                        <p:cTn id="81" dur="500"/>
                                        <p:tgtEl>
                                          <p:spTgt spid="13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2"/>
                                        </p:tgtEl>
                                        <p:attrNameLst>
                                          <p:attrName>style.visibility</p:attrName>
                                        </p:attrNameLst>
                                      </p:cBhvr>
                                      <p:to>
                                        <p:strVal val="visible"/>
                                      </p:to>
                                    </p:set>
                                    <p:animEffect transition="in" filter="wipe(left)">
                                      <p:cBhvr>
                                        <p:cTn id="84" dur="500"/>
                                        <p:tgtEl>
                                          <p:spTgt spid="13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left)">
                                      <p:cBhvr>
                                        <p:cTn id="87" dur="500"/>
                                        <p:tgtEl>
                                          <p:spTgt spid="133"/>
                                        </p:tgtEl>
                                      </p:cBhvr>
                                    </p:animEffect>
                                  </p:childTnLst>
                                </p:cTn>
                              </p:par>
                              <p:par>
                                <p:cTn id="88" presetID="22" presetClass="entr" presetSubtype="8" fill="hold"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wipe(left)">
                                      <p:cBhvr>
                                        <p:cTn id="90" dur="500"/>
                                        <p:tgtEl>
                                          <p:spTgt spid="9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left)">
                                      <p:cBhvr>
                                        <p:cTn id="93" dur="500"/>
                                        <p:tgtEl>
                                          <p:spTgt spid="10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wipe(left)">
                                      <p:cBhvr>
                                        <p:cTn id="9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2" grpId="0"/>
      <p:bldP spid="103" grpId="0" animBg="1"/>
      <p:bldP spid="104" grpId="0"/>
      <p:bldP spid="105" grpId="0" animBg="1"/>
      <p:bldP spid="112" grpId="0"/>
      <p:bldP spid="113" grpId="0" animBg="1"/>
      <p:bldP spid="115" grpId="0"/>
      <p:bldP spid="116" grpId="0" animBg="1"/>
      <p:bldP spid="122" grpId="0"/>
      <p:bldP spid="124" grpId="0"/>
      <p:bldP spid="126" grpId="0"/>
      <p:bldP spid="128" grpId="0"/>
      <p:bldP spid="131" grpId="0"/>
      <p:bldP spid="132" grpId="0"/>
      <p:bldP spid="133" grpId="0"/>
      <p:bldP spid="136" grpId="0"/>
      <p:bldP spid="10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ular Callout 229">
            <a:extLst>
              <a:ext uri="{FF2B5EF4-FFF2-40B4-BE49-F238E27FC236}">
                <a16:creationId xmlns:a16="http://schemas.microsoft.com/office/drawing/2014/main" id="{2D4493CE-30A6-8943-B8EF-E544D65F77E5}"/>
              </a:ext>
            </a:extLst>
          </p:cNvPr>
          <p:cNvSpPr/>
          <p:nvPr/>
        </p:nvSpPr>
        <p:spPr>
          <a:xfrm>
            <a:off x="7900726" y="1488490"/>
            <a:ext cx="3850752" cy="1197416"/>
          </a:xfrm>
          <a:prstGeom prst="wedgeRectCallout">
            <a:avLst>
              <a:gd name="adj1" fmla="val -6300"/>
              <a:gd name="adj2" fmla="val 16294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a:xfrm>
            <a:off x="609519" y="266702"/>
            <a:ext cx="10972166" cy="571498"/>
          </a:xfrm>
        </p:spPr>
        <p:txBody>
          <a:bodyPr/>
          <a:lstStyle/>
          <a:p>
            <a:r>
              <a:rPr lang="en-US" dirty="0"/>
              <a:t>RNN application: </a:t>
            </a:r>
            <a:r>
              <a:rPr lang="en-US" dirty="0" err="1"/>
              <a:t>PoS</a:t>
            </a:r>
            <a:r>
              <a:rPr lang="en-US" dirty="0"/>
              <a:t> Tagging</a:t>
            </a:r>
          </a:p>
        </p:txBody>
      </p:sp>
      <p:pic>
        <p:nvPicPr>
          <p:cNvPr id="7" name="Picture 6">
            <a:extLst>
              <a:ext uri="{FF2B5EF4-FFF2-40B4-BE49-F238E27FC236}">
                <a16:creationId xmlns:a16="http://schemas.microsoft.com/office/drawing/2014/main" id="{6F670246-6DBB-8F4A-9F87-4A6D01C2736E}"/>
              </a:ext>
            </a:extLst>
          </p:cNvPr>
          <p:cNvPicPr>
            <a:picLocks noChangeAspect="1"/>
          </p:cNvPicPr>
          <p:nvPr/>
        </p:nvPicPr>
        <p:blipFill>
          <a:blip r:embed="rId2"/>
          <a:stretch>
            <a:fillRect/>
          </a:stretch>
        </p:blipFill>
        <p:spPr>
          <a:xfrm>
            <a:off x="2149896" y="1215654"/>
            <a:ext cx="4206894" cy="606078"/>
          </a:xfrm>
          <a:prstGeom prst="rect">
            <a:avLst/>
          </a:prstGeom>
        </p:spPr>
      </p:pic>
      <p:sp>
        <p:nvSpPr>
          <p:cNvPr id="8" name="TextBox 7">
            <a:extLst>
              <a:ext uri="{FF2B5EF4-FFF2-40B4-BE49-F238E27FC236}">
                <a16:creationId xmlns:a16="http://schemas.microsoft.com/office/drawing/2014/main" id="{6C95F404-3A30-C047-94D9-A30F4F5DF431}"/>
              </a:ext>
            </a:extLst>
          </p:cNvPr>
          <p:cNvSpPr txBox="1"/>
          <p:nvPr/>
        </p:nvSpPr>
        <p:spPr>
          <a:xfrm>
            <a:off x="2312890" y="1804283"/>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 name="TextBox 8">
            <a:extLst>
              <a:ext uri="{FF2B5EF4-FFF2-40B4-BE49-F238E27FC236}">
                <a16:creationId xmlns:a16="http://schemas.microsoft.com/office/drawing/2014/main" id="{5A0A0802-D454-4A48-8499-D9B2B9FE45D3}"/>
              </a:ext>
            </a:extLst>
          </p:cNvPr>
          <p:cNvSpPr txBox="1"/>
          <p:nvPr/>
        </p:nvSpPr>
        <p:spPr>
          <a:xfrm>
            <a:off x="3485622" y="1818671"/>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0" name="TextBox 9">
            <a:extLst>
              <a:ext uri="{FF2B5EF4-FFF2-40B4-BE49-F238E27FC236}">
                <a16:creationId xmlns:a16="http://schemas.microsoft.com/office/drawing/2014/main" id="{5010040E-AA86-D248-8FA8-2277E42515FF}"/>
              </a:ext>
            </a:extLst>
          </p:cNvPr>
          <p:cNvSpPr txBox="1"/>
          <p:nvPr/>
        </p:nvSpPr>
        <p:spPr>
          <a:xfrm>
            <a:off x="5736006" y="1804282"/>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1" name="TextBox 10">
            <a:extLst>
              <a:ext uri="{FF2B5EF4-FFF2-40B4-BE49-F238E27FC236}">
                <a16:creationId xmlns:a16="http://schemas.microsoft.com/office/drawing/2014/main" id="{A4F7FBFD-F046-4749-9316-A42F46261B50}"/>
              </a:ext>
            </a:extLst>
          </p:cNvPr>
          <p:cNvSpPr txBox="1"/>
          <p:nvPr/>
        </p:nvSpPr>
        <p:spPr>
          <a:xfrm>
            <a:off x="4116800" y="1804252"/>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sp>
        <p:nvSpPr>
          <p:cNvPr id="12" name="TextBox 11">
            <a:extLst>
              <a:ext uri="{FF2B5EF4-FFF2-40B4-BE49-F238E27FC236}">
                <a16:creationId xmlns:a16="http://schemas.microsoft.com/office/drawing/2014/main" id="{904246A6-FC6F-144E-AF82-4D90B694B380}"/>
              </a:ext>
            </a:extLst>
          </p:cNvPr>
          <p:cNvSpPr txBox="1"/>
          <p:nvPr/>
        </p:nvSpPr>
        <p:spPr>
          <a:xfrm>
            <a:off x="5242492" y="1804282"/>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sp>
        <p:nvSpPr>
          <p:cNvPr id="13" name="TextBox 12">
            <a:extLst>
              <a:ext uri="{FF2B5EF4-FFF2-40B4-BE49-F238E27FC236}">
                <a16:creationId xmlns:a16="http://schemas.microsoft.com/office/drawing/2014/main" id="{7497F20C-2DD7-734E-A8F2-B80C41556A97}"/>
              </a:ext>
            </a:extLst>
          </p:cNvPr>
          <p:cNvSpPr txBox="1"/>
          <p:nvPr/>
        </p:nvSpPr>
        <p:spPr>
          <a:xfrm>
            <a:off x="4700463" y="182020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sp>
        <p:nvSpPr>
          <p:cNvPr id="14" name="TextBox 13">
            <a:extLst>
              <a:ext uri="{FF2B5EF4-FFF2-40B4-BE49-F238E27FC236}">
                <a16:creationId xmlns:a16="http://schemas.microsoft.com/office/drawing/2014/main" id="{C9CC5F33-EB27-A448-A243-37DDF81BCF12}"/>
              </a:ext>
            </a:extLst>
          </p:cNvPr>
          <p:cNvSpPr txBox="1"/>
          <p:nvPr/>
        </p:nvSpPr>
        <p:spPr>
          <a:xfrm>
            <a:off x="2954701" y="1804251"/>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sp>
        <p:nvSpPr>
          <p:cNvPr id="15" name="TextBox 14">
            <a:extLst>
              <a:ext uri="{FF2B5EF4-FFF2-40B4-BE49-F238E27FC236}">
                <a16:creationId xmlns:a16="http://schemas.microsoft.com/office/drawing/2014/main" id="{EF5A8EA9-2A6F-1B47-A181-863A860861D6}"/>
              </a:ext>
            </a:extLst>
          </p:cNvPr>
          <p:cNvSpPr txBox="1"/>
          <p:nvPr/>
        </p:nvSpPr>
        <p:spPr>
          <a:xfrm>
            <a:off x="487618" y="1334028"/>
            <a:ext cx="15111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Input Sentence</a:t>
            </a:r>
          </a:p>
        </p:txBody>
      </p:sp>
      <p:sp>
        <p:nvSpPr>
          <p:cNvPr id="16" name="TextBox 15">
            <a:extLst>
              <a:ext uri="{FF2B5EF4-FFF2-40B4-BE49-F238E27FC236}">
                <a16:creationId xmlns:a16="http://schemas.microsoft.com/office/drawing/2014/main" id="{C68509A1-23A9-F542-89E3-F59D48EC7C19}"/>
              </a:ext>
            </a:extLst>
          </p:cNvPr>
          <p:cNvSpPr txBox="1"/>
          <p:nvPr/>
        </p:nvSpPr>
        <p:spPr>
          <a:xfrm>
            <a:off x="793264" y="1742275"/>
            <a:ext cx="11955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PoS</a:t>
            </a:r>
            <a:r>
              <a:rPr kumimoji="0" lang="en-US" sz="1800" b="0" i="0" u="none" strike="noStrike" cap="none" spc="0" normalizeH="0" baseline="0" dirty="0">
                <a:ln>
                  <a:noFill/>
                </a:ln>
                <a:solidFill>
                  <a:srgbClr val="000000"/>
                </a:solidFill>
                <a:effectLst/>
                <a:uFillTx/>
                <a:latin typeface="+mn-lt"/>
                <a:ea typeface="+mn-ea"/>
                <a:cs typeface="+mn-cs"/>
                <a:sym typeface="Calibri"/>
              </a:rPr>
              <a:t> Tagging</a:t>
            </a:r>
          </a:p>
        </p:txBody>
      </p:sp>
      <p:sp>
        <p:nvSpPr>
          <p:cNvPr id="18" name="Rounded Rectangle 17">
            <a:extLst>
              <a:ext uri="{FF2B5EF4-FFF2-40B4-BE49-F238E27FC236}">
                <a16:creationId xmlns:a16="http://schemas.microsoft.com/office/drawing/2014/main" id="{D4CB6985-B21E-3F40-8F93-80C044B44A40}"/>
              </a:ext>
            </a:extLst>
          </p:cNvPr>
          <p:cNvSpPr/>
          <p:nvPr/>
        </p:nvSpPr>
        <p:spPr>
          <a:xfrm>
            <a:off x="1962318"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19" name="Rounded Rectangle 18">
            <a:extLst>
              <a:ext uri="{FF2B5EF4-FFF2-40B4-BE49-F238E27FC236}">
                <a16:creationId xmlns:a16="http://schemas.microsoft.com/office/drawing/2014/main" id="{A66B143A-8E12-E940-B407-BE169C1FE8F5}"/>
              </a:ext>
            </a:extLst>
          </p:cNvPr>
          <p:cNvSpPr/>
          <p:nvPr/>
        </p:nvSpPr>
        <p:spPr>
          <a:xfrm>
            <a:off x="3191241"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0" name="Rounded Rectangle 19">
            <a:extLst>
              <a:ext uri="{FF2B5EF4-FFF2-40B4-BE49-F238E27FC236}">
                <a16:creationId xmlns:a16="http://schemas.microsoft.com/office/drawing/2014/main" id="{842C7E5B-2F61-8242-B343-BF5552B888A8}"/>
              </a:ext>
            </a:extLst>
          </p:cNvPr>
          <p:cNvSpPr/>
          <p:nvPr/>
        </p:nvSpPr>
        <p:spPr>
          <a:xfrm>
            <a:off x="4415403"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1" name="Rounded Rectangle 20">
            <a:extLst>
              <a:ext uri="{FF2B5EF4-FFF2-40B4-BE49-F238E27FC236}">
                <a16:creationId xmlns:a16="http://schemas.microsoft.com/office/drawing/2014/main" id="{62AB041A-9A92-7643-8AC2-C532716E35AC}"/>
              </a:ext>
            </a:extLst>
          </p:cNvPr>
          <p:cNvSpPr/>
          <p:nvPr/>
        </p:nvSpPr>
        <p:spPr>
          <a:xfrm>
            <a:off x="5639565" y="4023993"/>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2" name="Rounded Rectangle 21">
            <a:extLst>
              <a:ext uri="{FF2B5EF4-FFF2-40B4-BE49-F238E27FC236}">
                <a16:creationId xmlns:a16="http://schemas.microsoft.com/office/drawing/2014/main" id="{AB7A6D97-8680-C443-947D-08A2D637D62C}"/>
              </a:ext>
            </a:extLst>
          </p:cNvPr>
          <p:cNvSpPr/>
          <p:nvPr/>
        </p:nvSpPr>
        <p:spPr>
          <a:xfrm>
            <a:off x="6863727"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3" name="Rounded Rectangle 22">
            <a:extLst>
              <a:ext uri="{FF2B5EF4-FFF2-40B4-BE49-F238E27FC236}">
                <a16:creationId xmlns:a16="http://schemas.microsoft.com/office/drawing/2014/main" id="{413535FC-77B7-834C-BACC-9BFBCAE04EA7}"/>
              </a:ext>
            </a:extLst>
          </p:cNvPr>
          <p:cNvSpPr/>
          <p:nvPr/>
        </p:nvSpPr>
        <p:spPr>
          <a:xfrm>
            <a:off x="8087889"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4" name="TextBox 23">
            <a:extLst>
              <a:ext uri="{FF2B5EF4-FFF2-40B4-BE49-F238E27FC236}">
                <a16:creationId xmlns:a16="http://schemas.microsoft.com/office/drawing/2014/main" id="{3916A885-626C-874D-9210-CE6AF59EAE17}"/>
              </a:ext>
            </a:extLst>
          </p:cNvPr>
          <p:cNvSpPr txBox="1"/>
          <p:nvPr/>
        </p:nvSpPr>
        <p:spPr>
          <a:xfrm>
            <a:off x="2120572" y="5375106"/>
            <a:ext cx="478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a:t>
            </a:r>
          </a:p>
        </p:txBody>
      </p:sp>
      <p:grpSp>
        <p:nvGrpSpPr>
          <p:cNvPr id="32" name="Group 31">
            <a:extLst>
              <a:ext uri="{FF2B5EF4-FFF2-40B4-BE49-F238E27FC236}">
                <a16:creationId xmlns:a16="http://schemas.microsoft.com/office/drawing/2014/main" id="{1F1ED42A-5C06-974D-88AE-B9D636078975}"/>
              </a:ext>
            </a:extLst>
          </p:cNvPr>
          <p:cNvGrpSpPr/>
          <p:nvPr/>
        </p:nvGrpSpPr>
        <p:grpSpPr>
          <a:xfrm>
            <a:off x="1844654" y="5175904"/>
            <a:ext cx="986814" cy="244549"/>
            <a:chOff x="7153997" y="4784651"/>
            <a:chExt cx="986814" cy="244549"/>
          </a:xfrm>
        </p:grpSpPr>
        <p:sp>
          <p:nvSpPr>
            <p:cNvPr id="25" name="Rounded Rectangle 24">
              <a:extLst>
                <a:ext uri="{FF2B5EF4-FFF2-40B4-BE49-F238E27FC236}">
                  <a16:creationId xmlns:a16="http://schemas.microsoft.com/office/drawing/2014/main" id="{7185E157-0634-3E4A-9A38-EAB919511639}"/>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E864492B-8EBB-1E4A-B484-45C6F75778D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7730701D-AD4E-044E-B957-ED6115D87A91}"/>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5E870B7C-D9D0-1743-BD8F-F2D430B87EA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915E9C61-22A6-EA48-9A4B-FF77B1C8137C}"/>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B30B0427-E82E-BC48-B0CE-5AE9B880880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34" name="Straight Arrow Connector 33">
            <a:extLst>
              <a:ext uri="{FF2B5EF4-FFF2-40B4-BE49-F238E27FC236}">
                <a16:creationId xmlns:a16="http://schemas.microsoft.com/office/drawing/2014/main" id="{C8731C42-623B-F846-A229-7BE4055C0CF8}"/>
              </a:ext>
            </a:extLst>
          </p:cNvPr>
          <p:cNvCxnSpPr/>
          <p:nvPr/>
        </p:nvCxnSpPr>
        <p:spPr>
          <a:xfrm flipV="1">
            <a:off x="2306709" y="4739079"/>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4CBD9163-A2E6-B34B-AAFD-A33E5D2D5ED4}"/>
              </a:ext>
            </a:extLst>
          </p:cNvPr>
          <p:cNvSpPr txBox="1"/>
          <p:nvPr/>
        </p:nvSpPr>
        <p:spPr>
          <a:xfrm>
            <a:off x="3356337" y="5385478"/>
            <a:ext cx="4465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and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36" name="Group 35">
            <a:extLst>
              <a:ext uri="{FF2B5EF4-FFF2-40B4-BE49-F238E27FC236}">
                <a16:creationId xmlns:a16="http://schemas.microsoft.com/office/drawing/2014/main" id="{C06AF2C6-E1CB-D543-9D50-E09ADD11E4E0}"/>
              </a:ext>
            </a:extLst>
          </p:cNvPr>
          <p:cNvGrpSpPr/>
          <p:nvPr/>
        </p:nvGrpSpPr>
        <p:grpSpPr>
          <a:xfrm>
            <a:off x="3080419" y="5186276"/>
            <a:ext cx="986814" cy="244549"/>
            <a:chOff x="7153997" y="4784651"/>
            <a:chExt cx="986814" cy="244549"/>
          </a:xfrm>
        </p:grpSpPr>
        <p:sp>
          <p:nvSpPr>
            <p:cNvPr id="37" name="Rounded Rectangle 36">
              <a:extLst>
                <a:ext uri="{FF2B5EF4-FFF2-40B4-BE49-F238E27FC236}">
                  <a16:creationId xmlns:a16="http://schemas.microsoft.com/office/drawing/2014/main" id="{0F9312FA-B028-8743-AFBA-C64B52637C0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Oval 37">
              <a:extLst>
                <a:ext uri="{FF2B5EF4-FFF2-40B4-BE49-F238E27FC236}">
                  <a16:creationId xmlns:a16="http://schemas.microsoft.com/office/drawing/2014/main" id="{A82D6A12-DAA8-054C-BEFC-452F99E95993}"/>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Oval 38">
              <a:extLst>
                <a:ext uri="{FF2B5EF4-FFF2-40B4-BE49-F238E27FC236}">
                  <a16:creationId xmlns:a16="http://schemas.microsoft.com/office/drawing/2014/main" id="{AE956E5D-FD2D-BE49-BB2E-DDA6F3E6CBB9}"/>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D09A99CD-DF28-9F41-8D98-7DB2B1CCC4E8}"/>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724FE74D-136B-C94D-966E-FF3C2FF0230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9069EDAA-3E24-8D4B-B803-03A07EE8A2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3" name="Straight Arrow Connector 42">
            <a:extLst>
              <a:ext uri="{FF2B5EF4-FFF2-40B4-BE49-F238E27FC236}">
                <a16:creationId xmlns:a16="http://schemas.microsoft.com/office/drawing/2014/main" id="{71D09A87-83C4-3349-876D-92F8AC91D352}"/>
              </a:ext>
            </a:extLst>
          </p:cNvPr>
          <p:cNvCxnSpPr/>
          <p:nvPr/>
        </p:nvCxnSpPr>
        <p:spPr>
          <a:xfrm flipV="1">
            <a:off x="3542474"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43AE4B12-D5B4-C543-9CC5-D7199124A82C}"/>
              </a:ext>
            </a:extLst>
          </p:cNvPr>
          <p:cNvSpPr txBox="1"/>
          <p:nvPr/>
        </p:nvSpPr>
        <p:spPr>
          <a:xfrm>
            <a:off x="4551257" y="5392052"/>
            <a:ext cx="3247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Jill</a:t>
            </a:r>
          </a:p>
        </p:txBody>
      </p:sp>
      <p:grpSp>
        <p:nvGrpSpPr>
          <p:cNvPr id="45" name="Group 44">
            <a:extLst>
              <a:ext uri="{FF2B5EF4-FFF2-40B4-BE49-F238E27FC236}">
                <a16:creationId xmlns:a16="http://schemas.microsoft.com/office/drawing/2014/main" id="{7C22DB76-44B0-E647-8B3A-88522BDC9FA9}"/>
              </a:ext>
            </a:extLst>
          </p:cNvPr>
          <p:cNvGrpSpPr/>
          <p:nvPr/>
        </p:nvGrpSpPr>
        <p:grpSpPr>
          <a:xfrm>
            <a:off x="4275339" y="5192850"/>
            <a:ext cx="986814" cy="244549"/>
            <a:chOff x="7153997" y="4784651"/>
            <a:chExt cx="986814" cy="244549"/>
          </a:xfrm>
        </p:grpSpPr>
        <p:sp>
          <p:nvSpPr>
            <p:cNvPr id="46" name="Rounded Rectangle 45">
              <a:extLst>
                <a:ext uri="{FF2B5EF4-FFF2-40B4-BE49-F238E27FC236}">
                  <a16:creationId xmlns:a16="http://schemas.microsoft.com/office/drawing/2014/main" id="{10B1735C-7B84-FF4C-95A2-86EB465F553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Oval 46">
              <a:extLst>
                <a:ext uri="{FF2B5EF4-FFF2-40B4-BE49-F238E27FC236}">
                  <a16:creationId xmlns:a16="http://schemas.microsoft.com/office/drawing/2014/main" id="{3992680A-8FF9-D24A-AEE9-2251CF58A73F}"/>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Oval 47">
              <a:extLst>
                <a:ext uri="{FF2B5EF4-FFF2-40B4-BE49-F238E27FC236}">
                  <a16:creationId xmlns:a16="http://schemas.microsoft.com/office/drawing/2014/main" id="{B41208CF-BBDA-8E4B-9F4B-4722D9A4841A}"/>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9FA473B0-1D52-1D42-A0F8-9E8338E3917F}"/>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393C93A4-3052-3E49-8CB6-37A5D02E710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77404A9B-F9E7-484C-AB79-D702E6F93BC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52" name="Straight Arrow Connector 51">
            <a:extLst>
              <a:ext uri="{FF2B5EF4-FFF2-40B4-BE49-F238E27FC236}">
                <a16:creationId xmlns:a16="http://schemas.microsoft.com/office/drawing/2014/main" id="{EA6BE870-59BE-8349-B652-6C26EB3276A7}"/>
              </a:ext>
            </a:extLst>
          </p:cNvPr>
          <p:cNvCxnSpPr/>
          <p:nvPr/>
        </p:nvCxnSpPr>
        <p:spPr>
          <a:xfrm flipV="1">
            <a:off x="4737394" y="4756025"/>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0CDE211F-35C6-5842-837B-2F602FE5FCA4}"/>
              </a:ext>
            </a:extLst>
          </p:cNvPr>
          <p:cNvSpPr txBox="1"/>
          <p:nvPr/>
        </p:nvSpPr>
        <p:spPr>
          <a:xfrm>
            <a:off x="5787022" y="5385478"/>
            <a:ext cx="567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went</a:t>
            </a:r>
          </a:p>
        </p:txBody>
      </p:sp>
      <p:grpSp>
        <p:nvGrpSpPr>
          <p:cNvPr id="54" name="Group 53">
            <a:extLst>
              <a:ext uri="{FF2B5EF4-FFF2-40B4-BE49-F238E27FC236}">
                <a16:creationId xmlns:a16="http://schemas.microsoft.com/office/drawing/2014/main" id="{E21AA067-DB51-CE43-AFE0-A43353F0452E}"/>
              </a:ext>
            </a:extLst>
          </p:cNvPr>
          <p:cNvGrpSpPr/>
          <p:nvPr/>
        </p:nvGrpSpPr>
        <p:grpSpPr>
          <a:xfrm>
            <a:off x="5511104" y="5186276"/>
            <a:ext cx="986814" cy="244549"/>
            <a:chOff x="7153997" y="4784651"/>
            <a:chExt cx="986814" cy="244549"/>
          </a:xfrm>
        </p:grpSpPr>
        <p:sp>
          <p:nvSpPr>
            <p:cNvPr id="55" name="Rounded Rectangle 54">
              <a:extLst>
                <a:ext uri="{FF2B5EF4-FFF2-40B4-BE49-F238E27FC236}">
                  <a16:creationId xmlns:a16="http://schemas.microsoft.com/office/drawing/2014/main" id="{E874CA57-D6AB-8A4D-BAE0-E9CF43447BB3}"/>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Oval 55">
              <a:extLst>
                <a:ext uri="{FF2B5EF4-FFF2-40B4-BE49-F238E27FC236}">
                  <a16:creationId xmlns:a16="http://schemas.microsoft.com/office/drawing/2014/main" id="{C670FC19-B7B7-DE46-8B5D-DABB9C39061D}"/>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Oval 56">
              <a:extLst>
                <a:ext uri="{FF2B5EF4-FFF2-40B4-BE49-F238E27FC236}">
                  <a16:creationId xmlns:a16="http://schemas.microsoft.com/office/drawing/2014/main" id="{8D8952A9-8B8F-C942-B975-467E4A6D8657}"/>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8" name="Oval 57">
              <a:extLst>
                <a:ext uri="{FF2B5EF4-FFF2-40B4-BE49-F238E27FC236}">
                  <a16:creationId xmlns:a16="http://schemas.microsoft.com/office/drawing/2014/main" id="{11229EFD-B628-634B-B679-5A286B3A2E3C}"/>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Oval 58">
              <a:extLst>
                <a:ext uri="{FF2B5EF4-FFF2-40B4-BE49-F238E27FC236}">
                  <a16:creationId xmlns:a16="http://schemas.microsoft.com/office/drawing/2014/main" id="{495295CE-D901-664A-A1A3-09E1E17FB0D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a:extLst>
                <a:ext uri="{FF2B5EF4-FFF2-40B4-BE49-F238E27FC236}">
                  <a16:creationId xmlns:a16="http://schemas.microsoft.com/office/drawing/2014/main" id="{DB249C5E-B7DD-C84D-84C2-E3AC3F1B1500}"/>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61" name="Straight Arrow Connector 60">
            <a:extLst>
              <a:ext uri="{FF2B5EF4-FFF2-40B4-BE49-F238E27FC236}">
                <a16:creationId xmlns:a16="http://schemas.microsoft.com/office/drawing/2014/main" id="{7E2DBBA1-3473-EC47-BCF0-1C122F9C5165}"/>
              </a:ext>
            </a:extLst>
          </p:cNvPr>
          <p:cNvCxnSpPr/>
          <p:nvPr/>
        </p:nvCxnSpPr>
        <p:spPr>
          <a:xfrm flipV="1">
            <a:off x="5973159"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TextBox 61">
            <a:extLst>
              <a:ext uri="{FF2B5EF4-FFF2-40B4-BE49-F238E27FC236}">
                <a16:creationId xmlns:a16="http://schemas.microsoft.com/office/drawing/2014/main" id="{5B9DBE85-EEC0-4540-B547-4566A30ABD7C}"/>
              </a:ext>
            </a:extLst>
          </p:cNvPr>
          <p:cNvSpPr txBox="1"/>
          <p:nvPr/>
        </p:nvSpPr>
        <p:spPr>
          <a:xfrm>
            <a:off x="7022787" y="5414820"/>
            <a:ext cx="3359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00B48DB2-939F-9840-A638-C955552D8842}"/>
              </a:ext>
            </a:extLst>
          </p:cNvPr>
          <p:cNvGrpSpPr/>
          <p:nvPr/>
        </p:nvGrpSpPr>
        <p:grpSpPr>
          <a:xfrm>
            <a:off x="6746869" y="5215618"/>
            <a:ext cx="986814" cy="244549"/>
            <a:chOff x="7153997" y="4784651"/>
            <a:chExt cx="986814" cy="244549"/>
          </a:xfrm>
        </p:grpSpPr>
        <p:sp>
          <p:nvSpPr>
            <p:cNvPr id="64" name="Rounded Rectangle 63">
              <a:extLst>
                <a:ext uri="{FF2B5EF4-FFF2-40B4-BE49-F238E27FC236}">
                  <a16:creationId xmlns:a16="http://schemas.microsoft.com/office/drawing/2014/main" id="{6448CBA0-618D-0347-994E-9F65241432F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5" name="Oval 64">
              <a:extLst>
                <a:ext uri="{FF2B5EF4-FFF2-40B4-BE49-F238E27FC236}">
                  <a16:creationId xmlns:a16="http://schemas.microsoft.com/office/drawing/2014/main" id="{7D0A5DB8-BCAE-5D4C-9E99-A6D70497C58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Oval 65">
              <a:extLst>
                <a:ext uri="{FF2B5EF4-FFF2-40B4-BE49-F238E27FC236}">
                  <a16:creationId xmlns:a16="http://schemas.microsoft.com/office/drawing/2014/main" id="{D6F83ABE-1F8B-5241-BC14-6F11CC68EE4D}"/>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Oval 66">
              <a:extLst>
                <a:ext uri="{FF2B5EF4-FFF2-40B4-BE49-F238E27FC236}">
                  <a16:creationId xmlns:a16="http://schemas.microsoft.com/office/drawing/2014/main" id="{E07EC0B8-C48D-2F4B-8740-035583E44BD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Oval 67">
              <a:extLst>
                <a:ext uri="{FF2B5EF4-FFF2-40B4-BE49-F238E27FC236}">
                  <a16:creationId xmlns:a16="http://schemas.microsoft.com/office/drawing/2014/main" id="{CA8ACA89-5293-8141-A6E7-0B2166945A3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Oval 68">
              <a:extLst>
                <a:ext uri="{FF2B5EF4-FFF2-40B4-BE49-F238E27FC236}">
                  <a16:creationId xmlns:a16="http://schemas.microsoft.com/office/drawing/2014/main" id="{EE938AA4-C77E-FC4D-ADBC-B755045A4C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0" name="Straight Arrow Connector 69">
            <a:extLst>
              <a:ext uri="{FF2B5EF4-FFF2-40B4-BE49-F238E27FC236}">
                <a16:creationId xmlns:a16="http://schemas.microsoft.com/office/drawing/2014/main" id="{7E4E7CE7-E17E-4548-9D66-1A1D9CC3850B}"/>
              </a:ext>
            </a:extLst>
          </p:cNvPr>
          <p:cNvCxnSpPr/>
          <p:nvPr/>
        </p:nvCxnSpPr>
        <p:spPr>
          <a:xfrm flipV="1">
            <a:off x="7208924" y="477879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C1C3B0D4-14B0-C54C-9758-B3722AFE7513}"/>
              </a:ext>
            </a:extLst>
          </p:cNvPr>
          <p:cNvSpPr txBox="1"/>
          <p:nvPr/>
        </p:nvSpPr>
        <p:spPr>
          <a:xfrm>
            <a:off x="8258552" y="5410240"/>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a:t>
            </a:r>
          </a:p>
        </p:txBody>
      </p:sp>
      <p:grpSp>
        <p:nvGrpSpPr>
          <p:cNvPr id="72" name="Group 71">
            <a:extLst>
              <a:ext uri="{FF2B5EF4-FFF2-40B4-BE49-F238E27FC236}">
                <a16:creationId xmlns:a16="http://schemas.microsoft.com/office/drawing/2014/main" id="{0D805C52-320E-CC42-9C1F-A883D04F221E}"/>
              </a:ext>
            </a:extLst>
          </p:cNvPr>
          <p:cNvGrpSpPr/>
          <p:nvPr/>
        </p:nvGrpSpPr>
        <p:grpSpPr>
          <a:xfrm>
            <a:off x="7982634" y="5211038"/>
            <a:ext cx="986814" cy="244549"/>
            <a:chOff x="7153997" y="4784651"/>
            <a:chExt cx="986814" cy="244549"/>
          </a:xfrm>
        </p:grpSpPr>
        <p:sp>
          <p:nvSpPr>
            <p:cNvPr id="73" name="Rounded Rectangle 72">
              <a:extLst>
                <a:ext uri="{FF2B5EF4-FFF2-40B4-BE49-F238E27FC236}">
                  <a16:creationId xmlns:a16="http://schemas.microsoft.com/office/drawing/2014/main" id="{86A5DA8C-DC05-3048-8D46-C5246ED9C835}"/>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59FA0373-EE92-8F48-8C34-856A673C321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Oval 74">
              <a:extLst>
                <a:ext uri="{FF2B5EF4-FFF2-40B4-BE49-F238E27FC236}">
                  <a16:creationId xmlns:a16="http://schemas.microsoft.com/office/drawing/2014/main" id="{4D473007-6354-724E-BC8D-CCF638D3CE16}"/>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Oval 75">
              <a:extLst>
                <a:ext uri="{FF2B5EF4-FFF2-40B4-BE49-F238E27FC236}">
                  <a16:creationId xmlns:a16="http://schemas.microsoft.com/office/drawing/2014/main" id="{080D2742-A76A-CC40-98B6-BD789DB3012A}"/>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7" name="Oval 76">
              <a:extLst>
                <a:ext uri="{FF2B5EF4-FFF2-40B4-BE49-F238E27FC236}">
                  <a16:creationId xmlns:a16="http://schemas.microsoft.com/office/drawing/2014/main" id="{5E29C91D-4315-BB44-BB59-D83D11DED237}"/>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8" name="Oval 77">
              <a:extLst>
                <a:ext uri="{FF2B5EF4-FFF2-40B4-BE49-F238E27FC236}">
                  <a16:creationId xmlns:a16="http://schemas.microsoft.com/office/drawing/2014/main" id="{FA607889-D013-0440-AC6F-8715437687C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9" name="Straight Arrow Connector 78">
            <a:extLst>
              <a:ext uri="{FF2B5EF4-FFF2-40B4-BE49-F238E27FC236}">
                <a16:creationId xmlns:a16="http://schemas.microsoft.com/office/drawing/2014/main" id="{C1015DA9-1966-1F47-BFEE-0F8F8D0CD960}"/>
              </a:ext>
            </a:extLst>
          </p:cNvPr>
          <p:cNvCxnSpPr/>
          <p:nvPr/>
        </p:nvCxnSpPr>
        <p:spPr>
          <a:xfrm flipV="1">
            <a:off x="8444689"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0" name="Rounded Rectangle 79">
            <a:extLst>
              <a:ext uri="{FF2B5EF4-FFF2-40B4-BE49-F238E27FC236}">
                <a16:creationId xmlns:a16="http://schemas.microsoft.com/office/drawing/2014/main" id="{F7858A3E-D88F-154B-838D-DF08A32C4433}"/>
              </a:ext>
            </a:extLst>
          </p:cNvPr>
          <p:cNvSpPr/>
          <p:nvPr/>
        </p:nvSpPr>
        <p:spPr>
          <a:xfrm>
            <a:off x="9398450"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81" name="TextBox 80">
            <a:extLst>
              <a:ext uri="{FF2B5EF4-FFF2-40B4-BE49-F238E27FC236}">
                <a16:creationId xmlns:a16="http://schemas.microsoft.com/office/drawing/2014/main" id="{11B86F79-DEBA-3842-A7B9-1F5A8300A117}"/>
              </a:ext>
            </a:extLst>
          </p:cNvPr>
          <p:cNvSpPr txBox="1"/>
          <p:nvPr/>
        </p:nvSpPr>
        <p:spPr>
          <a:xfrm>
            <a:off x="9569113" y="5410240"/>
            <a:ext cx="3728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hill</a:t>
            </a:r>
          </a:p>
        </p:txBody>
      </p:sp>
      <p:grpSp>
        <p:nvGrpSpPr>
          <p:cNvPr id="82" name="Group 81">
            <a:extLst>
              <a:ext uri="{FF2B5EF4-FFF2-40B4-BE49-F238E27FC236}">
                <a16:creationId xmlns:a16="http://schemas.microsoft.com/office/drawing/2014/main" id="{3319AC56-B4E3-6146-AA71-AD14D8F51E22}"/>
              </a:ext>
            </a:extLst>
          </p:cNvPr>
          <p:cNvGrpSpPr/>
          <p:nvPr/>
        </p:nvGrpSpPr>
        <p:grpSpPr>
          <a:xfrm>
            <a:off x="9293195" y="5211038"/>
            <a:ext cx="986814" cy="244549"/>
            <a:chOff x="7153997" y="4784651"/>
            <a:chExt cx="986814" cy="244549"/>
          </a:xfrm>
        </p:grpSpPr>
        <p:sp>
          <p:nvSpPr>
            <p:cNvPr id="83" name="Rounded Rectangle 82">
              <a:extLst>
                <a:ext uri="{FF2B5EF4-FFF2-40B4-BE49-F238E27FC236}">
                  <a16:creationId xmlns:a16="http://schemas.microsoft.com/office/drawing/2014/main" id="{309D678E-B2DD-2448-B25D-18C4F05BAF0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2AE5D47B-1910-CC4B-ADD2-BBAAE644AC4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F7403401-481B-AB48-AEB3-480BA36402C0}"/>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9E94CE4D-E048-254F-BBC0-EDAF2559707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7246C00A-CF18-5142-A6AF-5FE9AED7BF1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8" name="Oval 87">
              <a:extLst>
                <a:ext uri="{FF2B5EF4-FFF2-40B4-BE49-F238E27FC236}">
                  <a16:creationId xmlns:a16="http://schemas.microsoft.com/office/drawing/2014/main" id="{A0068537-08A4-4447-B707-0F549E952EB3}"/>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89" name="Straight Arrow Connector 88">
            <a:extLst>
              <a:ext uri="{FF2B5EF4-FFF2-40B4-BE49-F238E27FC236}">
                <a16:creationId xmlns:a16="http://schemas.microsoft.com/office/drawing/2014/main" id="{A5E3F7B1-7934-C74B-8F3B-631EA666DA21}"/>
              </a:ext>
            </a:extLst>
          </p:cNvPr>
          <p:cNvCxnSpPr/>
          <p:nvPr/>
        </p:nvCxnSpPr>
        <p:spPr>
          <a:xfrm flipV="1">
            <a:off x="9755250"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D55C0085-1ACA-2444-A261-0933B2326601}"/>
              </a:ext>
            </a:extLst>
          </p:cNvPr>
          <p:cNvSpPr txBox="1"/>
          <p:nvPr/>
        </p:nvSpPr>
        <p:spPr>
          <a:xfrm>
            <a:off x="2078535" y="2787359"/>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9" name="TextBox 98">
            <a:extLst>
              <a:ext uri="{FF2B5EF4-FFF2-40B4-BE49-F238E27FC236}">
                <a16:creationId xmlns:a16="http://schemas.microsoft.com/office/drawing/2014/main" id="{BAA19D6A-C92C-5A4A-80A8-C40BE5549FF3}"/>
              </a:ext>
            </a:extLst>
          </p:cNvPr>
          <p:cNvSpPr txBox="1"/>
          <p:nvPr/>
        </p:nvSpPr>
        <p:spPr>
          <a:xfrm>
            <a:off x="3346032" y="2783234"/>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cxnSp>
        <p:nvCxnSpPr>
          <p:cNvPr id="112" name="Straight Arrow Connector 111">
            <a:extLst>
              <a:ext uri="{FF2B5EF4-FFF2-40B4-BE49-F238E27FC236}">
                <a16:creationId xmlns:a16="http://schemas.microsoft.com/office/drawing/2014/main" id="{32B6600B-439C-4046-A039-93381228D880}"/>
              </a:ext>
            </a:extLst>
          </p:cNvPr>
          <p:cNvCxnSpPr>
            <a:stCxn id="18" idx="3"/>
            <a:endCxn id="19" idx="1"/>
          </p:cNvCxnSpPr>
          <p:nvPr/>
        </p:nvCxnSpPr>
        <p:spPr>
          <a:xfrm>
            <a:off x="2670712" y="4381538"/>
            <a:ext cx="520529"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BCB2C72A-2345-904D-9611-727BC7537BCA}"/>
              </a:ext>
            </a:extLst>
          </p:cNvPr>
          <p:cNvCxnSpPr>
            <a:cxnSpLocks/>
            <a:stCxn id="19" idx="3"/>
            <a:endCxn id="20" idx="1"/>
          </p:cNvCxnSpPr>
          <p:nvPr/>
        </p:nvCxnSpPr>
        <p:spPr>
          <a:xfrm>
            <a:off x="3899635" y="4381538"/>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397F7235-832F-DF48-BE99-A03B07713D9B}"/>
              </a:ext>
            </a:extLst>
          </p:cNvPr>
          <p:cNvCxnSpPr>
            <a:cxnSpLocks/>
            <a:stCxn id="20" idx="3"/>
            <a:endCxn id="21" idx="1"/>
          </p:cNvCxnSpPr>
          <p:nvPr/>
        </p:nvCxnSpPr>
        <p:spPr>
          <a:xfrm flipV="1">
            <a:off x="5123797" y="4381537"/>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E790DD07-A1AD-0D47-957C-6F793E76A6E1}"/>
              </a:ext>
            </a:extLst>
          </p:cNvPr>
          <p:cNvCxnSpPr>
            <a:cxnSpLocks/>
            <a:stCxn id="21" idx="3"/>
            <a:endCxn id="22" idx="1"/>
          </p:cNvCxnSpPr>
          <p:nvPr/>
        </p:nvCxnSpPr>
        <p:spPr>
          <a:xfrm flipV="1">
            <a:off x="6347959" y="4381536"/>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Arrow Connector 121">
            <a:extLst>
              <a:ext uri="{FF2B5EF4-FFF2-40B4-BE49-F238E27FC236}">
                <a16:creationId xmlns:a16="http://schemas.microsoft.com/office/drawing/2014/main" id="{50A08335-8E6C-1D4F-97CB-BBAEBC4F3FB0}"/>
              </a:ext>
            </a:extLst>
          </p:cNvPr>
          <p:cNvCxnSpPr>
            <a:cxnSpLocks/>
            <a:stCxn id="22" idx="3"/>
            <a:endCxn id="23" idx="1"/>
          </p:cNvCxnSpPr>
          <p:nvPr/>
        </p:nvCxnSpPr>
        <p:spPr>
          <a:xfrm>
            <a:off x="7572121" y="4381536"/>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5" name="Straight Arrow Connector 124">
            <a:extLst>
              <a:ext uri="{FF2B5EF4-FFF2-40B4-BE49-F238E27FC236}">
                <a16:creationId xmlns:a16="http://schemas.microsoft.com/office/drawing/2014/main" id="{9A8E8E38-81ED-4641-878D-99DC755A6399}"/>
              </a:ext>
            </a:extLst>
          </p:cNvPr>
          <p:cNvCxnSpPr>
            <a:cxnSpLocks/>
            <a:stCxn id="23" idx="3"/>
            <a:endCxn id="80" idx="1"/>
          </p:cNvCxnSpPr>
          <p:nvPr/>
        </p:nvCxnSpPr>
        <p:spPr>
          <a:xfrm>
            <a:off x="8796283"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Arrow Connector 127">
            <a:extLst>
              <a:ext uri="{FF2B5EF4-FFF2-40B4-BE49-F238E27FC236}">
                <a16:creationId xmlns:a16="http://schemas.microsoft.com/office/drawing/2014/main" id="{7F08D2A8-0F7B-DD44-AB66-C73B25B623E5}"/>
              </a:ext>
            </a:extLst>
          </p:cNvPr>
          <p:cNvCxnSpPr>
            <a:cxnSpLocks/>
          </p:cNvCxnSpPr>
          <p:nvPr/>
        </p:nvCxnSpPr>
        <p:spPr>
          <a:xfrm>
            <a:off x="10106844"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Arrow Connector 128">
            <a:extLst>
              <a:ext uri="{FF2B5EF4-FFF2-40B4-BE49-F238E27FC236}">
                <a16:creationId xmlns:a16="http://schemas.microsoft.com/office/drawing/2014/main" id="{4BB92134-4C6D-D146-9162-41F47BEB695C}"/>
              </a:ext>
            </a:extLst>
          </p:cNvPr>
          <p:cNvCxnSpPr>
            <a:cxnSpLocks/>
          </p:cNvCxnSpPr>
          <p:nvPr/>
        </p:nvCxnSpPr>
        <p:spPr>
          <a:xfrm>
            <a:off x="1360151"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30" name="Group 129">
            <a:extLst>
              <a:ext uri="{FF2B5EF4-FFF2-40B4-BE49-F238E27FC236}">
                <a16:creationId xmlns:a16="http://schemas.microsoft.com/office/drawing/2014/main" id="{B21B2491-A68C-8944-B305-C381DAF8DAE7}"/>
              </a:ext>
            </a:extLst>
          </p:cNvPr>
          <p:cNvGrpSpPr/>
          <p:nvPr/>
        </p:nvGrpSpPr>
        <p:grpSpPr>
          <a:xfrm rot="5400000">
            <a:off x="648283" y="4207200"/>
            <a:ext cx="986814" cy="244549"/>
            <a:chOff x="7153997" y="4784651"/>
            <a:chExt cx="986814" cy="244549"/>
          </a:xfrm>
        </p:grpSpPr>
        <p:sp>
          <p:nvSpPr>
            <p:cNvPr id="131" name="Rounded Rectangle 130">
              <a:extLst>
                <a:ext uri="{FF2B5EF4-FFF2-40B4-BE49-F238E27FC236}">
                  <a16:creationId xmlns:a16="http://schemas.microsoft.com/office/drawing/2014/main" id="{2CB96CE9-43E5-8242-B580-7A32457B0832}"/>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2" name="Oval 131">
              <a:extLst>
                <a:ext uri="{FF2B5EF4-FFF2-40B4-BE49-F238E27FC236}">
                  <a16:creationId xmlns:a16="http://schemas.microsoft.com/office/drawing/2014/main" id="{9A98181A-1D76-8040-90E7-CFD716C66680}"/>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3" name="Oval 132">
              <a:extLst>
                <a:ext uri="{FF2B5EF4-FFF2-40B4-BE49-F238E27FC236}">
                  <a16:creationId xmlns:a16="http://schemas.microsoft.com/office/drawing/2014/main" id="{AEFFB815-7CC9-4045-8B09-4F56A383ACF8}"/>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Oval 133">
              <a:extLst>
                <a:ext uri="{FF2B5EF4-FFF2-40B4-BE49-F238E27FC236}">
                  <a16:creationId xmlns:a16="http://schemas.microsoft.com/office/drawing/2014/main" id="{33961468-74B7-664B-B13F-1E32C9918B5F}"/>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Oval 134">
              <a:extLst>
                <a:ext uri="{FF2B5EF4-FFF2-40B4-BE49-F238E27FC236}">
                  <a16:creationId xmlns:a16="http://schemas.microsoft.com/office/drawing/2014/main" id="{0706D7E6-0774-AC43-A91E-76E145087AA5}"/>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Oval 135">
              <a:extLst>
                <a:ext uri="{FF2B5EF4-FFF2-40B4-BE49-F238E27FC236}">
                  <a16:creationId xmlns:a16="http://schemas.microsoft.com/office/drawing/2014/main" id="{A0B00CBE-39A5-854C-8A95-6AFD559B9AFF}"/>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7" name="Group 136">
            <a:extLst>
              <a:ext uri="{FF2B5EF4-FFF2-40B4-BE49-F238E27FC236}">
                <a16:creationId xmlns:a16="http://schemas.microsoft.com/office/drawing/2014/main" id="{E1C4DFD7-35AC-4849-9639-3A74E94AE8B3}"/>
              </a:ext>
            </a:extLst>
          </p:cNvPr>
          <p:cNvGrpSpPr/>
          <p:nvPr/>
        </p:nvGrpSpPr>
        <p:grpSpPr>
          <a:xfrm rot="5400000">
            <a:off x="10431876" y="4200090"/>
            <a:ext cx="986814" cy="244549"/>
            <a:chOff x="7153997" y="4784651"/>
            <a:chExt cx="986814" cy="244549"/>
          </a:xfrm>
        </p:grpSpPr>
        <p:sp>
          <p:nvSpPr>
            <p:cNvPr id="138" name="Rounded Rectangle 137">
              <a:extLst>
                <a:ext uri="{FF2B5EF4-FFF2-40B4-BE49-F238E27FC236}">
                  <a16:creationId xmlns:a16="http://schemas.microsoft.com/office/drawing/2014/main" id="{7E1F46E4-1A9F-7348-9F57-DECDE280705C}"/>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9" name="Oval 138">
              <a:extLst>
                <a:ext uri="{FF2B5EF4-FFF2-40B4-BE49-F238E27FC236}">
                  <a16:creationId xmlns:a16="http://schemas.microsoft.com/office/drawing/2014/main" id="{D4439DF2-5709-8E45-8F50-BC47D5CB7D32}"/>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0" name="Oval 139">
              <a:extLst>
                <a:ext uri="{FF2B5EF4-FFF2-40B4-BE49-F238E27FC236}">
                  <a16:creationId xmlns:a16="http://schemas.microsoft.com/office/drawing/2014/main" id="{ABEAE2AD-74B7-9B49-859C-B3B0B029B73E}"/>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1" name="Oval 140">
              <a:extLst>
                <a:ext uri="{FF2B5EF4-FFF2-40B4-BE49-F238E27FC236}">
                  <a16:creationId xmlns:a16="http://schemas.microsoft.com/office/drawing/2014/main" id="{67C178E1-EF9D-F145-8CF8-2D385D4F8476}"/>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2" name="Oval 141">
              <a:extLst>
                <a:ext uri="{FF2B5EF4-FFF2-40B4-BE49-F238E27FC236}">
                  <a16:creationId xmlns:a16="http://schemas.microsoft.com/office/drawing/2014/main" id="{3B7AAAFB-CB85-D943-8B58-288DE1B72D97}"/>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3" name="Oval 142">
              <a:extLst>
                <a:ext uri="{FF2B5EF4-FFF2-40B4-BE49-F238E27FC236}">
                  <a16:creationId xmlns:a16="http://schemas.microsoft.com/office/drawing/2014/main" id="{C84A95E7-6986-264C-8389-B6A837A1693B}"/>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4" name="TextBox 143">
            <a:extLst>
              <a:ext uri="{FF2B5EF4-FFF2-40B4-BE49-F238E27FC236}">
                <a16:creationId xmlns:a16="http://schemas.microsoft.com/office/drawing/2014/main" id="{86EA74AF-7856-C746-B069-AE333CCA6445}"/>
              </a:ext>
            </a:extLst>
          </p:cNvPr>
          <p:cNvSpPr txBox="1"/>
          <p:nvPr/>
        </p:nvSpPr>
        <p:spPr>
          <a:xfrm>
            <a:off x="1475901" y="5857276"/>
            <a:ext cx="1815560"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Word embeddings</a:t>
            </a:r>
          </a:p>
        </p:txBody>
      </p:sp>
      <p:cxnSp>
        <p:nvCxnSpPr>
          <p:cNvPr id="146" name="Curved Connector 145">
            <a:extLst>
              <a:ext uri="{FF2B5EF4-FFF2-40B4-BE49-F238E27FC236}">
                <a16:creationId xmlns:a16="http://schemas.microsoft.com/office/drawing/2014/main" id="{8AC54ED2-E74F-0441-9477-497CDDB0E1A0}"/>
              </a:ext>
            </a:extLst>
          </p:cNvPr>
          <p:cNvCxnSpPr>
            <a:stCxn id="144" idx="1"/>
            <a:endCxn id="25" idx="1"/>
          </p:cNvCxnSpPr>
          <p:nvPr/>
        </p:nvCxnSpPr>
        <p:spPr>
          <a:xfrm rot="10800000" flipH="1">
            <a:off x="1475900" y="5298179"/>
            <a:ext cx="368753" cy="743762"/>
          </a:xfrm>
          <a:prstGeom prst="curvedConnector3">
            <a:avLst>
              <a:gd name="adj1" fmla="val -6199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423535F8-58FA-A547-96D3-246DBF7F8A4A}"/>
              </a:ext>
            </a:extLst>
          </p:cNvPr>
          <p:cNvGrpSpPr/>
          <p:nvPr/>
        </p:nvGrpSpPr>
        <p:grpSpPr>
          <a:xfrm>
            <a:off x="1823108" y="3083555"/>
            <a:ext cx="986814" cy="244549"/>
            <a:chOff x="7153997" y="4784651"/>
            <a:chExt cx="986814" cy="244549"/>
          </a:xfrm>
        </p:grpSpPr>
        <p:sp>
          <p:nvSpPr>
            <p:cNvPr id="149" name="Rounded Rectangle 148">
              <a:extLst>
                <a:ext uri="{FF2B5EF4-FFF2-40B4-BE49-F238E27FC236}">
                  <a16:creationId xmlns:a16="http://schemas.microsoft.com/office/drawing/2014/main" id="{AFB52133-FE13-5849-A50D-37BC178E5F05}"/>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0" name="Oval 149">
              <a:extLst>
                <a:ext uri="{FF2B5EF4-FFF2-40B4-BE49-F238E27FC236}">
                  <a16:creationId xmlns:a16="http://schemas.microsoft.com/office/drawing/2014/main" id="{7F67234C-F290-694A-A795-AD9DF0F21FF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1" name="Oval 150">
              <a:extLst>
                <a:ext uri="{FF2B5EF4-FFF2-40B4-BE49-F238E27FC236}">
                  <a16:creationId xmlns:a16="http://schemas.microsoft.com/office/drawing/2014/main" id="{A8EFABBE-C26C-5643-B6DC-61E92C6484C9}"/>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2" name="Oval 151">
              <a:extLst>
                <a:ext uri="{FF2B5EF4-FFF2-40B4-BE49-F238E27FC236}">
                  <a16:creationId xmlns:a16="http://schemas.microsoft.com/office/drawing/2014/main" id="{1D93A609-712E-3E41-AA84-BD41D4896EA1}"/>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3" name="Oval 152">
              <a:extLst>
                <a:ext uri="{FF2B5EF4-FFF2-40B4-BE49-F238E27FC236}">
                  <a16:creationId xmlns:a16="http://schemas.microsoft.com/office/drawing/2014/main" id="{EBB920C7-7FB5-084A-A524-B3906635CF1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4" name="Oval 153">
              <a:extLst>
                <a:ext uri="{FF2B5EF4-FFF2-40B4-BE49-F238E27FC236}">
                  <a16:creationId xmlns:a16="http://schemas.microsoft.com/office/drawing/2014/main" id="{41964FB9-F376-384D-BE43-E50F696A7DAF}"/>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55" name="Group 154">
            <a:extLst>
              <a:ext uri="{FF2B5EF4-FFF2-40B4-BE49-F238E27FC236}">
                <a16:creationId xmlns:a16="http://schemas.microsoft.com/office/drawing/2014/main" id="{5E514F4F-2608-4441-9A27-D2DBE60F5913}"/>
              </a:ext>
            </a:extLst>
          </p:cNvPr>
          <p:cNvGrpSpPr/>
          <p:nvPr/>
        </p:nvGrpSpPr>
        <p:grpSpPr>
          <a:xfrm>
            <a:off x="3081063" y="3085229"/>
            <a:ext cx="986814" cy="244549"/>
            <a:chOff x="7153997" y="4784651"/>
            <a:chExt cx="986814" cy="244549"/>
          </a:xfrm>
        </p:grpSpPr>
        <p:sp>
          <p:nvSpPr>
            <p:cNvPr id="156" name="Rounded Rectangle 155">
              <a:extLst>
                <a:ext uri="{FF2B5EF4-FFF2-40B4-BE49-F238E27FC236}">
                  <a16:creationId xmlns:a16="http://schemas.microsoft.com/office/drawing/2014/main" id="{F67AC9D8-A9B1-8C45-A583-04AEC92D9BA1}"/>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7" name="Oval 156">
              <a:extLst>
                <a:ext uri="{FF2B5EF4-FFF2-40B4-BE49-F238E27FC236}">
                  <a16:creationId xmlns:a16="http://schemas.microsoft.com/office/drawing/2014/main" id="{F3E53664-4075-1E46-BD5B-7F8210D1E6B7}"/>
                </a:ext>
              </a:extLst>
            </p:cNvPr>
            <p:cNvSpPr/>
            <p:nvPr/>
          </p:nvSpPr>
          <p:spPr>
            <a:xfrm>
              <a:off x="7208016"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8" name="Oval 157">
              <a:extLst>
                <a:ext uri="{FF2B5EF4-FFF2-40B4-BE49-F238E27FC236}">
                  <a16:creationId xmlns:a16="http://schemas.microsoft.com/office/drawing/2014/main" id="{F91705D7-1CA2-BB4E-B5F2-1841E17AD087}"/>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9" name="Oval 158">
              <a:extLst>
                <a:ext uri="{FF2B5EF4-FFF2-40B4-BE49-F238E27FC236}">
                  <a16:creationId xmlns:a16="http://schemas.microsoft.com/office/drawing/2014/main" id="{B621CC65-7D92-1E45-BD81-72219165013D}"/>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0" name="Oval 159">
              <a:extLst>
                <a:ext uri="{FF2B5EF4-FFF2-40B4-BE49-F238E27FC236}">
                  <a16:creationId xmlns:a16="http://schemas.microsoft.com/office/drawing/2014/main" id="{28A38E7F-B88C-9D41-BD4F-290DAB8D328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80C391D2-9F23-D94D-BBFC-54C5ED6AFB04}"/>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2" name="TextBox 161">
            <a:extLst>
              <a:ext uri="{FF2B5EF4-FFF2-40B4-BE49-F238E27FC236}">
                <a16:creationId xmlns:a16="http://schemas.microsoft.com/office/drawing/2014/main" id="{57906D6C-9476-9C41-BBAB-6333EED1057E}"/>
              </a:ext>
            </a:extLst>
          </p:cNvPr>
          <p:cNvSpPr txBox="1"/>
          <p:nvPr/>
        </p:nvSpPr>
        <p:spPr>
          <a:xfrm>
            <a:off x="4499414" y="2770246"/>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63" name="Group 162">
            <a:extLst>
              <a:ext uri="{FF2B5EF4-FFF2-40B4-BE49-F238E27FC236}">
                <a16:creationId xmlns:a16="http://schemas.microsoft.com/office/drawing/2014/main" id="{E80CA108-754B-EF4F-992B-DD67620D68BB}"/>
              </a:ext>
            </a:extLst>
          </p:cNvPr>
          <p:cNvGrpSpPr/>
          <p:nvPr/>
        </p:nvGrpSpPr>
        <p:grpSpPr>
          <a:xfrm>
            <a:off x="4283743" y="3056503"/>
            <a:ext cx="986814" cy="244549"/>
            <a:chOff x="7153997" y="4784651"/>
            <a:chExt cx="986814" cy="244549"/>
          </a:xfrm>
        </p:grpSpPr>
        <p:sp>
          <p:nvSpPr>
            <p:cNvPr id="164" name="Rounded Rectangle 163">
              <a:extLst>
                <a:ext uri="{FF2B5EF4-FFF2-40B4-BE49-F238E27FC236}">
                  <a16:creationId xmlns:a16="http://schemas.microsoft.com/office/drawing/2014/main" id="{6901E261-FD06-B047-B853-794914FBDFC8}"/>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894DB5CD-BF67-4F4E-BA0F-812DC10DB499}"/>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CA807C1B-997C-D54C-A7C3-05B243EEDC70}"/>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7" name="Oval 166">
              <a:extLst>
                <a:ext uri="{FF2B5EF4-FFF2-40B4-BE49-F238E27FC236}">
                  <a16:creationId xmlns:a16="http://schemas.microsoft.com/office/drawing/2014/main" id="{B114A4A9-0A9A-9243-B48D-A26FA66D482F}"/>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8" name="Oval 167">
              <a:extLst>
                <a:ext uri="{FF2B5EF4-FFF2-40B4-BE49-F238E27FC236}">
                  <a16:creationId xmlns:a16="http://schemas.microsoft.com/office/drawing/2014/main" id="{B208B48E-9A17-9545-BC24-A1B03DFEEE34}"/>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9" name="Oval 168">
              <a:extLst>
                <a:ext uri="{FF2B5EF4-FFF2-40B4-BE49-F238E27FC236}">
                  <a16:creationId xmlns:a16="http://schemas.microsoft.com/office/drawing/2014/main" id="{E80A9723-648A-184D-9AA2-EC0D94C3546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0" name="TextBox 169">
            <a:extLst>
              <a:ext uri="{FF2B5EF4-FFF2-40B4-BE49-F238E27FC236}">
                <a16:creationId xmlns:a16="http://schemas.microsoft.com/office/drawing/2014/main" id="{18C60907-95B0-944B-93F5-7AA4687A58D9}"/>
              </a:ext>
            </a:extLst>
          </p:cNvPr>
          <p:cNvSpPr txBox="1"/>
          <p:nvPr/>
        </p:nvSpPr>
        <p:spPr>
          <a:xfrm>
            <a:off x="5695423" y="2777404"/>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grpSp>
        <p:nvGrpSpPr>
          <p:cNvPr id="171" name="Group 170">
            <a:extLst>
              <a:ext uri="{FF2B5EF4-FFF2-40B4-BE49-F238E27FC236}">
                <a16:creationId xmlns:a16="http://schemas.microsoft.com/office/drawing/2014/main" id="{5F6B4C37-D585-0D43-8A50-2F972D003892}"/>
              </a:ext>
            </a:extLst>
          </p:cNvPr>
          <p:cNvGrpSpPr/>
          <p:nvPr/>
        </p:nvGrpSpPr>
        <p:grpSpPr>
          <a:xfrm>
            <a:off x="5479752" y="3063661"/>
            <a:ext cx="986814" cy="244549"/>
            <a:chOff x="7153997" y="4784651"/>
            <a:chExt cx="986814" cy="244549"/>
          </a:xfrm>
        </p:grpSpPr>
        <p:sp>
          <p:nvSpPr>
            <p:cNvPr id="172" name="Rounded Rectangle 171">
              <a:extLst>
                <a:ext uri="{FF2B5EF4-FFF2-40B4-BE49-F238E27FC236}">
                  <a16:creationId xmlns:a16="http://schemas.microsoft.com/office/drawing/2014/main" id="{09BF3792-6460-A34C-9216-BCDDB902940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3" name="Oval 172">
              <a:extLst>
                <a:ext uri="{FF2B5EF4-FFF2-40B4-BE49-F238E27FC236}">
                  <a16:creationId xmlns:a16="http://schemas.microsoft.com/office/drawing/2014/main" id="{DFE1FDA4-3012-6143-8D8C-C6CD102D7F95}"/>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4" name="Oval 173">
              <a:extLst>
                <a:ext uri="{FF2B5EF4-FFF2-40B4-BE49-F238E27FC236}">
                  <a16:creationId xmlns:a16="http://schemas.microsoft.com/office/drawing/2014/main" id="{D833AFFE-E5FD-754D-A568-A1F0C0F453DA}"/>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5" name="Oval 174">
              <a:extLst>
                <a:ext uri="{FF2B5EF4-FFF2-40B4-BE49-F238E27FC236}">
                  <a16:creationId xmlns:a16="http://schemas.microsoft.com/office/drawing/2014/main" id="{D0BA0E8D-BF0E-5D48-A02C-3AF918F93993}"/>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6" name="Oval 175">
              <a:extLst>
                <a:ext uri="{FF2B5EF4-FFF2-40B4-BE49-F238E27FC236}">
                  <a16:creationId xmlns:a16="http://schemas.microsoft.com/office/drawing/2014/main" id="{FB60D810-4FD4-5E4E-8E35-44F2062A6B2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7" name="Oval 176">
              <a:extLst>
                <a:ext uri="{FF2B5EF4-FFF2-40B4-BE49-F238E27FC236}">
                  <a16:creationId xmlns:a16="http://schemas.microsoft.com/office/drawing/2014/main" id="{F7896B74-EAAF-6741-AFB2-E2B6D23CF64A}"/>
                </a:ext>
              </a:extLst>
            </p:cNvPr>
            <p:cNvSpPr/>
            <p:nvPr/>
          </p:nvSpPr>
          <p:spPr>
            <a:xfrm>
              <a:off x="7960280" y="4824365"/>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8" name="TextBox 177">
            <a:extLst>
              <a:ext uri="{FF2B5EF4-FFF2-40B4-BE49-F238E27FC236}">
                <a16:creationId xmlns:a16="http://schemas.microsoft.com/office/drawing/2014/main" id="{45D3863C-8023-7848-A41E-4CF58C7CCF2B}"/>
              </a:ext>
            </a:extLst>
          </p:cNvPr>
          <p:cNvSpPr txBox="1"/>
          <p:nvPr/>
        </p:nvSpPr>
        <p:spPr>
          <a:xfrm>
            <a:off x="6940188" y="277746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grpSp>
        <p:nvGrpSpPr>
          <p:cNvPr id="179" name="Group 178">
            <a:extLst>
              <a:ext uri="{FF2B5EF4-FFF2-40B4-BE49-F238E27FC236}">
                <a16:creationId xmlns:a16="http://schemas.microsoft.com/office/drawing/2014/main" id="{81BD2726-9EDF-A246-87C2-CC5518958BAA}"/>
              </a:ext>
            </a:extLst>
          </p:cNvPr>
          <p:cNvGrpSpPr/>
          <p:nvPr/>
        </p:nvGrpSpPr>
        <p:grpSpPr>
          <a:xfrm>
            <a:off x="6724517" y="3063719"/>
            <a:ext cx="986814" cy="244549"/>
            <a:chOff x="7153997" y="4784651"/>
            <a:chExt cx="986814" cy="244549"/>
          </a:xfrm>
        </p:grpSpPr>
        <p:sp>
          <p:nvSpPr>
            <p:cNvPr id="180" name="Rounded Rectangle 179">
              <a:extLst>
                <a:ext uri="{FF2B5EF4-FFF2-40B4-BE49-F238E27FC236}">
                  <a16:creationId xmlns:a16="http://schemas.microsoft.com/office/drawing/2014/main" id="{E2D72570-0E82-6948-B369-CDBCC48F181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1" name="Oval 180">
              <a:extLst>
                <a:ext uri="{FF2B5EF4-FFF2-40B4-BE49-F238E27FC236}">
                  <a16:creationId xmlns:a16="http://schemas.microsoft.com/office/drawing/2014/main" id="{DF115B2C-E187-4245-92D8-43A4CC1E91A7}"/>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2" name="Oval 181">
              <a:extLst>
                <a:ext uri="{FF2B5EF4-FFF2-40B4-BE49-F238E27FC236}">
                  <a16:creationId xmlns:a16="http://schemas.microsoft.com/office/drawing/2014/main" id="{52829931-06D1-7546-8104-32467EEA85BE}"/>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3" name="Oval 182">
              <a:extLst>
                <a:ext uri="{FF2B5EF4-FFF2-40B4-BE49-F238E27FC236}">
                  <a16:creationId xmlns:a16="http://schemas.microsoft.com/office/drawing/2014/main" id="{755F1F26-1E2C-DF4B-99B4-A69D3525CC3C}"/>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4" name="Oval 183">
              <a:extLst>
                <a:ext uri="{FF2B5EF4-FFF2-40B4-BE49-F238E27FC236}">
                  <a16:creationId xmlns:a16="http://schemas.microsoft.com/office/drawing/2014/main" id="{5EC74B0B-5C83-9540-9B97-20753734A371}"/>
                </a:ext>
              </a:extLst>
            </p:cNvPr>
            <p:cNvSpPr/>
            <p:nvPr/>
          </p:nvSpPr>
          <p:spPr>
            <a:xfrm>
              <a:off x="7775981"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5" name="Oval 184">
              <a:extLst>
                <a:ext uri="{FF2B5EF4-FFF2-40B4-BE49-F238E27FC236}">
                  <a16:creationId xmlns:a16="http://schemas.microsoft.com/office/drawing/2014/main" id="{55641637-64B1-F54E-B45D-A9BE2A1AE0E8}"/>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86" name="TextBox 185">
            <a:extLst>
              <a:ext uri="{FF2B5EF4-FFF2-40B4-BE49-F238E27FC236}">
                <a16:creationId xmlns:a16="http://schemas.microsoft.com/office/drawing/2014/main" id="{2E7051E0-78BF-ED46-AD4C-B19AE52FBEE0}"/>
              </a:ext>
            </a:extLst>
          </p:cNvPr>
          <p:cNvSpPr txBox="1"/>
          <p:nvPr/>
        </p:nvSpPr>
        <p:spPr>
          <a:xfrm>
            <a:off x="8203847" y="2791764"/>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grpSp>
        <p:nvGrpSpPr>
          <p:cNvPr id="187" name="Group 186">
            <a:extLst>
              <a:ext uri="{FF2B5EF4-FFF2-40B4-BE49-F238E27FC236}">
                <a16:creationId xmlns:a16="http://schemas.microsoft.com/office/drawing/2014/main" id="{096F5B7A-91DB-5349-805D-743FA9584C82}"/>
              </a:ext>
            </a:extLst>
          </p:cNvPr>
          <p:cNvGrpSpPr/>
          <p:nvPr/>
        </p:nvGrpSpPr>
        <p:grpSpPr>
          <a:xfrm>
            <a:off x="7988176" y="3078021"/>
            <a:ext cx="986814" cy="244549"/>
            <a:chOff x="7153997" y="4784651"/>
            <a:chExt cx="986814" cy="244549"/>
          </a:xfrm>
        </p:grpSpPr>
        <p:sp>
          <p:nvSpPr>
            <p:cNvPr id="188" name="Rounded Rectangle 187">
              <a:extLst>
                <a:ext uri="{FF2B5EF4-FFF2-40B4-BE49-F238E27FC236}">
                  <a16:creationId xmlns:a16="http://schemas.microsoft.com/office/drawing/2014/main" id="{0C2CD509-3FBD-D542-9D15-FA11071D4C6D}"/>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9" name="Oval 188">
              <a:extLst>
                <a:ext uri="{FF2B5EF4-FFF2-40B4-BE49-F238E27FC236}">
                  <a16:creationId xmlns:a16="http://schemas.microsoft.com/office/drawing/2014/main" id="{D94628D7-26ED-944C-965A-C75502933713}"/>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0" name="Oval 189">
              <a:extLst>
                <a:ext uri="{FF2B5EF4-FFF2-40B4-BE49-F238E27FC236}">
                  <a16:creationId xmlns:a16="http://schemas.microsoft.com/office/drawing/2014/main" id="{FD8FD110-267C-3B48-AF68-2584A05D03A9}"/>
                </a:ext>
              </a:extLst>
            </p:cNvPr>
            <p:cNvSpPr/>
            <p:nvPr/>
          </p:nvSpPr>
          <p:spPr>
            <a:xfrm>
              <a:off x="7401973"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1" name="Oval 190">
              <a:extLst>
                <a:ext uri="{FF2B5EF4-FFF2-40B4-BE49-F238E27FC236}">
                  <a16:creationId xmlns:a16="http://schemas.microsoft.com/office/drawing/2014/main" id="{803E3A39-412E-5E4F-AB67-D60CCC64A3A1}"/>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2" name="Oval 191">
              <a:extLst>
                <a:ext uri="{FF2B5EF4-FFF2-40B4-BE49-F238E27FC236}">
                  <a16:creationId xmlns:a16="http://schemas.microsoft.com/office/drawing/2014/main" id="{A907C859-4856-1A4C-B3B0-CB31F9543F6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3" name="Oval 192">
              <a:extLst>
                <a:ext uri="{FF2B5EF4-FFF2-40B4-BE49-F238E27FC236}">
                  <a16:creationId xmlns:a16="http://schemas.microsoft.com/office/drawing/2014/main" id="{4E1A995A-528A-3944-A9C2-89F793CB0922}"/>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94" name="TextBox 193">
            <a:extLst>
              <a:ext uri="{FF2B5EF4-FFF2-40B4-BE49-F238E27FC236}">
                <a16:creationId xmlns:a16="http://schemas.microsoft.com/office/drawing/2014/main" id="{0D5ED4C7-E483-674C-9C85-0A7EDB0E4ADD}"/>
              </a:ext>
            </a:extLst>
          </p:cNvPr>
          <p:cNvSpPr txBox="1"/>
          <p:nvPr/>
        </p:nvSpPr>
        <p:spPr>
          <a:xfrm>
            <a:off x="9548366" y="279176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95" name="Group 194">
            <a:extLst>
              <a:ext uri="{FF2B5EF4-FFF2-40B4-BE49-F238E27FC236}">
                <a16:creationId xmlns:a16="http://schemas.microsoft.com/office/drawing/2014/main" id="{B1BA9D40-8C9D-9544-9665-513A96FF4805}"/>
              </a:ext>
            </a:extLst>
          </p:cNvPr>
          <p:cNvGrpSpPr/>
          <p:nvPr/>
        </p:nvGrpSpPr>
        <p:grpSpPr>
          <a:xfrm>
            <a:off x="9332695" y="3078021"/>
            <a:ext cx="986814" cy="244549"/>
            <a:chOff x="7153997" y="4784651"/>
            <a:chExt cx="986814" cy="244549"/>
          </a:xfrm>
        </p:grpSpPr>
        <p:sp>
          <p:nvSpPr>
            <p:cNvPr id="196" name="Rounded Rectangle 195">
              <a:extLst>
                <a:ext uri="{FF2B5EF4-FFF2-40B4-BE49-F238E27FC236}">
                  <a16:creationId xmlns:a16="http://schemas.microsoft.com/office/drawing/2014/main" id="{2F8340C1-9117-F447-AAD2-77408ED4FE7A}"/>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7" name="Oval 196">
              <a:extLst>
                <a:ext uri="{FF2B5EF4-FFF2-40B4-BE49-F238E27FC236}">
                  <a16:creationId xmlns:a16="http://schemas.microsoft.com/office/drawing/2014/main" id="{535E21F2-CAFA-9F47-9889-97B682D55AA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8" name="Oval 197">
              <a:extLst>
                <a:ext uri="{FF2B5EF4-FFF2-40B4-BE49-F238E27FC236}">
                  <a16:creationId xmlns:a16="http://schemas.microsoft.com/office/drawing/2014/main" id="{269F5525-774A-1646-9386-F2984C58DF7D}"/>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9" name="Oval 198">
              <a:extLst>
                <a:ext uri="{FF2B5EF4-FFF2-40B4-BE49-F238E27FC236}">
                  <a16:creationId xmlns:a16="http://schemas.microsoft.com/office/drawing/2014/main" id="{E4BCB3D7-0F18-E541-BD7F-63A63E7A7C5B}"/>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0" name="Oval 199">
              <a:extLst>
                <a:ext uri="{FF2B5EF4-FFF2-40B4-BE49-F238E27FC236}">
                  <a16:creationId xmlns:a16="http://schemas.microsoft.com/office/drawing/2014/main" id="{5122088E-77D7-3841-9147-8D6476FB1D1E}"/>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1" name="Oval 200">
              <a:extLst>
                <a:ext uri="{FF2B5EF4-FFF2-40B4-BE49-F238E27FC236}">
                  <a16:creationId xmlns:a16="http://schemas.microsoft.com/office/drawing/2014/main" id="{553FFFDD-4C62-EE44-B5FD-BBDE77D20DF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03" name="TextBox 202">
            <a:extLst>
              <a:ext uri="{FF2B5EF4-FFF2-40B4-BE49-F238E27FC236}">
                <a16:creationId xmlns:a16="http://schemas.microsoft.com/office/drawing/2014/main" id="{9D08AD6A-70E9-184C-930F-DFC11E90DB71}"/>
              </a:ext>
            </a:extLst>
          </p:cNvPr>
          <p:cNvSpPr txBox="1"/>
          <p:nvPr/>
        </p:nvSpPr>
        <p:spPr>
          <a:xfrm>
            <a:off x="727815" y="414414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0</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04" name="TextBox 203">
            <a:extLst>
              <a:ext uri="{FF2B5EF4-FFF2-40B4-BE49-F238E27FC236}">
                <a16:creationId xmlns:a16="http://schemas.microsoft.com/office/drawing/2014/main" id="{7A37B183-03D2-1843-87ED-7A66256489C4}"/>
              </a:ext>
            </a:extLst>
          </p:cNvPr>
          <p:cNvSpPr txBox="1"/>
          <p:nvPr/>
        </p:nvSpPr>
        <p:spPr>
          <a:xfrm>
            <a:off x="11085970" y="414333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7</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5122" name="Picture 2" descr="Image result for lstm">
            <a:extLst>
              <a:ext uri="{FF2B5EF4-FFF2-40B4-BE49-F238E27FC236}">
                <a16:creationId xmlns:a16="http://schemas.microsoft.com/office/drawing/2014/main" id="{691FB026-FA00-5246-84C2-BBFF3A05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989" y="1673052"/>
            <a:ext cx="1282789" cy="997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ru cell">
            <a:extLst>
              <a:ext uri="{FF2B5EF4-FFF2-40B4-BE49-F238E27FC236}">
                <a16:creationId xmlns:a16="http://schemas.microsoft.com/office/drawing/2014/main" id="{C635096C-0521-2347-92DF-C658F02A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762" y="1673052"/>
            <a:ext cx="1386504" cy="978845"/>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57F9C94B-52CA-614D-9CDE-D8B5B401E867}"/>
              </a:ext>
            </a:extLst>
          </p:cNvPr>
          <p:cNvSpPr txBox="1"/>
          <p:nvPr/>
        </p:nvSpPr>
        <p:spPr>
          <a:xfrm>
            <a:off x="8258552" y="1549824"/>
            <a:ext cx="6036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LSTM</a:t>
            </a:r>
          </a:p>
        </p:txBody>
      </p:sp>
      <p:sp>
        <p:nvSpPr>
          <p:cNvPr id="211" name="TextBox 210">
            <a:extLst>
              <a:ext uri="{FF2B5EF4-FFF2-40B4-BE49-F238E27FC236}">
                <a16:creationId xmlns:a16="http://schemas.microsoft.com/office/drawing/2014/main" id="{34EA5BA6-626A-8841-906F-DA9171BFF255}"/>
              </a:ext>
            </a:extLst>
          </p:cNvPr>
          <p:cNvSpPr txBox="1"/>
          <p:nvPr/>
        </p:nvSpPr>
        <p:spPr>
          <a:xfrm>
            <a:off x="9788418" y="1509361"/>
            <a:ext cx="510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GRU</a:t>
            </a:r>
          </a:p>
        </p:txBody>
      </p:sp>
      <p:sp>
        <p:nvSpPr>
          <p:cNvPr id="231" name="TextBox 230">
            <a:extLst>
              <a:ext uri="{FF2B5EF4-FFF2-40B4-BE49-F238E27FC236}">
                <a16:creationId xmlns:a16="http://schemas.microsoft.com/office/drawing/2014/main" id="{1BC1D1E9-31AB-F840-BC73-173DA38F7284}"/>
              </a:ext>
            </a:extLst>
          </p:cNvPr>
          <p:cNvSpPr txBox="1"/>
          <p:nvPr/>
        </p:nvSpPr>
        <p:spPr>
          <a:xfrm>
            <a:off x="8339350" y="1061717"/>
            <a:ext cx="29735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Efficient RNN implementations</a:t>
            </a:r>
          </a:p>
        </p:txBody>
      </p:sp>
      <p:sp>
        <p:nvSpPr>
          <p:cNvPr id="4" name="TextBox 3">
            <a:extLst>
              <a:ext uri="{FF2B5EF4-FFF2-40B4-BE49-F238E27FC236}">
                <a16:creationId xmlns:a16="http://schemas.microsoft.com/office/drawing/2014/main" id="{BD2C87F3-05FF-8D42-BBFD-58C84AE6D0BD}"/>
              </a:ext>
            </a:extLst>
          </p:cNvPr>
          <p:cNvSpPr txBox="1"/>
          <p:nvPr/>
        </p:nvSpPr>
        <p:spPr>
          <a:xfrm>
            <a:off x="10950321" y="191343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nvGrpSpPr>
          <p:cNvPr id="91" name="Group 90">
            <a:extLst>
              <a:ext uri="{FF2B5EF4-FFF2-40B4-BE49-F238E27FC236}">
                <a16:creationId xmlns:a16="http://schemas.microsoft.com/office/drawing/2014/main" id="{BB4BAA7C-A1A1-9745-9AB5-9F864AC4F606}"/>
              </a:ext>
            </a:extLst>
          </p:cNvPr>
          <p:cNvGrpSpPr/>
          <p:nvPr/>
        </p:nvGrpSpPr>
        <p:grpSpPr>
          <a:xfrm>
            <a:off x="2192809" y="3319962"/>
            <a:ext cx="246219" cy="704030"/>
            <a:chOff x="2192809" y="3319962"/>
            <a:chExt cx="246219" cy="704030"/>
          </a:xfrm>
        </p:grpSpPr>
        <p:cxnSp>
          <p:nvCxnSpPr>
            <p:cNvPr id="98" name="Straight Arrow Connector 97">
              <a:extLst>
                <a:ext uri="{FF2B5EF4-FFF2-40B4-BE49-F238E27FC236}">
                  <a16:creationId xmlns:a16="http://schemas.microsoft.com/office/drawing/2014/main" id="{D7FBA438-4E19-4E49-AB88-B1821713E9B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EE8E8642-3FEC-F340-AC09-6E438D318B3D}"/>
                </a:ext>
              </a:extLst>
            </p:cNvPr>
            <p:cNvGrpSpPr/>
            <p:nvPr/>
          </p:nvGrpSpPr>
          <p:grpSpPr>
            <a:xfrm>
              <a:off x="2192809" y="3480462"/>
              <a:ext cx="246219" cy="369330"/>
              <a:chOff x="367748" y="2815828"/>
              <a:chExt cx="246219" cy="369330"/>
            </a:xfrm>
          </p:grpSpPr>
          <p:sp>
            <p:nvSpPr>
              <p:cNvPr id="5" name="Rounded Rectangle 4">
                <a:extLst>
                  <a:ext uri="{FF2B5EF4-FFF2-40B4-BE49-F238E27FC236}">
                    <a16:creationId xmlns:a16="http://schemas.microsoft.com/office/drawing/2014/main" id="{E9E1066C-F3DC-784B-A59B-6C0F0517B001}"/>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BA0EFE83-FE01-FE4D-808E-ED4F0ABF13B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02" name="Straight Arrow Connector 201">
              <a:extLst>
                <a:ext uri="{FF2B5EF4-FFF2-40B4-BE49-F238E27FC236}">
                  <a16:creationId xmlns:a16="http://schemas.microsoft.com/office/drawing/2014/main" id="{14CF13F1-BD91-6643-B8E6-7221BF34F7E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24" name="Group 223">
            <a:extLst>
              <a:ext uri="{FF2B5EF4-FFF2-40B4-BE49-F238E27FC236}">
                <a16:creationId xmlns:a16="http://schemas.microsoft.com/office/drawing/2014/main" id="{CEE22F39-C0F1-6442-8D51-3C7D5FF7A96D}"/>
              </a:ext>
            </a:extLst>
          </p:cNvPr>
          <p:cNvGrpSpPr/>
          <p:nvPr/>
        </p:nvGrpSpPr>
        <p:grpSpPr>
          <a:xfrm>
            <a:off x="3440364" y="3329204"/>
            <a:ext cx="246219" cy="704030"/>
            <a:chOff x="2192809" y="3319962"/>
            <a:chExt cx="246219" cy="704030"/>
          </a:xfrm>
        </p:grpSpPr>
        <p:cxnSp>
          <p:nvCxnSpPr>
            <p:cNvPr id="225" name="Straight Arrow Connector 224">
              <a:extLst>
                <a:ext uri="{FF2B5EF4-FFF2-40B4-BE49-F238E27FC236}">
                  <a16:creationId xmlns:a16="http://schemas.microsoft.com/office/drawing/2014/main" id="{B13628DF-15D5-0D43-BA02-056DA41CDD8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26" name="Group 225">
              <a:extLst>
                <a:ext uri="{FF2B5EF4-FFF2-40B4-BE49-F238E27FC236}">
                  <a16:creationId xmlns:a16="http://schemas.microsoft.com/office/drawing/2014/main" id="{AA90CD97-60F9-154C-8547-913B7FAE7532}"/>
                </a:ext>
              </a:extLst>
            </p:cNvPr>
            <p:cNvGrpSpPr/>
            <p:nvPr/>
          </p:nvGrpSpPr>
          <p:grpSpPr>
            <a:xfrm>
              <a:off x="2192809" y="3480462"/>
              <a:ext cx="246219" cy="369330"/>
              <a:chOff x="367748" y="2815828"/>
              <a:chExt cx="246219" cy="369330"/>
            </a:xfrm>
          </p:grpSpPr>
          <p:sp>
            <p:nvSpPr>
              <p:cNvPr id="228" name="Rounded Rectangle 227">
                <a:extLst>
                  <a:ext uri="{FF2B5EF4-FFF2-40B4-BE49-F238E27FC236}">
                    <a16:creationId xmlns:a16="http://schemas.microsoft.com/office/drawing/2014/main" id="{F51EF4CF-C7B0-F249-82BE-281375392598}"/>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9" name="TextBox 228">
                <a:extLst>
                  <a:ext uri="{FF2B5EF4-FFF2-40B4-BE49-F238E27FC236}">
                    <a16:creationId xmlns:a16="http://schemas.microsoft.com/office/drawing/2014/main" id="{31EE969E-F97E-BD45-ADA0-7592A330EE1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27" name="Straight Arrow Connector 226">
              <a:extLst>
                <a:ext uri="{FF2B5EF4-FFF2-40B4-BE49-F238E27FC236}">
                  <a16:creationId xmlns:a16="http://schemas.microsoft.com/office/drawing/2014/main" id="{727433C9-2584-EA46-8520-B064DA5C202E}"/>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2" name="Group 231">
            <a:extLst>
              <a:ext uri="{FF2B5EF4-FFF2-40B4-BE49-F238E27FC236}">
                <a16:creationId xmlns:a16="http://schemas.microsoft.com/office/drawing/2014/main" id="{DEED7007-B31F-7441-94E7-73DD39A87582}"/>
              </a:ext>
            </a:extLst>
          </p:cNvPr>
          <p:cNvGrpSpPr/>
          <p:nvPr/>
        </p:nvGrpSpPr>
        <p:grpSpPr>
          <a:xfrm>
            <a:off x="4633398" y="3303020"/>
            <a:ext cx="246219" cy="704030"/>
            <a:chOff x="2192809" y="3319962"/>
            <a:chExt cx="246219" cy="704030"/>
          </a:xfrm>
        </p:grpSpPr>
        <p:cxnSp>
          <p:nvCxnSpPr>
            <p:cNvPr id="233" name="Straight Arrow Connector 232">
              <a:extLst>
                <a:ext uri="{FF2B5EF4-FFF2-40B4-BE49-F238E27FC236}">
                  <a16:creationId xmlns:a16="http://schemas.microsoft.com/office/drawing/2014/main" id="{83EE430C-2FF6-5A48-A7A0-BF1AF8EFC981}"/>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34" name="Group 233">
              <a:extLst>
                <a:ext uri="{FF2B5EF4-FFF2-40B4-BE49-F238E27FC236}">
                  <a16:creationId xmlns:a16="http://schemas.microsoft.com/office/drawing/2014/main" id="{F22C9FF2-2154-444C-BE30-76C5D68FA166}"/>
                </a:ext>
              </a:extLst>
            </p:cNvPr>
            <p:cNvGrpSpPr/>
            <p:nvPr/>
          </p:nvGrpSpPr>
          <p:grpSpPr>
            <a:xfrm>
              <a:off x="2192809" y="3480462"/>
              <a:ext cx="246219" cy="369330"/>
              <a:chOff x="367748" y="2815828"/>
              <a:chExt cx="246219" cy="369330"/>
            </a:xfrm>
          </p:grpSpPr>
          <p:sp>
            <p:nvSpPr>
              <p:cNvPr id="236" name="Rounded Rectangle 235">
                <a:extLst>
                  <a:ext uri="{FF2B5EF4-FFF2-40B4-BE49-F238E27FC236}">
                    <a16:creationId xmlns:a16="http://schemas.microsoft.com/office/drawing/2014/main" id="{EA6E1AFC-C42A-7849-9499-59652D72C0A6}"/>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7" name="TextBox 236">
                <a:extLst>
                  <a:ext uri="{FF2B5EF4-FFF2-40B4-BE49-F238E27FC236}">
                    <a16:creationId xmlns:a16="http://schemas.microsoft.com/office/drawing/2014/main" id="{58C21445-5E0B-604B-B6F0-D1FC87246A4F}"/>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35" name="Straight Arrow Connector 234">
              <a:extLst>
                <a:ext uri="{FF2B5EF4-FFF2-40B4-BE49-F238E27FC236}">
                  <a16:creationId xmlns:a16="http://schemas.microsoft.com/office/drawing/2014/main" id="{FA818C3D-F71A-0747-B510-9249D551136F}"/>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8" name="Group 237">
            <a:extLst>
              <a:ext uri="{FF2B5EF4-FFF2-40B4-BE49-F238E27FC236}">
                <a16:creationId xmlns:a16="http://schemas.microsoft.com/office/drawing/2014/main" id="{B9E6FD58-A5DB-1F4D-B483-C9C8F355E7BB}"/>
              </a:ext>
            </a:extLst>
          </p:cNvPr>
          <p:cNvGrpSpPr/>
          <p:nvPr/>
        </p:nvGrpSpPr>
        <p:grpSpPr>
          <a:xfrm>
            <a:off x="5858635" y="3308268"/>
            <a:ext cx="246219" cy="704030"/>
            <a:chOff x="2192809" y="3319962"/>
            <a:chExt cx="246219" cy="704030"/>
          </a:xfrm>
        </p:grpSpPr>
        <p:cxnSp>
          <p:nvCxnSpPr>
            <p:cNvPr id="239" name="Straight Arrow Connector 238">
              <a:extLst>
                <a:ext uri="{FF2B5EF4-FFF2-40B4-BE49-F238E27FC236}">
                  <a16:creationId xmlns:a16="http://schemas.microsoft.com/office/drawing/2014/main" id="{627FBECE-9F2C-5B44-916B-FD298772438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0" name="Group 239">
              <a:extLst>
                <a:ext uri="{FF2B5EF4-FFF2-40B4-BE49-F238E27FC236}">
                  <a16:creationId xmlns:a16="http://schemas.microsoft.com/office/drawing/2014/main" id="{D005CAA5-877D-EC41-9283-9CA50ECE24FE}"/>
                </a:ext>
              </a:extLst>
            </p:cNvPr>
            <p:cNvGrpSpPr/>
            <p:nvPr/>
          </p:nvGrpSpPr>
          <p:grpSpPr>
            <a:xfrm>
              <a:off x="2192809" y="3480462"/>
              <a:ext cx="246219" cy="369330"/>
              <a:chOff x="367748" y="2815828"/>
              <a:chExt cx="246219" cy="369330"/>
            </a:xfrm>
          </p:grpSpPr>
          <p:sp>
            <p:nvSpPr>
              <p:cNvPr id="242" name="Rounded Rectangle 241">
                <a:extLst>
                  <a:ext uri="{FF2B5EF4-FFF2-40B4-BE49-F238E27FC236}">
                    <a16:creationId xmlns:a16="http://schemas.microsoft.com/office/drawing/2014/main" id="{A1C72F18-65B7-554C-9C84-464A541A5187}"/>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3" name="TextBox 242">
                <a:extLst>
                  <a:ext uri="{FF2B5EF4-FFF2-40B4-BE49-F238E27FC236}">
                    <a16:creationId xmlns:a16="http://schemas.microsoft.com/office/drawing/2014/main" id="{20B7986E-837D-F54D-BA79-1B2396E98F64}"/>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1" name="Straight Arrow Connector 240">
              <a:extLst>
                <a:ext uri="{FF2B5EF4-FFF2-40B4-BE49-F238E27FC236}">
                  <a16:creationId xmlns:a16="http://schemas.microsoft.com/office/drawing/2014/main" id="{58866078-FCFC-8C46-B09D-D5703BF1D6B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44" name="Group 243">
            <a:extLst>
              <a:ext uri="{FF2B5EF4-FFF2-40B4-BE49-F238E27FC236}">
                <a16:creationId xmlns:a16="http://schemas.microsoft.com/office/drawing/2014/main" id="{379970F5-34F2-8943-979A-E229A7975E7D}"/>
              </a:ext>
            </a:extLst>
          </p:cNvPr>
          <p:cNvGrpSpPr/>
          <p:nvPr/>
        </p:nvGrpSpPr>
        <p:grpSpPr>
          <a:xfrm>
            <a:off x="7112555" y="3309592"/>
            <a:ext cx="246219" cy="704030"/>
            <a:chOff x="2192809" y="3319962"/>
            <a:chExt cx="246219" cy="704030"/>
          </a:xfrm>
        </p:grpSpPr>
        <p:cxnSp>
          <p:nvCxnSpPr>
            <p:cNvPr id="245" name="Straight Arrow Connector 244">
              <a:extLst>
                <a:ext uri="{FF2B5EF4-FFF2-40B4-BE49-F238E27FC236}">
                  <a16:creationId xmlns:a16="http://schemas.microsoft.com/office/drawing/2014/main" id="{0F6CE88B-3DA0-D94B-9199-A6DD57DA72F7}"/>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6" name="Group 245">
              <a:extLst>
                <a:ext uri="{FF2B5EF4-FFF2-40B4-BE49-F238E27FC236}">
                  <a16:creationId xmlns:a16="http://schemas.microsoft.com/office/drawing/2014/main" id="{5AE5B0F9-B4AC-CB45-B225-8CCA2C4E12C7}"/>
                </a:ext>
              </a:extLst>
            </p:cNvPr>
            <p:cNvGrpSpPr/>
            <p:nvPr/>
          </p:nvGrpSpPr>
          <p:grpSpPr>
            <a:xfrm>
              <a:off x="2192809" y="3480462"/>
              <a:ext cx="246219" cy="369330"/>
              <a:chOff x="367748" y="2815828"/>
              <a:chExt cx="246219" cy="369330"/>
            </a:xfrm>
          </p:grpSpPr>
          <p:sp>
            <p:nvSpPr>
              <p:cNvPr id="248" name="Rounded Rectangle 247">
                <a:extLst>
                  <a:ext uri="{FF2B5EF4-FFF2-40B4-BE49-F238E27FC236}">
                    <a16:creationId xmlns:a16="http://schemas.microsoft.com/office/drawing/2014/main" id="{6F717985-1062-DD4B-9262-86DF07F115DC}"/>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9" name="TextBox 248">
                <a:extLst>
                  <a:ext uri="{FF2B5EF4-FFF2-40B4-BE49-F238E27FC236}">
                    <a16:creationId xmlns:a16="http://schemas.microsoft.com/office/drawing/2014/main" id="{422E50EB-EF95-4C41-8DF4-3FA7582837C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7" name="Straight Arrow Connector 246">
              <a:extLst>
                <a:ext uri="{FF2B5EF4-FFF2-40B4-BE49-F238E27FC236}">
                  <a16:creationId xmlns:a16="http://schemas.microsoft.com/office/drawing/2014/main" id="{B55B9158-8404-294D-BAE2-876AD64B6A3D}"/>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0" name="Group 249">
            <a:extLst>
              <a:ext uri="{FF2B5EF4-FFF2-40B4-BE49-F238E27FC236}">
                <a16:creationId xmlns:a16="http://schemas.microsoft.com/office/drawing/2014/main" id="{474C0C0A-8754-7145-90AD-CA9EE64D7EF6}"/>
              </a:ext>
            </a:extLst>
          </p:cNvPr>
          <p:cNvGrpSpPr/>
          <p:nvPr/>
        </p:nvGrpSpPr>
        <p:grpSpPr>
          <a:xfrm>
            <a:off x="8306153" y="3315897"/>
            <a:ext cx="246219" cy="704030"/>
            <a:chOff x="2192809" y="3319962"/>
            <a:chExt cx="246219" cy="704030"/>
          </a:xfrm>
        </p:grpSpPr>
        <p:cxnSp>
          <p:nvCxnSpPr>
            <p:cNvPr id="251" name="Straight Arrow Connector 250">
              <a:extLst>
                <a:ext uri="{FF2B5EF4-FFF2-40B4-BE49-F238E27FC236}">
                  <a16:creationId xmlns:a16="http://schemas.microsoft.com/office/drawing/2014/main" id="{B002191B-58E5-284C-A002-F5BDB0C50866}"/>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2" name="Group 251">
              <a:extLst>
                <a:ext uri="{FF2B5EF4-FFF2-40B4-BE49-F238E27FC236}">
                  <a16:creationId xmlns:a16="http://schemas.microsoft.com/office/drawing/2014/main" id="{DBDF700D-B8DE-B54F-BEB9-D0D1E9EB9483}"/>
                </a:ext>
              </a:extLst>
            </p:cNvPr>
            <p:cNvGrpSpPr/>
            <p:nvPr/>
          </p:nvGrpSpPr>
          <p:grpSpPr>
            <a:xfrm>
              <a:off x="2192809" y="3480462"/>
              <a:ext cx="246219" cy="369330"/>
              <a:chOff x="367748" y="2815828"/>
              <a:chExt cx="246219" cy="369330"/>
            </a:xfrm>
          </p:grpSpPr>
          <p:sp>
            <p:nvSpPr>
              <p:cNvPr id="254" name="Rounded Rectangle 253">
                <a:extLst>
                  <a:ext uri="{FF2B5EF4-FFF2-40B4-BE49-F238E27FC236}">
                    <a16:creationId xmlns:a16="http://schemas.microsoft.com/office/drawing/2014/main" id="{EEE7052C-972D-F749-B547-FFB81A0B2FCD}"/>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5" name="TextBox 254">
                <a:extLst>
                  <a:ext uri="{FF2B5EF4-FFF2-40B4-BE49-F238E27FC236}">
                    <a16:creationId xmlns:a16="http://schemas.microsoft.com/office/drawing/2014/main" id="{63CE4C70-498E-6147-A921-F124730312F8}"/>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3" name="Straight Arrow Connector 252">
              <a:extLst>
                <a:ext uri="{FF2B5EF4-FFF2-40B4-BE49-F238E27FC236}">
                  <a16:creationId xmlns:a16="http://schemas.microsoft.com/office/drawing/2014/main" id="{89AB56BA-87D4-4A4A-B759-39ADE35F2644}"/>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6" name="Group 255">
            <a:extLst>
              <a:ext uri="{FF2B5EF4-FFF2-40B4-BE49-F238E27FC236}">
                <a16:creationId xmlns:a16="http://schemas.microsoft.com/office/drawing/2014/main" id="{96F44368-4FF1-064D-8B03-60741AB8A7B7}"/>
              </a:ext>
            </a:extLst>
          </p:cNvPr>
          <p:cNvGrpSpPr/>
          <p:nvPr/>
        </p:nvGrpSpPr>
        <p:grpSpPr>
          <a:xfrm>
            <a:off x="9629537" y="3305590"/>
            <a:ext cx="246219" cy="704030"/>
            <a:chOff x="2192809" y="3319962"/>
            <a:chExt cx="246219" cy="704030"/>
          </a:xfrm>
        </p:grpSpPr>
        <p:cxnSp>
          <p:nvCxnSpPr>
            <p:cNvPr id="257" name="Straight Arrow Connector 256">
              <a:extLst>
                <a:ext uri="{FF2B5EF4-FFF2-40B4-BE49-F238E27FC236}">
                  <a16:creationId xmlns:a16="http://schemas.microsoft.com/office/drawing/2014/main" id="{4B454016-09AB-D34B-95D3-FC64C5D6159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8" name="Group 257">
              <a:extLst>
                <a:ext uri="{FF2B5EF4-FFF2-40B4-BE49-F238E27FC236}">
                  <a16:creationId xmlns:a16="http://schemas.microsoft.com/office/drawing/2014/main" id="{281F5384-29B2-294D-ADA1-A851605A0E41}"/>
                </a:ext>
              </a:extLst>
            </p:cNvPr>
            <p:cNvGrpSpPr/>
            <p:nvPr/>
          </p:nvGrpSpPr>
          <p:grpSpPr>
            <a:xfrm>
              <a:off x="2192809" y="3480462"/>
              <a:ext cx="246219" cy="369330"/>
              <a:chOff x="367748" y="2815828"/>
              <a:chExt cx="246219" cy="369330"/>
            </a:xfrm>
          </p:grpSpPr>
          <p:sp>
            <p:nvSpPr>
              <p:cNvPr id="260" name="Rounded Rectangle 259">
                <a:extLst>
                  <a:ext uri="{FF2B5EF4-FFF2-40B4-BE49-F238E27FC236}">
                    <a16:creationId xmlns:a16="http://schemas.microsoft.com/office/drawing/2014/main" id="{E98DB99C-AE34-D248-A1C0-FD105BCFE4EA}"/>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1" name="TextBox 260">
                <a:extLst>
                  <a:ext uri="{FF2B5EF4-FFF2-40B4-BE49-F238E27FC236}">
                    <a16:creationId xmlns:a16="http://schemas.microsoft.com/office/drawing/2014/main" id="{65BAA995-5880-7747-8EF4-E3D7308D42E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9" name="Straight Arrow Connector 258">
              <a:extLst>
                <a:ext uri="{FF2B5EF4-FFF2-40B4-BE49-F238E27FC236}">
                  <a16:creationId xmlns:a16="http://schemas.microsoft.com/office/drawing/2014/main" id="{7868B05B-196C-7645-9DFB-C2F1506F232A}"/>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005636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4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12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12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18" grpId="0" animBg="1"/>
      <p:bldP spid="19" grpId="0" animBg="1"/>
      <p:bldP spid="20" grpId="0" animBg="1"/>
      <p:bldP spid="21" grpId="0" animBg="1"/>
      <p:bldP spid="22" grpId="0" animBg="1"/>
      <p:bldP spid="23" grpId="0" animBg="1"/>
      <p:bldP spid="24" grpId="0"/>
      <p:bldP spid="35" grpId="0"/>
      <p:bldP spid="44" grpId="0"/>
      <p:bldP spid="53" grpId="0"/>
      <p:bldP spid="62" grpId="0"/>
      <p:bldP spid="71" grpId="0"/>
      <p:bldP spid="80" grpId="0" animBg="1"/>
      <p:bldP spid="81" grpId="0"/>
      <p:bldP spid="90" grpId="0"/>
      <p:bldP spid="99" grpId="0"/>
      <p:bldP spid="144" grpId="0" animBg="1"/>
      <p:bldP spid="162" grpId="0"/>
      <p:bldP spid="170" grpId="0"/>
      <p:bldP spid="178" grpId="0"/>
      <p:bldP spid="186" grpId="0"/>
      <p:bldP spid="194" grpId="0"/>
      <p:bldP spid="203" grpId="0"/>
      <p:bldP spid="204" grpId="0"/>
      <p:bldP spid="206" grpId="0"/>
      <p:bldP spid="211" grpId="0"/>
      <p:bldP spid="23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100D4-026F-7B47-8BB9-D69EA2F25D03}"/>
              </a:ext>
            </a:extLst>
          </p:cNvPr>
          <p:cNvSpPr>
            <a:spLocks noGrp="1"/>
          </p:cNvSpPr>
          <p:nvPr>
            <p:ph type="title"/>
          </p:nvPr>
        </p:nvSpPr>
        <p:spPr/>
        <p:txBody>
          <a:bodyPr>
            <a:normAutofit/>
          </a:bodyPr>
          <a:lstStyle/>
          <a:p>
            <a:r>
              <a:rPr lang="en-US" sz="2800" dirty="0"/>
              <a:t>Requirements of an Ideal ER System</a:t>
            </a:r>
          </a:p>
        </p:txBody>
      </p:sp>
      <p:sp>
        <p:nvSpPr>
          <p:cNvPr id="6" name="Freeform 6">
            <a:extLst>
              <a:ext uri="{FF2B5EF4-FFF2-40B4-BE49-F238E27FC236}">
                <a16:creationId xmlns:a16="http://schemas.microsoft.com/office/drawing/2014/main" id="{155B270D-6E15-EC49-8AA0-5A1003B2F1D0}"/>
              </a:ext>
            </a:extLst>
          </p:cNvPr>
          <p:cNvSpPr>
            <a:spLocks/>
          </p:cNvSpPr>
          <p:nvPr/>
        </p:nvSpPr>
        <p:spPr bwMode="auto">
          <a:xfrm rot="748778">
            <a:off x="6090706" y="3336593"/>
            <a:ext cx="1494606" cy="1086779"/>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2D050"/>
          </a:solidFill>
          <a:ln w="28575">
            <a:solidFill>
              <a:schemeClr val="bg1">
                <a:lumMod val="65000"/>
              </a:schemeClr>
            </a:solidFill>
            <a:prstDash val="solid"/>
            <a:round/>
            <a:headEnd/>
            <a:tailEnd/>
          </a:ln>
        </p:spPr>
        <p:txBody>
          <a:bodyPr rIns="468000" anchor="ctr" anchorCtr="1"/>
          <a:lstStyle/>
          <a:p>
            <a:pPr eaLnBrk="1" hangingPunct="1">
              <a:defRPr/>
            </a:pPr>
            <a:r>
              <a:rPr lang="en-US" sz="1400" b="1" dirty="0">
                <a:latin typeface="IBM Plex Sans" panose="020B0503050203000203" pitchFamily="34" charset="77"/>
                <a:cs typeface="Arial" charset="0"/>
              </a:rPr>
              <a:t>Learning</a:t>
            </a:r>
            <a:endParaRPr lang="en-GB" sz="2800" b="1" dirty="0">
              <a:latin typeface="IBM Plex Sans" panose="020B0503050203000203" pitchFamily="34" charset="77"/>
              <a:cs typeface="Arial" charset="0"/>
            </a:endParaRPr>
          </a:p>
        </p:txBody>
      </p:sp>
      <p:sp>
        <p:nvSpPr>
          <p:cNvPr id="9" name="Freeform 8">
            <a:extLst>
              <a:ext uri="{FF2B5EF4-FFF2-40B4-BE49-F238E27FC236}">
                <a16:creationId xmlns:a16="http://schemas.microsoft.com/office/drawing/2014/main" id="{B0D33ACD-1468-8049-9D54-44B22B69BFD7}"/>
              </a:ext>
            </a:extLst>
          </p:cNvPr>
          <p:cNvSpPr>
            <a:spLocks/>
          </p:cNvSpPr>
          <p:nvPr/>
        </p:nvSpPr>
        <p:spPr bwMode="auto">
          <a:xfrm rot="1152233">
            <a:off x="3946703" y="1757717"/>
            <a:ext cx="1429444" cy="139926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chemeClr val="accent2"/>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High-accuracy</a:t>
            </a:r>
            <a:endParaRPr lang="en-GB" sz="1400" b="1" dirty="0">
              <a:latin typeface="IBM Plex Sans" panose="020B0503050203000203" pitchFamily="34" charset="77"/>
              <a:cs typeface="Arial" charset="0"/>
            </a:endParaRPr>
          </a:p>
        </p:txBody>
      </p:sp>
      <p:sp>
        <p:nvSpPr>
          <p:cNvPr id="8" name="Freeform 8">
            <a:extLst>
              <a:ext uri="{FF2B5EF4-FFF2-40B4-BE49-F238E27FC236}">
                <a16:creationId xmlns:a16="http://schemas.microsoft.com/office/drawing/2014/main" id="{8C4F2CBA-1EB4-E646-B255-EEB89A9C04BE}"/>
              </a:ext>
            </a:extLst>
          </p:cNvPr>
          <p:cNvSpPr>
            <a:spLocks/>
          </p:cNvSpPr>
          <p:nvPr/>
        </p:nvSpPr>
        <p:spPr bwMode="auto">
          <a:xfrm rot="21027627">
            <a:off x="5458059" y="1842448"/>
            <a:ext cx="1701748" cy="1296407"/>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FFC000"/>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Reusable, Explainable, Scalable</a:t>
            </a:r>
            <a:endParaRPr lang="en-GB" sz="1400" b="1" dirty="0">
              <a:latin typeface="IBM Plex Sans" panose="020B0503050203000203" pitchFamily="34" charset="77"/>
              <a:cs typeface="Arial" charset="0"/>
            </a:endParaRPr>
          </a:p>
        </p:txBody>
      </p:sp>
      <p:sp>
        <p:nvSpPr>
          <p:cNvPr id="11" name="Content Placeholder 2">
            <a:extLst>
              <a:ext uri="{FF2B5EF4-FFF2-40B4-BE49-F238E27FC236}">
                <a16:creationId xmlns:a16="http://schemas.microsoft.com/office/drawing/2014/main" id="{46DC48F0-9B28-F14C-86F6-0BC4D946F2AD}"/>
              </a:ext>
            </a:extLst>
          </p:cNvPr>
          <p:cNvSpPr txBox="1">
            <a:spLocks/>
          </p:cNvSpPr>
          <p:nvPr/>
        </p:nvSpPr>
        <p:spPr>
          <a:xfrm>
            <a:off x="3573923" y="5157479"/>
            <a:ext cx="5313599" cy="804146"/>
          </a:xfrm>
          <a:prstGeom prst="rect">
            <a:avLst/>
          </a:prstGeom>
          <a:noFill/>
          <a:ln w="12700">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100882" lvl="1" indent="0">
              <a:lnSpc>
                <a:spcPts val="2000"/>
              </a:lnSpc>
              <a:buNone/>
            </a:pPr>
            <a:r>
              <a:rPr lang="en-US" b="1" dirty="0">
                <a:solidFill>
                  <a:srgbClr val="0070C0"/>
                </a:solidFill>
                <a:latin typeface="IBM Plex Sans" panose="020B0503050203000203" pitchFamily="34" charset="77"/>
              </a:rPr>
              <a:t>Human-in-the-loop Learning</a:t>
            </a:r>
          </a:p>
          <a:p>
            <a:pPr marL="100882" lvl="1" indent="0">
              <a:lnSpc>
                <a:spcPts val="2000"/>
              </a:lnSpc>
              <a:buNone/>
            </a:pPr>
            <a:r>
              <a:rPr lang="en-US" sz="1600" b="1" dirty="0">
                <a:solidFill>
                  <a:schemeClr val="accent6">
                    <a:lumMod val="50000"/>
                  </a:schemeClr>
                </a:solidFill>
              </a:rPr>
              <a:t>Machine</a:t>
            </a:r>
            <a:r>
              <a:rPr lang="en-US" sz="1600" dirty="0">
                <a:solidFill>
                  <a:schemeClr val="tx1"/>
                </a:solidFill>
              </a:rPr>
              <a:t> and </a:t>
            </a:r>
            <a:r>
              <a:rPr lang="en-US" sz="1600" b="1" dirty="0">
                <a:solidFill>
                  <a:schemeClr val="accent3">
                    <a:lumMod val="75000"/>
                  </a:schemeClr>
                </a:solidFill>
              </a:rPr>
              <a:t>human expert </a:t>
            </a:r>
            <a:r>
              <a:rPr lang="en-US" sz="1600" dirty="0">
                <a:solidFill>
                  <a:schemeClr val="tx1"/>
                </a:solidFill>
              </a:rPr>
              <a:t>learn together via (small number of) relevant examples or user interactions</a:t>
            </a:r>
          </a:p>
        </p:txBody>
      </p:sp>
      <p:sp>
        <p:nvSpPr>
          <p:cNvPr id="12" name="TextBox 11">
            <a:extLst>
              <a:ext uri="{FF2B5EF4-FFF2-40B4-BE49-F238E27FC236}">
                <a16:creationId xmlns:a16="http://schemas.microsoft.com/office/drawing/2014/main" id="{4A1CBB12-EDF2-5041-8D49-5D5174AB7AE0}"/>
              </a:ext>
            </a:extLst>
          </p:cNvPr>
          <p:cNvSpPr txBox="1"/>
          <p:nvPr/>
        </p:nvSpPr>
        <p:spPr>
          <a:xfrm>
            <a:off x="333622" y="2735001"/>
            <a:ext cx="24751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IBM Plex Sans" panose="020B0503050203000203" pitchFamily="34" charset="77"/>
                <a:sym typeface="Calibri"/>
              </a:rPr>
              <a:t>The (often conflicting) requirements of ER</a:t>
            </a:r>
          </a:p>
        </p:txBody>
      </p:sp>
      <p:sp>
        <p:nvSpPr>
          <p:cNvPr id="13" name="Rectangle 12">
            <a:extLst>
              <a:ext uri="{FF2B5EF4-FFF2-40B4-BE49-F238E27FC236}">
                <a16:creationId xmlns:a16="http://schemas.microsoft.com/office/drawing/2014/main" id="{BB018EFE-08D2-444E-8040-1D325775E387}"/>
              </a:ext>
            </a:extLst>
          </p:cNvPr>
          <p:cNvSpPr/>
          <p:nvPr/>
        </p:nvSpPr>
        <p:spPr>
          <a:xfrm>
            <a:off x="7948604" y="1823965"/>
            <a:ext cx="3795668" cy="1362681"/>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Explainable Representation</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representation for entity algorithms</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transparency, reasoning and customization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scalable execution</a:t>
            </a:r>
            <a:endParaRPr lang="en-US" dirty="0">
              <a:latin typeface="IBM Plex Sans" panose="020B0503050203000203" pitchFamily="34" charset="77"/>
            </a:endParaRPr>
          </a:p>
        </p:txBody>
      </p:sp>
      <p:sp>
        <p:nvSpPr>
          <p:cNvPr id="5" name="Freeform 5">
            <a:extLst>
              <a:ext uri="{FF2B5EF4-FFF2-40B4-BE49-F238E27FC236}">
                <a16:creationId xmlns:a16="http://schemas.microsoft.com/office/drawing/2014/main" id="{D01BED7D-3780-DB4F-B242-B15E850B9C8E}"/>
              </a:ext>
            </a:extLst>
          </p:cNvPr>
          <p:cNvSpPr>
            <a:spLocks/>
          </p:cNvSpPr>
          <p:nvPr/>
        </p:nvSpPr>
        <p:spPr bwMode="auto">
          <a:xfrm rot="459239">
            <a:off x="4517441" y="3862701"/>
            <a:ext cx="1296041" cy="1156219"/>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chemeClr val="accent3">
              <a:lumMod val="40000"/>
              <a:lumOff val="60000"/>
            </a:schemeClr>
          </a:solidFill>
          <a:ln w="28575">
            <a:solidFill>
              <a:schemeClr val="bg1">
                <a:lumMod val="65000"/>
              </a:schemeClr>
            </a:solidFill>
            <a:prstDash val="solid"/>
            <a:round/>
            <a:headEnd/>
            <a:tailEnd/>
          </a:ln>
        </p:spPr>
        <p:txBody>
          <a:bodyPr bIns="540000" anchor="ctr"/>
          <a:lstStyle/>
          <a:p>
            <a:pPr eaLnBrk="1" hangingPunct="1">
              <a:defRPr/>
            </a:pPr>
            <a:r>
              <a:rPr lang="en-US" sz="1400" b="1" dirty="0">
                <a:latin typeface="IBM Plex Sans" panose="020B0503050203000203" pitchFamily="34" charset="77"/>
                <a:cs typeface="Arial" charset="0"/>
              </a:rPr>
              <a:t>Human in the Loop</a:t>
            </a:r>
            <a:endParaRPr lang="en-GB" sz="1400" b="1" dirty="0">
              <a:latin typeface="IBM Plex Sans" panose="020B0503050203000203" pitchFamily="34" charset="77"/>
              <a:cs typeface="Arial" charset="0"/>
            </a:endParaRPr>
          </a:p>
        </p:txBody>
      </p:sp>
      <p:sp>
        <p:nvSpPr>
          <p:cNvPr id="7" name="Freeform 7">
            <a:extLst>
              <a:ext uri="{FF2B5EF4-FFF2-40B4-BE49-F238E27FC236}">
                <a16:creationId xmlns:a16="http://schemas.microsoft.com/office/drawing/2014/main" id="{0AD73587-A19B-A242-8B20-3ABCE7C56427}"/>
              </a:ext>
            </a:extLst>
          </p:cNvPr>
          <p:cNvSpPr>
            <a:spLocks/>
          </p:cNvSpPr>
          <p:nvPr/>
        </p:nvSpPr>
        <p:spPr bwMode="auto">
          <a:xfrm rot="21090791">
            <a:off x="2866964" y="3311328"/>
            <a:ext cx="1628209" cy="1136969"/>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chemeClr val="accent3">
              <a:lumMod val="60000"/>
              <a:lumOff val="40000"/>
            </a:schemeClr>
          </a:solidFill>
          <a:ln w="28575">
            <a:solidFill>
              <a:schemeClr val="bg1">
                <a:lumMod val="65000"/>
              </a:schemeClr>
            </a:solidFill>
            <a:prstDash val="solid"/>
            <a:round/>
            <a:headEnd/>
            <a:tailEnd/>
          </a:ln>
        </p:spPr>
        <p:txBody>
          <a:bodyPr lIns="468000" anchor="ctr"/>
          <a:lstStyle/>
          <a:p>
            <a:pPr algn="ctr" eaLnBrk="1" hangingPunct="1">
              <a:defRPr/>
            </a:pPr>
            <a:r>
              <a:rPr lang="en-US" sz="1400" b="1" dirty="0">
                <a:latin typeface="IBM Plex Sans" panose="020B0503050203000203" pitchFamily="34" charset="77"/>
                <a:cs typeface="Arial" charset="0"/>
              </a:rPr>
              <a:t>Small Labeled </a:t>
            </a:r>
          </a:p>
          <a:p>
            <a:pPr algn="ctr" eaLnBrk="1" hangingPunct="1">
              <a:defRPr/>
            </a:pPr>
            <a:r>
              <a:rPr lang="en-US" sz="1400" b="1" dirty="0">
                <a:latin typeface="IBM Plex Sans" panose="020B0503050203000203" pitchFamily="34" charset="77"/>
                <a:cs typeface="Arial" charset="0"/>
              </a:rPr>
              <a:t>Data</a:t>
            </a:r>
            <a:endParaRPr lang="en-GB" sz="1600" b="1" dirty="0">
              <a:latin typeface="IBM Plex Sans" panose="020B0503050203000203" pitchFamily="34" charset="77"/>
              <a:cs typeface="Arial" charset="0"/>
            </a:endParaRPr>
          </a:p>
        </p:txBody>
      </p:sp>
      <p:pic>
        <p:nvPicPr>
          <p:cNvPr id="18" name="Picture 17">
            <a:extLst>
              <a:ext uri="{FF2B5EF4-FFF2-40B4-BE49-F238E27FC236}">
                <a16:creationId xmlns:a16="http://schemas.microsoft.com/office/drawing/2014/main" id="{240834AE-DD88-6045-A672-28E1B25D091A}"/>
              </a:ext>
            </a:extLst>
          </p:cNvPr>
          <p:cNvPicPr>
            <a:picLocks noChangeAspect="1"/>
          </p:cNvPicPr>
          <p:nvPr/>
        </p:nvPicPr>
        <p:blipFill rotWithShape="1">
          <a:blip r:embed="rId2"/>
          <a:srcRect l="34046" t="-180" r="37171" b="79001"/>
          <a:stretch/>
        </p:blipFill>
        <p:spPr>
          <a:xfrm rot="10180094">
            <a:off x="6219357" y="3070499"/>
            <a:ext cx="493487" cy="320084"/>
          </a:xfrm>
          <a:prstGeom prst="rect">
            <a:avLst/>
          </a:prstGeom>
        </p:spPr>
      </p:pic>
      <p:sp>
        <p:nvSpPr>
          <p:cNvPr id="19" name="Rectangle 18">
            <a:extLst>
              <a:ext uri="{FF2B5EF4-FFF2-40B4-BE49-F238E27FC236}">
                <a16:creationId xmlns:a16="http://schemas.microsoft.com/office/drawing/2014/main" id="{37E3C59C-E120-6748-BE26-03B4284CB105}"/>
              </a:ext>
            </a:extLst>
          </p:cNvPr>
          <p:cNvSpPr/>
          <p:nvPr/>
        </p:nvSpPr>
        <p:spPr>
          <a:xfrm>
            <a:off x="1571217" y="1030682"/>
            <a:ext cx="3795668" cy="605294"/>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Industrial-strength accuracy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Cannot afford too many errors!</a:t>
            </a:r>
          </a:p>
        </p:txBody>
      </p:sp>
      <p:sp>
        <p:nvSpPr>
          <p:cNvPr id="4" name="Slide Number Placeholder 3">
            <a:extLst>
              <a:ext uri="{FF2B5EF4-FFF2-40B4-BE49-F238E27FC236}">
                <a16:creationId xmlns:a16="http://schemas.microsoft.com/office/drawing/2014/main" id="{2FB67F3B-C69A-FE44-BB7E-0D4B20F49055}"/>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353551564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Word Embeddings</a:t>
            </a:r>
          </a:p>
        </p:txBody>
      </p:sp>
      <p:sp>
        <p:nvSpPr>
          <p:cNvPr id="4" name="Text Placeholder 3">
            <a:extLst>
              <a:ext uri="{FF2B5EF4-FFF2-40B4-BE49-F238E27FC236}">
                <a16:creationId xmlns:a16="http://schemas.microsoft.com/office/drawing/2014/main" id="{3144A610-9F48-C043-A603-BDEC360D502F}"/>
              </a:ext>
            </a:extLst>
          </p:cNvPr>
          <p:cNvSpPr>
            <a:spLocks noGrp="1"/>
          </p:cNvSpPr>
          <p:nvPr>
            <p:ph type="body" idx="1"/>
          </p:nvPr>
        </p:nvSpPr>
        <p:spPr/>
        <p:txBody>
          <a:bodyPr/>
          <a:lstStyle/>
          <a:p>
            <a:pPr marL="0" indent="0">
              <a:buNone/>
            </a:pPr>
            <a:r>
              <a:rPr lang="en-US" u="sng" dirty="0">
                <a:solidFill>
                  <a:schemeClr val="tx1"/>
                </a:solidFill>
              </a:rPr>
              <a:t>One-hot</a:t>
            </a:r>
          </a:p>
          <a:p>
            <a:pPr marL="0" indent="0">
              <a:buNone/>
            </a:pPr>
            <a:r>
              <a:rPr lang="en-US" dirty="0">
                <a:solidFill>
                  <a:schemeClr val="tx1"/>
                </a:solidFill>
              </a:rPr>
              <a:t> </a:t>
            </a:r>
          </a:p>
          <a:p>
            <a:endParaRPr lang="en-US" dirty="0"/>
          </a:p>
          <a:p>
            <a:endParaRPr lang="en-US" dirty="0"/>
          </a:p>
          <a:p>
            <a:endParaRPr lang="en-US" dirty="0"/>
          </a:p>
          <a:p>
            <a:endParaRPr lang="en-US" dirty="0"/>
          </a:p>
          <a:p>
            <a:endParaRPr lang="en-US" dirty="0"/>
          </a:p>
          <a:p>
            <a:pPr marL="0" indent="0">
              <a:buNone/>
            </a:pPr>
            <a:r>
              <a:rPr lang="en-US" u="sng" dirty="0">
                <a:solidFill>
                  <a:schemeClr val="tx1"/>
                </a:solidFill>
              </a:rPr>
              <a:t>Pre-trained </a:t>
            </a:r>
          </a:p>
          <a:p>
            <a:pPr marL="0" indent="0">
              <a:buNone/>
            </a:pPr>
            <a:endParaRPr lang="en-US" dirty="0"/>
          </a:p>
        </p:txBody>
      </p:sp>
      <p:sp>
        <p:nvSpPr>
          <p:cNvPr id="5" name="TextBox 4">
            <a:extLst>
              <a:ext uri="{FF2B5EF4-FFF2-40B4-BE49-F238E27FC236}">
                <a16:creationId xmlns:a16="http://schemas.microsoft.com/office/drawing/2014/main" id="{73996DA5-2B3F-E042-8C4C-5527632A22EA}"/>
              </a:ext>
            </a:extLst>
          </p:cNvPr>
          <p:cNvSpPr txBox="1"/>
          <p:nvPr/>
        </p:nvSpPr>
        <p:spPr>
          <a:xfrm>
            <a:off x="749884" y="1957600"/>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7" name="Rectangle 6">
            <a:extLst>
              <a:ext uri="{FF2B5EF4-FFF2-40B4-BE49-F238E27FC236}">
                <a16:creationId xmlns:a16="http://schemas.microsoft.com/office/drawing/2014/main" id="{D3EC7426-ACBD-6A4A-BB88-51AC5BE9AA87}"/>
              </a:ext>
            </a:extLst>
          </p:cNvPr>
          <p:cNvSpPr/>
          <p:nvPr/>
        </p:nvSpPr>
        <p:spPr>
          <a:xfrm>
            <a:off x="1760915" y="194666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8" name="Rectangle 7">
            <a:extLst>
              <a:ext uri="{FF2B5EF4-FFF2-40B4-BE49-F238E27FC236}">
                <a16:creationId xmlns:a16="http://schemas.microsoft.com/office/drawing/2014/main" id="{FD5CD816-E7D4-154F-9EA1-A297C1BDE98E}"/>
              </a:ext>
            </a:extLst>
          </p:cNvPr>
          <p:cNvSpPr/>
          <p:nvPr/>
        </p:nvSpPr>
        <p:spPr>
          <a:xfrm>
            <a:off x="2173510" y="194677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9" name="Rectangle 8">
            <a:extLst>
              <a:ext uri="{FF2B5EF4-FFF2-40B4-BE49-F238E27FC236}">
                <a16:creationId xmlns:a16="http://schemas.microsoft.com/office/drawing/2014/main" id="{E0056ADB-B62F-E24E-ADC4-BC396E1A2C80}"/>
              </a:ext>
            </a:extLst>
          </p:cNvPr>
          <p:cNvSpPr/>
          <p:nvPr/>
        </p:nvSpPr>
        <p:spPr>
          <a:xfrm>
            <a:off x="2586105" y="194688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0" name="Rectangle 9">
            <a:extLst>
              <a:ext uri="{FF2B5EF4-FFF2-40B4-BE49-F238E27FC236}">
                <a16:creationId xmlns:a16="http://schemas.microsoft.com/office/drawing/2014/main" id="{A8142B96-D4E4-B84F-9F88-FFCC79E39642}"/>
              </a:ext>
            </a:extLst>
          </p:cNvPr>
          <p:cNvSpPr/>
          <p:nvPr/>
        </p:nvSpPr>
        <p:spPr>
          <a:xfrm>
            <a:off x="2994984"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4" name="Rectangle 13">
            <a:extLst>
              <a:ext uri="{FF2B5EF4-FFF2-40B4-BE49-F238E27FC236}">
                <a16:creationId xmlns:a16="http://schemas.microsoft.com/office/drawing/2014/main" id="{09A6E16F-479F-6840-9FCD-EC68BCAA5A19}"/>
              </a:ext>
            </a:extLst>
          </p:cNvPr>
          <p:cNvSpPr/>
          <p:nvPr/>
        </p:nvSpPr>
        <p:spPr>
          <a:xfrm>
            <a:off x="4005598" y="195552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0</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D0C2E3CD-DD9C-5244-B896-A807B1C5489F}"/>
              </a:ext>
            </a:extLst>
          </p:cNvPr>
          <p:cNvSpPr/>
          <p:nvPr/>
        </p:nvSpPr>
        <p:spPr>
          <a:xfrm>
            <a:off x="4418193" y="1955633"/>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6" name="Rectangle 15">
            <a:extLst>
              <a:ext uri="{FF2B5EF4-FFF2-40B4-BE49-F238E27FC236}">
                <a16:creationId xmlns:a16="http://schemas.microsoft.com/office/drawing/2014/main" id="{F639B474-F088-6C4B-875F-CFD29CB16D16}"/>
              </a:ext>
            </a:extLst>
          </p:cNvPr>
          <p:cNvSpPr/>
          <p:nvPr/>
        </p:nvSpPr>
        <p:spPr>
          <a:xfrm>
            <a:off x="4827072" y="195530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17" name="Rectangle 16">
            <a:extLst>
              <a:ext uri="{FF2B5EF4-FFF2-40B4-BE49-F238E27FC236}">
                <a16:creationId xmlns:a16="http://schemas.microsoft.com/office/drawing/2014/main" id="{ECFDFF22-BA44-4440-A581-CC4003BACB9F}"/>
              </a:ext>
            </a:extLst>
          </p:cNvPr>
          <p:cNvSpPr/>
          <p:nvPr/>
        </p:nvSpPr>
        <p:spPr>
          <a:xfrm>
            <a:off x="5239667" y="195541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24" name="Rectangle 23">
            <a:extLst>
              <a:ext uri="{FF2B5EF4-FFF2-40B4-BE49-F238E27FC236}">
                <a16:creationId xmlns:a16="http://schemas.microsoft.com/office/drawing/2014/main" id="{021A2C69-6967-494A-94C9-BBF6869B2CE0}"/>
              </a:ext>
            </a:extLst>
          </p:cNvPr>
          <p:cNvSpPr/>
          <p:nvPr/>
        </p:nvSpPr>
        <p:spPr>
          <a:xfrm>
            <a:off x="6105103"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31" name="TextBox 30">
            <a:extLst>
              <a:ext uri="{FF2B5EF4-FFF2-40B4-BE49-F238E27FC236}">
                <a16:creationId xmlns:a16="http://schemas.microsoft.com/office/drawing/2014/main" id="{87BE0C04-6BE0-ED4D-8E12-2DF819A90B81}"/>
              </a:ext>
            </a:extLst>
          </p:cNvPr>
          <p:cNvSpPr txBox="1"/>
          <p:nvPr/>
        </p:nvSpPr>
        <p:spPr>
          <a:xfrm>
            <a:off x="4774474" y="231556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35678</a:t>
            </a:r>
          </a:p>
        </p:txBody>
      </p:sp>
      <p:sp>
        <p:nvSpPr>
          <p:cNvPr id="32" name="TextBox 31">
            <a:extLst>
              <a:ext uri="{FF2B5EF4-FFF2-40B4-BE49-F238E27FC236}">
                <a16:creationId xmlns:a16="http://schemas.microsoft.com/office/drawing/2014/main" id="{24C5AFAB-833A-3A40-934E-20CDDED0707A}"/>
              </a:ext>
            </a:extLst>
          </p:cNvPr>
          <p:cNvSpPr txBox="1"/>
          <p:nvPr/>
        </p:nvSpPr>
        <p:spPr>
          <a:xfrm>
            <a:off x="3566414" y="195541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3" name="TextBox 32">
            <a:extLst>
              <a:ext uri="{FF2B5EF4-FFF2-40B4-BE49-F238E27FC236}">
                <a16:creationId xmlns:a16="http://schemas.microsoft.com/office/drawing/2014/main" id="{D536961A-5F2B-7D4A-9206-E214AFEB608C}"/>
              </a:ext>
            </a:extLst>
          </p:cNvPr>
          <p:cNvSpPr txBox="1"/>
          <p:nvPr/>
        </p:nvSpPr>
        <p:spPr>
          <a:xfrm>
            <a:off x="1861071" y="2322944"/>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34" name="TextBox 33">
            <a:extLst>
              <a:ext uri="{FF2B5EF4-FFF2-40B4-BE49-F238E27FC236}">
                <a16:creationId xmlns:a16="http://schemas.microsoft.com/office/drawing/2014/main" id="{99F5B0D0-B036-AC46-B5F3-C2AFB4B3AC83}"/>
              </a:ext>
            </a:extLst>
          </p:cNvPr>
          <p:cNvSpPr txBox="1"/>
          <p:nvPr/>
        </p:nvSpPr>
        <p:spPr>
          <a:xfrm>
            <a:off x="2268279" y="2337434"/>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35" name="TextBox 34">
            <a:extLst>
              <a:ext uri="{FF2B5EF4-FFF2-40B4-BE49-F238E27FC236}">
                <a16:creationId xmlns:a16="http://schemas.microsoft.com/office/drawing/2014/main" id="{29D6B04C-F89D-3245-B5A7-6F1B396EEB5E}"/>
              </a:ext>
            </a:extLst>
          </p:cNvPr>
          <p:cNvSpPr txBox="1"/>
          <p:nvPr/>
        </p:nvSpPr>
        <p:spPr>
          <a:xfrm>
            <a:off x="2684290" y="2351339"/>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36" name="TextBox 35">
            <a:extLst>
              <a:ext uri="{FF2B5EF4-FFF2-40B4-BE49-F238E27FC236}">
                <a16:creationId xmlns:a16="http://schemas.microsoft.com/office/drawing/2014/main" id="{E3ECF470-96A2-8D46-9E2C-578930386422}"/>
              </a:ext>
            </a:extLst>
          </p:cNvPr>
          <p:cNvSpPr txBox="1"/>
          <p:nvPr/>
        </p:nvSpPr>
        <p:spPr>
          <a:xfrm>
            <a:off x="3099592" y="2322945"/>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37" name="TextBox 36">
            <a:extLst>
              <a:ext uri="{FF2B5EF4-FFF2-40B4-BE49-F238E27FC236}">
                <a16:creationId xmlns:a16="http://schemas.microsoft.com/office/drawing/2014/main" id="{9E6A46B1-BD9B-D04F-AC61-9EE98BF2BE10}"/>
              </a:ext>
            </a:extLst>
          </p:cNvPr>
          <p:cNvSpPr txBox="1"/>
          <p:nvPr/>
        </p:nvSpPr>
        <p:spPr>
          <a:xfrm>
            <a:off x="3913169" y="233589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35676</a:t>
            </a:r>
          </a:p>
        </p:txBody>
      </p:sp>
      <p:sp>
        <p:nvSpPr>
          <p:cNvPr id="38" name="TextBox 37">
            <a:extLst>
              <a:ext uri="{FF2B5EF4-FFF2-40B4-BE49-F238E27FC236}">
                <a16:creationId xmlns:a16="http://schemas.microsoft.com/office/drawing/2014/main" id="{2719E75F-E762-4C43-BD52-5BA168069273}"/>
              </a:ext>
            </a:extLst>
          </p:cNvPr>
          <p:cNvSpPr txBox="1"/>
          <p:nvPr/>
        </p:nvSpPr>
        <p:spPr>
          <a:xfrm>
            <a:off x="4357322" y="1682448"/>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35677</a:t>
            </a:r>
          </a:p>
        </p:txBody>
      </p:sp>
      <p:sp>
        <p:nvSpPr>
          <p:cNvPr id="39" name="TextBox 38">
            <a:extLst>
              <a:ext uri="{FF2B5EF4-FFF2-40B4-BE49-F238E27FC236}">
                <a16:creationId xmlns:a16="http://schemas.microsoft.com/office/drawing/2014/main" id="{43C09411-F18E-944C-9EBC-3F7D53174942}"/>
              </a:ext>
            </a:extLst>
          </p:cNvPr>
          <p:cNvSpPr txBox="1"/>
          <p:nvPr/>
        </p:nvSpPr>
        <p:spPr>
          <a:xfrm>
            <a:off x="5192975" y="166499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35679</a:t>
            </a:r>
          </a:p>
        </p:txBody>
      </p:sp>
      <p:sp>
        <p:nvSpPr>
          <p:cNvPr id="40" name="TextBox 39">
            <a:extLst>
              <a:ext uri="{FF2B5EF4-FFF2-40B4-BE49-F238E27FC236}">
                <a16:creationId xmlns:a16="http://schemas.microsoft.com/office/drawing/2014/main" id="{9FFDB5B7-43F8-0641-83B3-7E67EB1A9BB5}"/>
              </a:ext>
            </a:extLst>
          </p:cNvPr>
          <p:cNvSpPr txBox="1"/>
          <p:nvPr/>
        </p:nvSpPr>
        <p:spPr>
          <a:xfrm>
            <a:off x="5727021" y="1955306"/>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41" name="TextBox 40">
            <a:extLst>
              <a:ext uri="{FF2B5EF4-FFF2-40B4-BE49-F238E27FC236}">
                <a16:creationId xmlns:a16="http://schemas.microsoft.com/office/drawing/2014/main" id="{8DB27B78-CE54-4345-9500-6FBC0D849357}"/>
              </a:ext>
            </a:extLst>
          </p:cNvPr>
          <p:cNvSpPr txBox="1"/>
          <p:nvPr/>
        </p:nvSpPr>
        <p:spPr>
          <a:xfrm>
            <a:off x="6089421" y="232326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40000</a:t>
            </a:r>
          </a:p>
        </p:txBody>
      </p:sp>
      <p:sp>
        <p:nvSpPr>
          <p:cNvPr id="42" name="TextBox 41">
            <a:extLst>
              <a:ext uri="{FF2B5EF4-FFF2-40B4-BE49-F238E27FC236}">
                <a16:creationId xmlns:a16="http://schemas.microsoft.com/office/drawing/2014/main" id="{E10EEA7C-D8E4-9940-AD1C-A405F6E7E4CF}"/>
              </a:ext>
            </a:extLst>
          </p:cNvPr>
          <p:cNvSpPr txBox="1"/>
          <p:nvPr/>
        </p:nvSpPr>
        <p:spPr>
          <a:xfrm>
            <a:off x="7336214" y="1909011"/>
            <a:ext cx="43063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|Vocabulary| = </a:t>
            </a:r>
            <a:r>
              <a:rPr kumimoji="0" lang="en-US" sz="1800" b="0" i="1"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distinct words in the corpus</a:t>
            </a:r>
          </a:p>
        </p:txBody>
      </p:sp>
      <p:sp>
        <p:nvSpPr>
          <p:cNvPr id="63" name="Rectangle 62">
            <a:extLst>
              <a:ext uri="{FF2B5EF4-FFF2-40B4-BE49-F238E27FC236}">
                <a16:creationId xmlns:a16="http://schemas.microsoft.com/office/drawing/2014/main" id="{768FF675-2797-BC47-9398-FFBB46412885}"/>
              </a:ext>
            </a:extLst>
          </p:cNvPr>
          <p:cNvSpPr/>
          <p:nvPr/>
        </p:nvSpPr>
        <p:spPr>
          <a:xfrm>
            <a:off x="2477630" y="4382429"/>
            <a:ext cx="3722448" cy="1865971"/>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4" name="TextBox 63">
            <a:extLst>
              <a:ext uri="{FF2B5EF4-FFF2-40B4-BE49-F238E27FC236}">
                <a16:creationId xmlns:a16="http://schemas.microsoft.com/office/drawing/2014/main" id="{F6764175-63CE-0244-982D-F9A353195C40}"/>
              </a:ext>
            </a:extLst>
          </p:cNvPr>
          <p:cNvSpPr txBox="1"/>
          <p:nvPr/>
        </p:nvSpPr>
        <p:spPr>
          <a:xfrm>
            <a:off x="2886644" y="4671054"/>
            <a:ext cx="629273"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Glove</a:t>
            </a:r>
          </a:p>
        </p:txBody>
      </p:sp>
      <p:sp>
        <p:nvSpPr>
          <p:cNvPr id="65" name="TextBox 64">
            <a:extLst>
              <a:ext uri="{FF2B5EF4-FFF2-40B4-BE49-F238E27FC236}">
                <a16:creationId xmlns:a16="http://schemas.microsoft.com/office/drawing/2014/main" id="{C07957A7-B41F-6F40-AD63-1B73AB50B056}"/>
              </a:ext>
            </a:extLst>
          </p:cNvPr>
          <p:cNvSpPr txBox="1"/>
          <p:nvPr/>
        </p:nvSpPr>
        <p:spPr>
          <a:xfrm>
            <a:off x="2844582" y="5681398"/>
            <a:ext cx="84734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FastText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822D377C-708A-C84F-A8C4-FC619F0D4B89}"/>
              </a:ext>
            </a:extLst>
          </p:cNvPr>
          <p:cNvSpPr txBox="1"/>
          <p:nvPr/>
        </p:nvSpPr>
        <p:spPr>
          <a:xfrm>
            <a:off x="3597842" y="5114396"/>
            <a:ext cx="105868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Word2Vec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7" name="TextBox 66">
            <a:extLst>
              <a:ext uri="{FF2B5EF4-FFF2-40B4-BE49-F238E27FC236}">
                <a16:creationId xmlns:a16="http://schemas.microsoft.com/office/drawing/2014/main" id="{6E8C197A-AEC1-4346-9B31-9651A0EFDC8E}"/>
              </a:ext>
            </a:extLst>
          </p:cNvPr>
          <p:cNvSpPr txBox="1"/>
          <p:nvPr/>
        </p:nvSpPr>
        <p:spPr>
          <a:xfrm>
            <a:off x="7641540" y="4627808"/>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68" name="TextBox 67">
            <a:extLst>
              <a:ext uri="{FF2B5EF4-FFF2-40B4-BE49-F238E27FC236}">
                <a16:creationId xmlns:a16="http://schemas.microsoft.com/office/drawing/2014/main" id="{52F0798B-58F7-114C-ABC4-A504585319AF}"/>
              </a:ext>
            </a:extLst>
          </p:cNvPr>
          <p:cNvSpPr txBox="1"/>
          <p:nvPr/>
        </p:nvSpPr>
        <p:spPr>
          <a:xfrm>
            <a:off x="5013000" y="5357324"/>
            <a:ext cx="621322"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ELMo</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9" name="TextBox 68">
            <a:extLst>
              <a:ext uri="{FF2B5EF4-FFF2-40B4-BE49-F238E27FC236}">
                <a16:creationId xmlns:a16="http://schemas.microsoft.com/office/drawing/2014/main" id="{650F4170-5090-1949-B99A-4152CF71B6CB}"/>
              </a:ext>
            </a:extLst>
          </p:cNvPr>
          <p:cNvSpPr txBox="1"/>
          <p:nvPr/>
        </p:nvSpPr>
        <p:spPr>
          <a:xfrm>
            <a:off x="4957379" y="4663923"/>
            <a:ext cx="56457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BERT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CFFC703F-AA43-1041-B06D-F0538DEE7407}"/>
              </a:ext>
            </a:extLst>
          </p:cNvPr>
          <p:cNvSpPr/>
          <p:nvPr/>
        </p:nvSpPr>
        <p:spPr>
          <a:xfrm>
            <a:off x="8452016" y="4651564"/>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0.8</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1" name="Rectangle 70">
            <a:extLst>
              <a:ext uri="{FF2B5EF4-FFF2-40B4-BE49-F238E27FC236}">
                <a16:creationId xmlns:a16="http://schemas.microsoft.com/office/drawing/2014/main" id="{B2CBB4C6-C959-794B-ADD8-9706C151F545}"/>
              </a:ext>
            </a:extLst>
          </p:cNvPr>
          <p:cNvSpPr/>
          <p:nvPr/>
        </p:nvSpPr>
        <p:spPr>
          <a:xfrm>
            <a:off x="8864611" y="4652222"/>
            <a:ext cx="44074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-0.1</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2" name="Rectangle 71">
            <a:extLst>
              <a:ext uri="{FF2B5EF4-FFF2-40B4-BE49-F238E27FC236}">
                <a16:creationId xmlns:a16="http://schemas.microsoft.com/office/drawing/2014/main" id="{127FD904-4971-7B4D-ABDE-A69296520FDF}"/>
              </a:ext>
            </a:extLst>
          </p:cNvPr>
          <p:cNvSpPr/>
          <p:nvPr/>
        </p:nvSpPr>
        <p:spPr>
          <a:xfrm>
            <a:off x="9277206" y="4646043"/>
            <a:ext cx="397881"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0.2</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3" name="Rectangle 72">
            <a:extLst>
              <a:ext uri="{FF2B5EF4-FFF2-40B4-BE49-F238E27FC236}">
                <a16:creationId xmlns:a16="http://schemas.microsoft.com/office/drawing/2014/main" id="{154941DB-A686-D546-BF5E-532DA2ABF8AD}"/>
              </a:ext>
            </a:extLst>
          </p:cNvPr>
          <p:cNvSpPr/>
          <p:nvPr/>
        </p:nvSpPr>
        <p:spPr>
          <a:xfrm>
            <a:off x="9686085"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0.6</a:t>
            </a:r>
          </a:p>
        </p:txBody>
      </p:sp>
      <p:sp>
        <p:nvSpPr>
          <p:cNvPr id="74" name="Rectangle 73">
            <a:extLst>
              <a:ext uri="{FF2B5EF4-FFF2-40B4-BE49-F238E27FC236}">
                <a16:creationId xmlns:a16="http://schemas.microsoft.com/office/drawing/2014/main" id="{90A4AD11-33FE-A04E-8FA8-758E32A7D9D6}"/>
              </a:ext>
            </a:extLst>
          </p:cNvPr>
          <p:cNvSpPr/>
          <p:nvPr/>
        </p:nvSpPr>
        <p:spPr>
          <a:xfrm>
            <a:off x="10652050"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-0.9</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20FFB50C-D854-9946-B0F5-4BEE97670985}"/>
              </a:ext>
            </a:extLst>
          </p:cNvPr>
          <p:cNvSpPr txBox="1"/>
          <p:nvPr/>
        </p:nvSpPr>
        <p:spPr>
          <a:xfrm>
            <a:off x="10256530" y="465146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6" name="TextBox 75">
            <a:extLst>
              <a:ext uri="{FF2B5EF4-FFF2-40B4-BE49-F238E27FC236}">
                <a16:creationId xmlns:a16="http://schemas.microsoft.com/office/drawing/2014/main" id="{07288664-76CE-4443-9841-89E5FC6765BC}"/>
              </a:ext>
            </a:extLst>
          </p:cNvPr>
          <p:cNvSpPr txBox="1"/>
          <p:nvPr/>
        </p:nvSpPr>
        <p:spPr>
          <a:xfrm>
            <a:off x="8488178"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77" name="TextBox 76">
            <a:extLst>
              <a:ext uri="{FF2B5EF4-FFF2-40B4-BE49-F238E27FC236}">
                <a16:creationId xmlns:a16="http://schemas.microsoft.com/office/drawing/2014/main" id="{12174A43-6FA0-D34A-8CFF-D25B86FEF9E2}"/>
              </a:ext>
            </a:extLst>
          </p:cNvPr>
          <p:cNvSpPr txBox="1"/>
          <p:nvPr/>
        </p:nvSpPr>
        <p:spPr>
          <a:xfrm>
            <a:off x="8977199"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78" name="TextBox 77">
            <a:extLst>
              <a:ext uri="{FF2B5EF4-FFF2-40B4-BE49-F238E27FC236}">
                <a16:creationId xmlns:a16="http://schemas.microsoft.com/office/drawing/2014/main" id="{33001B42-DBFB-CF40-8400-8AF52E854C1F}"/>
              </a:ext>
            </a:extLst>
          </p:cNvPr>
          <p:cNvSpPr txBox="1"/>
          <p:nvPr/>
        </p:nvSpPr>
        <p:spPr>
          <a:xfrm>
            <a:off x="9391651" y="4320032"/>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79" name="TextBox 78">
            <a:extLst>
              <a:ext uri="{FF2B5EF4-FFF2-40B4-BE49-F238E27FC236}">
                <a16:creationId xmlns:a16="http://schemas.microsoft.com/office/drawing/2014/main" id="{C025F266-C66D-AA4A-AC3E-78C8D10535A9}"/>
              </a:ext>
            </a:extLst>
          </p:cNvPr>
          <p:cNvSpPr txBox="1"/>
          <p:nvPr/>
        </p:nvSpPr>
        <p:spPr>
          <a:xfrm>
            <a:off x="9788820" y="4314959"/>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80" name="TextBox 79">
            <a:extLst>
              <a:ext uri="{FF2B5EF4-FFF2-40B4-BE49-F238E27FC236}">
                <a16:creationId xmlns:a16="http://schemas.microsoft.com/office/drawing/2014/main" id="{0C2B7CC6-E427-EB4E-8CA4-A98FBD03B6DC}"/>
              </a:ext>
            </a:extLst>
          </p:cNvPr>
          <p:cNvSpPr txBox="1"/>
          <p:nvPr/>
        </p:nvSpPr>
        <p:spPr>
          <a:xfrm>
            <a:off x="10652050" y="4322849"/>
            <a:ext cx="3664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300</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1" name="TextBox 80">
            <a:extLst>
              <a:ext uri="{FF2B5EF4-FFF2-40B4-BE49-F238E27FC236}">
                <a16:creationId xmlns:a16="http://schemas.microsoft.com/office/drawing/2014/main" id="{91F69A95-4CB8-034B-8370-F49043920A1E}"/>
              </a:ext>
            </a:extLst>
          </p:cNvPr>
          <p:cNvSpPr txBox="1"/>
          <p:nvPr/>
        </p:nvSpPr>
        <p:spPr>
          <a:xfrm>
            <a:off x="1791371" y="1217290"/>
            <a:ext cx="30357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Sparse (or local) representation</a:t>
            </a:r>
          </a:p>
        </p:txBody>
      </p:sp>
      <p:sp>
        <p:nvSpPr>
          <p:cNvPr id="82" name="TextBox 81">
            <a:extLst>
              <a:ext uri="{FF2B5EF4-FFF2-40B4-BE49-F238E27FC236}">
                <a16:creationId xmlns:a16="http://schemas.microsoft.com/office/drawing/2014/main" id="{A1D675C8-8312-4B49-BA41-E066653CF5CE}"/>
              </a:ext>
            </a:extLst>
          </p:cNvPr>
          <p:cNvSpPr txBox="1"/>
          <p:nvPr/>
        </p:nvSpPr>
        <p:spPr>
          <a:xfrm>
            <a:off x="2132641" y="3658743"/>
            <a:ext cx="35943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(or dense) representation</a:t>
            </a:r>
          </a:p>
        </p:txBody>
      </p:sp>
      <p:sp>
        <p:nvSpPr>
          <p:cNvPr id="83" name="TextBox 82">
            <a:extLst>
              <a:ext uri="{FF2B5EF4-FFF2-40B4-BE49-F238E27FC236}">
                <a16:creationId xmlns:a16="http://schemas.microsoft.com/office/drawing/2014/main" id="{1D6D7067-95D0-414D-8158-F3BCA6D30601}"/>
              </a:ext>
            </a:extLst>
          </p:cNvPr>
          <p:cNvSpPr txBox="1"/>
          <p:nvPr/>
        </p:nvSpPr>
        <p:spPr>
          <a:xfrm>
            <a:off x="647665" y="5232477"/>
            <a:ext cx="12605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Context-free</a:t>
            </a:r>
          </a:p>
        </p:txBody>
      </p:sp>
      <p:cxnSp>
        <p:nvCxnSpPr>
          <p:cNvPr id="85" name="Straight Arrow Connector 84">
            <a:extLst>
              <a:ext uri="{FF2B5EF4-FFF2-40B4-BE49-F238E27FC236}">
                <a16:creationId xmlns:a16="http://schemas.microsoft.com/office/drawing/2014/main" id="{51EACB75-575D-F54A-BD8B-988F25B54C4E}"/>
              </a:ext>
            </a:extLst>
          </p:cNvPr>
          <p:cNvCxnSpPr>
            <a:stCxn id="64" idx="1"/>
            <a:endCxn id="83" idx="3"/>
          </p:cNvCxnSpPr>
          <p:nvPr/>
        </p:nvCxnSpPr>
        <p:spPr>
          <a:xfrm flipH="1">
            <a:off x="1908264" y="4855719"/>
            <a:ext cx="978380" cy="56142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7" name="Straight Arrow Connector 86">
            <a:extLst>
              <a:ext uri="{FF2B5EF4-FFF2-40B4-BE49-F238E27FC236}">
                <a16:creationId xmlns:a16="http://schemas.microsoft.com/office/drawing/2014/main" id="{792A06EE-F040-014D-80A7-1C87421E9635}"/>
              </a:ext>
            </a:extLst>
          </p:cNvPr>
          <p:cNvCxnSpPr>
            <a:stCxn id="66" idx="1"/>
            <a:endCxn id="83" idx="3"/>
          </p:cNvCxnSpPr>
          <p:nvPr/>
        </p:nvCxnSpPr>
        <p:spPr>
          <a:xfrm flipH="1">
            <a:off x="1908264" y="5299061"/>
            <a:ext cx="1689578" cy="11808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B8087344-A59B-A54E-B40F-332A51D011E0}"/>
              </a:ext>
            </a:extLst>
          </p:cNvPr>
          <p:cNvCxnSpPr>
            <a:stCxn id="65" idx="1"/>
            <a:endCxn id="83" idx="3"/>
          </p:cNvCxnSpPr>
          <p:nvPr/>
        </p:nvCxnSpPr>
        <p:spPr>
          <a:xfrm flipH="1" flipV="1">
            <a:off x="1908264" y="5417142"/>
            <a:ext cx="936318" cy="44892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A94FE514-314F-1B4D-B3D4-51A42AFA3234}"/>
              </a:ext>
            </a:extLst>
          </p:cNvPr>
          <p:cNvSpPr txBox="1"/>
          <p:nvPr/>
        </p:nvSpPr>
        <p:spPr>
          <a:xfrm>
            <a:off x="6769444" y="5613125"/>
            <a:ext cx="14588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Context-aware</a:t>
            </a:r>
          </a:p>
        </p:txBody>
      </p:sp>
      <p:cxnSp>
        <p:nvCxnSpPr>
          <p:cNvPr id="92" name="Straight Arrow Connector 91">
            <a:extLst>
              <a:ext uri="{FF2B5EF4-FFF2-40B4-BE49-F238E27FC236}">
                <a16:creationId xmlns:a16="http://schemas.microsoft.com/office/drawing/2014/main" id="{9B01564D-FC67-9E4C-80D5-04E7FC7B1C1F}"/>
              </a:ext>
            </a:extLst>
          </p:cNvPr>
          <p:cNvCxnSpPr>
            <a:stCxn id="68" idx="3"/>
            <a:endCxn id="90" idx="1"/>
          </p:cNvCxnSpPr>
          <p:nvPr/>
        </p:nvCxnSpPr>
        <p:spPr>
          <a:xfrm>
            <a:off x="5634322" y="5541989"/>
            <a:ext cx="1135122" cy="25580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2301A162-55D3-A54B-BF0E-8BFD7A3E37DB}"/>
              </a:ext>
            </a:extLst>
          </p:cNvPr>
          <p:cNvCxnSpPr>
            <a:stCxn id="69" idx="3"/>
            <a:endCxn id="90" idx="1"/>
          </p:cNvCxnSpPr>
          <p:nvPr/>
        </p:nvCxnSpPr>
        <p:spPr>
          <a:xfrm>
            <a:off x="5521955" y="4848588"/>
            <a:ext cx="1247489" cy="9492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8C1B2317-7189-D546-9E32-3DC405F26D84}"/>
              </a:ext>
            </a:extLst>
          </p:cNvPr>
          <p:cNvSpPr txBox="1"/>
          <p:nvPr/>
        </p:nvSpPr>
        <p:spPr>
          <a:xfrm>
            <a:off x="7380170" y="3715959"/>
            <a:ext cx="4390367"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 practice, performs much better to One-hot </a:t>
            </a:r>
          </a:p>
        </p:txBody>
      </p:sp>
    </p:spTree>
    <p:extLst>
      <p:ext uri="{BB962C8B-B14F-4D97-AF65-F5344CB8AC3E}">
        <p14:creationId xmlns:p14="http://schemas.microsoft.com/office/powerpoint/2010/main" val="316894927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ounded Rectangle 117">
            <a:extLst>
              <a:ext uri="{FF2B5EF4-FFF2-40B4-BE49-F238E27FC236}">
                <a16:creationId xmlns:a16="http://schemas.microsoft.com/office/drawing/2014/main" id="{76D33705-137E-AF48-B797-E3B4F2E2D2A9}"/>
              </a:ext>
            </a:extLst>
          </p:cNvPr>
          <p:cNvSpPr/>
          <p:nvPr/>
        </p:nvSpPr>
        <p:spPr>
          <a:xfrm>
            <a:off x="3451746" y="1172234"/>
            <a:ext cx="4191446" cy="2902689"/>
          </a:xfrm>
          <a:prstGeom prst="roundRect">
            <a:avLst>
              <a:gd name="adj" fmla="val 5263"/>
            </a:avLst>
          </a:prstGeom>
          <a:noFill/>
          <a:ln w="9525" cap="flat">
            <a:solidFill>
              <a:schemeClr val="tx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5" name="Group 64">
            <a:extLst>
              <a:ext uri="{FF2B5EF4-FFF2-40B4-BE49-F238E27FC236}">
                <a16:creationId xmlns:a16="http://schemas.microsoft.com/office/drawing/2014/main" id="{9C65DABC-8336-6241-9250-28968436A802}"/>
              </a:ext>
            </a:extLst>
          </p:cNvPr>
          <p:cNvGrpSpPr/>
          <p:nvPr/>
        </p:nvGrpSpPr>
        <p:grpSpPr>
          <a:xfrm>
            <a:off x="4423074" y="1864302"/>
            <a:ext cx="3028004" cy="763901"/>
            <a:chOff x="4846841" y="1389334"/>
            <a:chExt cx="3236965" cy="763901"/>
          </a:xfrm>
        </p:grpSpPr>
        <p:sp>
          <p:nvSpPr>
            <p:cNvPr id="69" name="Rounded Rectangle 68">
              <a:extLst>
                <a:ext uri="{FF2B5EF4-FFF2-40B4-BE49-F238E27FC236}">
                  <a16:creationId xmlns:a16="http://schemas.microsoft.com/office/drawing/2014/main" id="{1AB3C724-AE86-B143-929B-F143DB15CE69}"/>
                </a:ext>
              </a:extLst>
            </p:cNvPr>
            <p:cNvSpPr/>
            <p:nvPr/>
          </p:nvSpPr>
          <p:spPr>
            <a:xfrm>
              <a:off x="4846841" y="1389334"/>
              <a:ext cx="1654778" cy="369330"/>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DD00DF2D-9563-184A-B230-B0CBD86FD990}"/>
                </a:ext>
              </a:extLst>
            </p:cNvPr>
            <p:cNvSpPr/>
            <p:nvPr/>
          </p:nvSpPr>
          <p:spPr>
            <a:xfrm>
              <a:off x="6586829" y="1411371"/>
              <a:ext cx="536986" cy="523754"/>
            </a:xfrm>
            <a:prstGeom prst="rect">
              <a:avLst/>
            </a:prstGeom>
            <a:solidFill>
              <a:schemeClr val="accent5">
                <a:lumMod val="60000"/>
                <a:lumOff val="40000"/>
              </a:schemeClr>
            </a:solidFill>
            <a:ln w="25400" cap="flat">
              <a:solidFill>
                <a:schemeClr val="accent5">
                  <a:lumMod val="60000"/>
                  <a:lumOff val="40000"/>
                </a:schemeClr>
              </a:solidFill>
              <a:prstDash val="solid"/>
              <a:round/>
            </a:ln>
            <a:effectLst>
              <a:outerShdw dist="23000"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8" name="Rounded Rectangle 67">
              <a:extLst>
                <a:ext uri="{FF2B5EF4-FFF2-40B4-BE49-F238E27FC236}">
                  <a16:creationId xmlns:a16="http://schemas.microsoft.com/office/drawing/2014/main" id="{94CE6424-0234-CC40-9801-79004B8987BA}"/>
                </a:ext>
              </a:extLst>
            </p:cNvPr>
            <p:cNvSpPr/>
            <p:nvPr/>
          </p:nvSpPr>
          <p:spPr>
            <a:xfrm>
              <a:off x="6366300" y="1389334"/>
              <a:ext cx="1717506" cy="763901"/>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91</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DL for ER Landscape</a:t>
            </a:r>
          </a:p>
        </p:txBody>
      </p:sp>
      <p:sp>
        <p:nvSpPr>
          <p:cNvPr id="9" name="Rounded Rectangle 8">
            <a:extLst>
              <a:ext uri="{FF2B5EF4-FFF2-40B4-BE49-F238E27FC236}">
                <a16:creationId xmlns:a16="http://schemas.microsoft.com/office/drawing/2014/main" id="{1A9B8D64-4252-5F4E-B889-F03B701F439E}"/>
              </a:ext>
            </a:extLst>
          </p:cNvPr>
          <p:cNvSpPr/>
          <p:nvPr/>
        </p:nvSpPr>
        <p:spPr>
          <a:xfrm>
            <a:off x="6693153" y="4985675"/>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 name="TextBox 9">
            <a:extLst>
              <a:ext uri="{FF2B5EF4-FFF2-40B4-BE49-F238E27FC236}">
                <a16:creationId xmlns:a16="http://schemas.microsoft.com/office/drawing/2014/main" id="{3D7522CF-471A-DE45-9EC2-5467BEE0DDA2}"/>
              </a:ext>
            </a:extLst>
          </p:cNvPr>
          <p:cNvSpPr txBox="1"/>
          <p:nvPr/>
        </p:nvSpPr>
        <p:spPr>
          <a:xfrm>
            <a:off x="6752582" y="5121615"/>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1784C934-4549-784B-8B70-106F41BCA5B9}"/>
              </a:ext>
            </a:extLst>
          </p:cNvPr>
          <p:cNvSpPr/>
          <p:nvPr/>
        </p:nvSpPr>
        <p:spPr>
          <a:xfrm>
            <a:off x="1394254" y="4995315"/>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2" name="TextBox 11">
            <a:extLst>
              <a:ext uri="{FF2B5EF4-FFF2-40B4-BE49-F238E27FC236}">
                <a16:creationId xmlns:a16="http://schemas.microsoft.com/office/drawing/2014/main" id="{ADE1299B-24BF-4C48-8374-12D0943361F2}"/>
              </a:ext>
            </a:extLst>
          </p:cNvPr>
          <p:cNvSpPr txBox="1"/>
          <p:nvPr/>
        </p:nvSpPr>
        <p:spPr>
          <a:xfrm>
            <a:off x="1510326" y="5111118"/>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13" name="Rectangle 12">
            <a:extLst>
              <a:ext uri="{FF2B5EF4-FFF2-40B4-BE49-F238E27FC236}">
                <a16:creationId xmlns:a16="http://schemas.microsoft.com/office/drawing/2014/main" id="{C5F9EAE5-7C72-BB42-9E40-D6F96032BD40}"/>
              </a:ext>
            </a:extLst>
          </p:cNvPr>
          <p:cNvSpPr/>
          <p:nvPr/>
        </p:nvSpPr>
        <p:spPr>
          <a:xfrm>
            <a:off x="8506187" y="4952841"/>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4" name="TextBox 13">
            <a:extLst>
              <a:ext uri="{FF2B5EF4-FFF2-40B4-BE49-F238E27FC236}">
                <a16:creationId xmlns:a16="http://schemas.microsoft.com/office/drawing/2014/main" id="{F3A38B8E-8E94-2345-91AB-99D5D6722C6C}"/>
              </a:ext>
            </a:extLst>
          </p:cNvPr>
          <p:cNvSpPr txBox="1"/>
          <p:nvPr/>
        </p:nvSpPr>
        <p:spPr>
          <a:xfrm>
            <a:off x="8591017" y="4998412"/>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25" name="Straight Arrow Connector 24">
            <a:extLst>
              <a:ext uri="{FF2B5EF4-FFF2-40B4-BE49-F238E27FC236}">
                <a16:creationId xmlns:a16="http://schemas.microsoft.com/office/drawing/2014/main" id="{E1A642E7-2D05-A243-80BA-D2B01AC4CB85}"/>
              </a:ext>
            </a:extLst>
          </p:cNvPr>
          <p:cNvCxnSpPr>
            <a:cxnSpLocks/>
            <a:stCxn id="11" idx="3"/>
            <a:endCxn id="105" idx="1"/>
          </p:cNvCxnSpPr>
          <p:nvPr/>
        </p:nvCxnSpPr>
        <p:spPr>
          <a:xfrm flipV="1">
            <a:off x="2527344" y="5266341"/>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F15697-62B8-9C4B-B990-8A4D69F5875F}"/>
              </a:ext>
            </a:extLst>
          </p:cNvPr>
          <p:cNvCxnSpPr>
            <a:cxnSpLocks/>
            <a:stCxn id="105" idx="3"/>
            <a:endCxn id="103" idx="1"/>
          </p:cNvCxnSpPr>
          <p:nvPr/>
        </p:nvCxnSpPr>
        <p:spPr>
          <a:xfrm flipV="1">
            <a:off x="4274173" y="5265007"/>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37CAD4-50CF-714C-9CE3-62CF47ED7AFD}"/>
              </a:ext>
            </a:extLst>
          </p:cNvPr>
          <p:cNvCxnSpPr>
            <a:cxnSpLocks/>
            <a:stCxn id="103" idx="3"/>
            <a:endCxn id="9" idx="1"/>
          </p:cNvCxnSpPr>
          <p:nvPr/>
        </p:nvCxnSpPr>
        <p:spPr>
          <a:xfrm flipV="1">
            <a:off x="6121393" y="5260022"/>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9E42BA-A547-6541-86BC-39FA09024C4E}"/>
              </a:ext>
            </a:extLst>
          </p:cNvPr>
          <p:cNvCxnSpPr>
            <a:cxnSpLocks/>
            <a:stCxn id="9" idx="3"/>
            <a:endCxn id="13" idx="1"/>
          </p:cNvCxnSpPr>
          <p:nvPr/>
        </p:nvCxnSpPr>
        <p:spPr>
          <a:xfrm>
            <a:off x="7826243" y="5260022"/>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8669CBE-C5AD-7548-BC17-8BDF5EE083E1}"/>
              </a:ext>
            </a:extLst>
          </p:cNvPr>
          <p:cNvSpPr txBox="1"/>
          <p:nvPr/>
        </p:nvSpPr>
        <p:spPr>
          <a:xfrm>
            <a:off x="5983937" y="2279085"/>
            <a:ext cx="13266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Active Learning</a:t>
            </a:r>
          </a:p>
        </p:txBody>
      </p:sp>
      <p:cxnSp>
        <p:nvCxnSpPr>
          <p:cNvPr id="53" name="Elbow Connector 52">
            <a:extLst>
              <a:ext uri="{FF2B5EF4-FFF2-40B4-BE49-F238E27FC236}">
                <a16:creationId xmlns:a16="http://schemas.microsoft.com/office/drawing/2014/main" id="{D42F9A82-144C-BB4A-8FC1-1D23FFE1CA47}"/>
              </a:ext>
            </a:extLst>
          </p:cNvPr>
          <p:cNvCxnSpPr>
            <a:cxnSpLocks/>
            <a:stCxn id="37" idx="3"/>
            <a:endCxn id="66" idx="1"/>
          </p:cNvCxnSpPr>
          <p:nvPr/>
        </p:nvCxnSpPr>
        <p:spPr>
          <a:xfrm>
            <a:off x="7310581" y="3460492"/>
            <a:ext cx="1265533" cy="17379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1EAE759E-14AC-A64F-A676-07734FFDF3C8}"/>
              </a:ext>
            </a:extLst>
          </p:cNvPr>
          <p:cNvCxnSpPr>
            <a:cxnSpLocks/>
          </p:cNvCxnSpPr>
          <p:nvPr/>
        </p:nvCxnSpPr>
        <p:spPr>
          <a:xfrm>
            <a:off x="3538701" y="4074923"/>
            <a:ext cx="1449602"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FA895370-5D79-7A40-81D5-54A553E73DB8}"/>
              </a:ext>
            </a:extLst>
          </p:cNvPr>
          <p:cNvCxnSpPr>
            <a:cxnSpLocks/>
          </p:cNvCxnSpPr>
          <p:nvPr/>
        </p:nvCxnSpPr>
        <p:spPr>
          <a:xfrm flipH="1">
            <a:off x="6108843" y="4074923"/>
            <a:ext cx="1446467"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877ED69D-A3D7-1743-9B5F-60C6EFDF24D8}"/>
              </a:ext>
            </a:extLst>
          </p:cNvPr>
          <p:cNvSpPr txBox="1"/>
          <p:nvPr/>
        </p:nvSpPr>
        <p:spPr>
          <a:xfrm>
            <a:off x="8576114" y="3218784"/>
            <a:ext cx="2418988" cy="83099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err="1">
                <a:ln>
                  <a:noFill/>
                </a:ln>
                <a:solidFill>
                  <a:srgbClr val="000000"/>
                </a:solidFill>
                <a:effectLst/>
                <a:uFillTx/>
                <a:latin typeface="IBM Plex Sans" panose="020B0503050203000203" pitchFamily="34" charset="77"/>
                <a:sym typeface="Calibri"/>
              </a:rPr>
              <a:t>DeepMatcher</a:t>
            </a: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 </a:t>
            </a:r>
            <a:r>
              <a:rPr kumimoji="0" lang="en-US" sz="1200" b="0" i="0" u="none" strike="noStrike" cap="none" spc="0" normalizeH="0" baseline="0" dirty="0" err="1">
                <a:ln>
                  <a:noFill/>
                </a:ln>
                <a:solidFill>
                  <a:srgbClr val="000000"/>
                </a:solidFill>
                <a:effectLst/>
                <a:uFillTx/>
                <a:latin typeface="IBM Plex Sans" panose="020B0503050203000203" pitchFamily="34" charset="77"/>
                <a:sym typeface="Calibri"/>
              </a:rPr>
              <a:t>Mugdal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et al., SIGMOD 2017</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77"/>
              </a:rPr>
              <a:t>Ebraheem</a:t>
            </a:r>
            <a:r>
              <a:rPr lang="en-US" sz="1200" dirty="0">
                <a:latin typeface="IBM Plex Sans" panose="020B0503050203000203" pitchFamily="34" charset="77"/>
              </a:rPr>
              <a:t> et al., VLDB 2018</a:t>
            </a:r>
            <a:endParaRPr kumimoji="0" lang="en-US" sz="12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75" name="TextBox 74">
            <a:extLst>
              <a:ext uri="{FF2B5EF4-FFF2-40B4-BE49-F238E27FC236}">
                <a16:creationId xmlns:a16="http://schemas.microsoft.com/office/drawing/2014/main" id="{80600D2F-EAA3-C44D-ACCB-13CFFC17F6C1}"/>
              </a:ext>
            </a:extLst>
          </p:cNvPr>
          <p:cNvSpPr txBox="1"/>
          <p:nvPr/>
        </p:nvSpPr>
        <p:spPr>
          <a:xfrm>
            <a:off x="8591017" y="2442404"/>
            <a:ext cx="2349359" cy="27699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DTAL: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Kasai et al., ACL 2019</a:t>
            </a:r>
          </a:p>
        </p:txBody>
      </p:sp>
      <p:grpSp>
        <p:nvGrpSpPr>
          <p:cNvPr id="76" name="Group 75">
            <a:extLst>
              <a:ext uri="{FF2B5EF4-FFF2-40B4-BE49-F238E27FC236}">
                <a16:creationId xmlns:a16="http://schemas.microsoft.com/office/drawing/2014/main" id="{EBC98773-0F4E-C041-99BD-3AA28A7F60C9}"/>
              </a:ext>
            </a:extLst>
          </p:cNvPr>
          <p:cNvGrpSpPr/>
          <p:nvPr/>
        </p:nvGrpSpPr>
        <p:grpSpPr>
          <a:xfrm>
            <a:off x="3560328" y="1956590"/>
            <a:ext cx="790064" cy="790239"/>
            <a:chOff x="4489495" y="1431095"/>
            <a:chExt cx="790064" cy="790239"/>
          </a:xfrm>
        </p:grpSpPr>
        <p:pic>
          <p:nvPicPr>
            <p:cNvPr id="1036" name="Picture 12" descr="Image result for deep learning icon">
              <a:extLst>
                <a:ext uri="{FF2B5EF4-FFF2-40B4-BE49-F238E27FC236}">
                  <a16:creationId xmlns:a16="http://schemas.microsoft.com/office/drawing/2014/main" id="{38FCCD81-FA8F-764C-9557-C5919FB9F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657" y="1482251"/>
              <a:ext cx="706146" cy="70614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a:extLst>
                <a:ext uri="{FF2B5EF4-FFF2-40B4-BE49-F238E27FC236}">
                  <a16:creationId xmlns:a16="http://schemas.microsoft.com/office/drawing/2014/main" id="{8FD8C388-F9EF-4740-AAEC-93557EB7D385}"/>
                </a:ext>
              </a:extLst>
            </p:cNvPr>
            <p:cNvSpPr/>
            <p:nvPr/>
          </p:nvSpPr>
          <p:spPr>
            <a:xfrm>
              <a:off x="4489495" y="1431095"/>
              <a:ext cx="790064" cy="790239"/>
            </a:xfrm>
            <a:prstGeom prst="ellipse">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77" name="TextBox 76">
            <a:extLst>
              <a:ext uri="{FF2B5EF4-FFF2-40B4-BE49-F238E27FC236}">
                <a16:creationId xmlns:a16="http://schemas.microsoft.com/office/drawing/2014/main" id="{97AE23BC-8DE7-9C41-97DC-B4DFCC187802}"/>
              </a:ext>
            </a:extLst>
          </p:cNvPr>
          <p:cNvSpPr txBox="1"/>
          <p:nvPr/>
        </p:nvSpPr>
        <p:spPr>
          <a:xfrm>
            <a:off x="3451745" y="1413206"/>
            <a:ext cx="9567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Pre-t</a:t>
            </a:r>
            <a:r>
              <a:rPr kumimoji="0" lang="en-US" sz="1400" b="0" i="0" u="none" strike="noStrike" cap="none" spc="0" normalizeH="0" baseline="0" dirty="0">
                <a:ln>
                  <a:noFill/>
                </a:ln>
                <a:solidFill>
                  <a:srgbClr val="000000"/>
                </a:solidFill>
                <a:effectLst/>
                <a:uFillTx/>
                <a:latin typeface="+mn-lt"/>
                <a:ea typeface="+mn-ea"/>
                <a:cs typeface="+mn-cs"/>
                <a:sym typeface="Calibri"/>
              </a:rPr>
              <a:t>rained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ER Model</a:t>
            </a:r>
          </a:p>
        </p:txBody>
      </p:sp>
      <p:sp>
        <p:nvSpPr>
          <p:cNvPr id="85" name="TextBox 84">
            <a:extLst>
              <a:ext uri="{FF2B5EF4-FFF2-40B4-BE49-F238E27FC236}">
                <a16:creationId xmlns:a16="http://schemas.microsoft.com/office/drawing/2014/main" id="{8A248305-E3E8-C448-862C-1AD1B4B0390E}"/>
              </a:ext>
            </a:extLst>
          </p:cNvPr>
          <p:cNvSpPr txBox="1"/>
          <p:nvPr/>
        </p:nvSpPr>
        <p:spPr>
          <a:xfrm>
            <a:off x="4442362" y="1905205"/>
            <a:ext cx="1628255" cy="307775"/>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Transfer Learning</a:t>
            </a:r>
          </a:p>
        </p:txBody>
      </p:sp>
      <p:cxnSp>
        <p:nvCxnSpPr>
          <p:cNvPr id="88" name="Elbow Connector 87">
            <a:extLst>
              <a:ext uri="{FF2B5EF4-FFF2-40B4-BE49-F238E27FC236}">
                <a16:creationId xmlns:a16="http://schemas.microsoft.com/office/drawing/2014/main" id="{4C35B533-77B7-DE48-8B16-BB214F0F45E5}"/>
              </a:ext>
            </a:extLst>
          </p:cNvPr>
          <p:cNvCxnSpPr>
            <a:cxnSpLocks/>
            <a:stCxn id="74" idx="6"/>
            <a:endCxn id="37" idx="0"/>
          </p:cNvCxnSpPr>
          <p:nvPr/>
        </p:nvCxnSpPr>
        <p:spPr>
          <a:xfrm>
            <a:off x="4350392" y="2351710"/>
            <a:ext cx="1252967" cy="682789"/>
          </a:xfrm>
          <a:prstGeom prst="bentConnector2">
            <a:avLst/>
          </a:prstGeom>
          <a:noFill/>
          <a:ln w="952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E5F0B91A-13AE-8B49-AC84-3F59806AF5D6}"/>
              </a:ext>
            </a:extLst>
          </p:cNvPr>
          <p:cNvSpPr txBox="1"/>
          <p:nvPr/>
        </p:nvSpPr>
        <p:spPr>
          <a:xfrm>
            <a:off x="8601189" y="1233378"/>
            <a:ext cx="2350125" cy="64632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Auto-EM:</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Chen et al., TWC 2019</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2" name="TextBox 31">
            <a:extLst>
              <a:ext uri="{FF2B5EF4-FFF2-40B4-BE49-F238E27FC236}">
                <a16:creationId xmlns:a16="http://schemas.microsoft.com/office/drawing/2014/main" id="{9B9E5D24-FC24-C74C-B945-42CB484B3E12}"/>
              </a:ext>
            </a:extLst>
          </p:cNvPr>
          <p:cNvSpPr txBox="1"/>
          <p:nvPr/>
        </p:nvSpPr>
        <p:spPr>
          <a:xfrm>
            <a:off x="6273124" y="1799882"/>
            <a:ext cx="27186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72" name="Elbow Connector 71">
            <a:extLst>
              <a:ext uri="{FF2B5EF4-FFF2-40B4-BE49-F238E27FC236}">
                <a16:creationId xmlns:a16="http://schemas.microsoft.com/office/drawing/2014/main" id="{AF50C713-A353-AB48-9A26-6BE80F43ABB0}"/>
              </a:ext>
            </a:extLst>
          </p:cNvPr>
          <p:cNvCxnSpPr>
            <a:cxnSpLocks/>
            <a:stCxn id="68" idx="3"/>
            <a:endCxn id="75" idx="1"/>
          </p:cNvCxnSpPr>
          <p:nvPr/>
        </p:nvCxnSpPr>
        <p:spPr>
          <a:xfrm>
            <a:off x="7451078" y="2246253"/>
            <a:ext cx="1139939" cy="33465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Elbow Connector 77">
            <a:extLst>
              <a:ext uri="{FF2B5EF4-FFF2-40B4-BE49-F238E27FC236}">
                <a16:creationId xmlns:a16="http://schemas.microsoft.com/office/drawing/2014/main" id="{4E63B593-756C-824A-B2D7-05DB74D947E4}"/>
              </a:ext>
            </a:extLst>
          </p:cNvPr>
          <p:cNvCxnSpPr>
            <a:cxnSpLocks/>
            <a:stCxn id="85" idx="0"/>
            <a:endCxn id="52" idx="1"/>
          </p:cNvCxnSpPr>
          <p:nvPr/>
        </p:nvCxnSpPr>
        <p:spPr>
          <a:xfrm rot="5400000" flipH="1" flipV="1">
            <a:off x="6754508" y="58525"/>
            <a:ext cx="348662" cy="3344699"/>
          </a:xfrm>
          <a:prstGeom prst="bentConnector2">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 name="Rounded Rectangle 102">
            <a:extLst>
              <a:ext uri="{FF2B5EF4-FFF2-40B4-BE49-F238E27FC236}">
                <a16:creationId xmlns:a16="http://schemas.microsoft.com/office/drawing/2014/main" id="{F0E3E688-16D1-BB4E-9016-2A0B291937A5}"/>
              </a:ext>
            </a:extLst>
          </p:cNvPr>
          <p:cNvSpPr/>
          <p:nvPr/>
        </p:nvSpPr>
        <p:spPr>
          <a:xfrm>
            <a:off x="4988303" y="4990660"/>
            <a:ext cx="1133090" cy="548694"/>
          </a:xfrm>
          <a:prstGeom prst="roundRect">
            <a:avLst/>
          </a:prstGeom>
          <a:solidFill>
            <a:schemeClr val="tx2">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4" name="TextBox 103">
            <a:extLst>
              <a:ext uri="{FF2B5EF4-FFF2-40B4-BE49-F238E27FC236}">
                <a16:creationId xmlns:a16="http://schemas.microsoft.com/office/drawing/2014/main" id="{49774BA6-97C6-0A45-A892-CD76053CF09F}"/>
              </a:ext>
            </a:extLst>
          </p:cNvPr>
          <p:cNvSpPr txBox="1"/>
          <p:nvPr/>
        </p:nvSpPr>
        <p:spPr>
          <a:xfrm>
            <a:off x="5110787" y="5111118"/>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105" name="Rounded Rectangle 104">
            <a:extLst>
              <a:ext uri="{FF2B5EF4-FFF2-40B4-BE49-F238E27FC236}">
                <a16:creationId xmlns:a16="http://schemas.microsoft.com/office/drawing/2014/main" id="{A6207575-19D6-CC4F-AC0E-66D2E6BA1C03}"/>
              </a:ext>
            </a:extLst>
          </p:cNvPr>
          <p:cNvSpPr/>
          <p:nvPr/>
        </p:nvSpPr>
        <p:spPr>
          <a:xfrm>
            <a:off x="3141083" y="4991994"/>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6" name="TextBox 105">
            <a:extLst>
              <a:ext uri="{FF2B5EF4-FFF2-40B4-BE49-F238E27FC236}">
                <a16:creationId xmlns:a16="http://schemas.microsoft.com/office/drawing/2014/main" id="{95C74B96-D944-E646-A5F2-6CA2B6F2697C}"/>
              </a:ext>
            </a:extLst>
          </p:cNvPr>
          <p:cNvSpPr txBox="1"/>
          <p:nvPr/>
        </p:nvSpPr>
        <p:spPr>
          <a:xfrm>
            <a:off x="3285835" y="5100485"/>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25" name="Rectangle 124">
            <a:extLst>
              <a:ext uri="{FF2B5EF4-FFF2-40B4-BE49-F238E27FC236}">
                <a16:creationId xmlns:a16="http://schemas.microsoft.com/office/drawing/2014/main" id="{3C05030F-2B65-D648-B978-20171514F07B}"/>
              </a:ext>
            </a:extLst>
          </p:cNvPr>
          <p:cNvSpPr/>
          <p:nvPr/>
        </p:nvSpPr>
        <p:spPr>
          <a:xfrm>
            <a:off x="916554" y="3871929"/>
            <a:ext cx="2226362" cy="461665"/>
          </a:xfrm>
          <a:prstGeom prst="rect">
            <a:avLst/>
          </a:prstGeom>
          <a:ln>
            <a:solidFill>
              <a:schemeClr val="tx1"/>
            </a:solidFill>
          </a:ln>
        </p:spPr>
        <p:txBody>
          <a:bodyPr wrap="square">
            <a:spAutoFit/>
          </a:bodyPr>
          <a:lstStyle/>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lang="en-US" sz="1200" dirty="0">
              <a:solidFill>
                <a:srgbClr val="000000"/>
              </a:solidFill>
              <a:latin typeface="IBM Plex Sans" panose="020B0503050203000203" pitchFamily="34" charset="0"/>
              <a:sym typeface="Calibri"/>
            </a:endParaRPr>
          </a:p>
        </p:txBody>
      </p:sp>
      <p:cxnSp>
        <p:nvCxnSpPr>
          <p:cNvPr id="128" name="Elbow Connector 127">
            <a:extLst>
              <a:ext uri="{FF2B5EF4-FFF2-40B4-BE49-F238E27FC236}">
                <a16:creationId xmlns:a16="http://schemas.microsoft.com/office/drawing/2014/main" id="{C67379A1-5FDA-4F4A-BEAC-7B3FECD2BD5C}"/>
              </a:ext>
            </a:extLst>
          </p:cNvPr>
          <p:cNvCxnSpPr>
            <a:cxnSpLocks/>
            <a:stCxn id="105" idx="0"/>
            <a:endCxn id="125" idx="2"/>
          </p:cNvCxnSpPr>
          <p:nvPr/>
        </p:nvCxnSpPr>
        <p:spPr>
          <a:xfrm rot="16200000" flipV="1">
            <a:off x="2539482" y="3823847"/>
            <a:ext cx="658400" cy="1677893"/>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026" name="Picture 2">
            <a:extLst>
              <a:ext uri="{FF2B5EF4-FFF2-40B4-BE49-F238E27FC236}">
                <a16:creationId xmlns:a16="http://schemas.microsoft.com/office/drawing/2014/main" id="{7BC763CF-B7DF-9644-B79C-F06561FB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057" y="1844100"/>
            <a:ext cx="473717" cy="4770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EBE5BB3-0DF0-5F44-848D-73DB3A98D4A0}"/>
              </a:ext>
            </a:extLst>
          </p:cNvPr>
          <p:cNvGrpSpPr/>
          <p:nvPr/>
        </p:nvGrpSpPr>
        <p:grpSpPr>
          <a:xfrm>
            <a:off x="3896136" y="3034499"/>
            <a:ext cx="3414445" cy="851986"/>
            <a:chOff x="3846441" y="3034499"/>
            <a:chExt cx="3414445" cy="851986"/>
          </a:xfrm>
        </p:grpSpPr>
        <p:grpSp>
          <p:nvGrpSpPr>
            <p:cNvPr id="42" name="Group 41">
              <a:extLst>
                <a:ext uri="{FF2B5EF4-FFF2-40B4-BE49-F238E27FC236}">
                  <a16:creationId xmlns:a16="http://schemas.microsoft.com/office/drawing/2014/main" id="{22CE4FBD-97D3-EB4C-8609-99AE6DB76B25}"/>
                </a:ext>
              </a:extLst>
            </p:cNvPr>
            <p:cNvGrpSpPr/>
            <p:nvPr/>
          </p:nvGrpSpPr>
          <p:grpSpPr>
            <a:xfrm>
              <a:off x="3846441" y="3034499"/>
              <a:ext cx="3414445" cy="851986"/>
              <a:chOff x="6362705" y="1684701"/>
              <a:chExt cx="1438504" cy="851986"/>
            </a:xfrm>
            <a:solidFill>
              <a:srgbClr val="FFC000"/>
            </a:solidFill>
          </p:grpSpPr>
          <p:sp>
            <p:nvSpPr>
              <p:cNvPr id="37" name="Rounded Rectangle 36">
                <a:extLst>
                  <a:ext uri="{FF2B5EF4-FFF2-40B4-BE49-F238E27FC236}">
                    <a16:creationId xmlns:a16="http://schemas.microsoft.com/office/drawing/2014/main" id="{7E434946-A004-7641-8312-968F524A40B6}"/>
                  </a:ext>
                </a:extLst>
              </p:cNvPr>
              <p:cNvSpPr/>
              <p:nvPr/>
            </p:nvSpPr>
            <p:spPr>
              <a:xfrm>
                <a:off x="6362705" y="1684701"/>
                <a:ext cx="1438504" cy="851986"/>
              </a:xfrm>
              <a:prstGeom prst="roundRect">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203000203" pitchFamily="34" charset="77"/>
                </a:endParaRPr>
              </a:p>
            </p:txBody>
          </p:sp>
          <p:sp>
            <p:nvSpPr>
              <p:cNvPr id="38" name="TextBox 37">
                <a:extLst>
                  <a:ext uri="{FF2B5EF4-FFF2-40B4-BE49-F238E27FC236}">
                    <a16:creationId xmlns:a16="http://schemas.microsoft.com/office/drawing/2014/main" id="{37940664-D2AA-8240-AB21-CF5B1CD428A7}"/>
                  </a:ext>
                </a:extLst>
              </p:cNvPr>
              <p:cNvSpPr txBox="1"/>
              <p:nvPr/>
            </p:nvSpPr>
            <p:spPr>
              <a:xfrm>
                <a:off x="6414412" y="1739500"/>
                <a:ext cx="604835" cy="738664"/>
              </a:xfrm>
              <a:prstGeom prst="rect">
                <a:avLst/>
              </a:prstGeom>
              <a:solidFill>
                <a:schemeClr val="bg1"/>
              </a:solidFill>
            </p:spPr>
            <p:txBody>
              <a:bodyPr wrap="square" rtlCol="0">
                <a:spAutoFit/>
              </a:bodyPr>
              <a:lstStyle/>
              <a:p>
                <a:pPr algn="ctr"/>
                <a:r>
                  <a:rPr lang="en-US" sz="1400" dirty="0">
                    <a:latin typeface="IBM Plex Sans" panose="020B0503050203000203" pitchFamily="34" charset="77"/>
                  </a:rPr>
                  <a:t>Distributed</a:t>
                </a:r>
              </a:p>
              <a:p>
                <a:pPr algn="ctr"/>
                <a:r>
                  <a:rPr lang="en-US" sz="1400" dirty="0">
                    <a:latin typeface="IBM Plex Sans" panose="020B0503050203000203" pitchFamily="34" charset="77"/>
                  </a:rPr>
                  <a:t>Tuple Representation</a:t>
                </a:r>
              </a:p>
            </p:txBody>
          </p:sp>
        </p:grpSp>
        <p:sp>
          <p:nvSpPr>
            <p:cNvPr id="56" name="TextBox 55">
              <a:extLst>
                <a:ext uri="{FF2B5EF4-FFF2-40B4-BE49-F238E27FC236}">
                  <a16:creationId xmlns:a16="http://schemas.microsoft.com/office/drawing/2014/main" id="{18F25459-C41F-7343-BF0F-65E115F9CE86}"/>
                </a:ext>
              </a:extLst>
            </p:cNvPr>
            <p:cNvSpPr txBox="1"/>
            <p:nvPr/>
          </p:nvSpPr>
          <p:spPr>
            <a:xfrm>
              <a:off x="5558569" y="3125305"/>
              <a:ext cx="1533302" cy="677108"/>
            </a:xfrm>
            <a:prstGeom prst="rect">
              <a:avLst/>
            </a:prstGeom>
            <a:solidFill>
              <a:schemeClr val="bg1"/>
            </a:solidFill>
          </p:spPr>
          <p:txBody>
            <a:bodyPr wrap="square" rtlCol="0">
              <a:spAutoFit/>
            </a:bodyPr>
            <a:lstStyle/>
            <a:p>
              <a:pPr algn="ctr"/>
              <a:endParaRPr lang="en-US" sz="1200" dirty="0">
                <a:latin typeface="IBM Plex Sans" panose="020B0503050203000203" pitchFamily="34" charset="77"/>
              </a:endParaRPr>
            </a:p>
            <a:p>
              <a:pPr algn="ctr"/>
              <a:endParaRPr lang="en-US" sz="1400" dirty="0">
                <a:latin typeface="IBM Plex Sans" panose="020B0503050203000203" pitchFamily="34" charset="77"/>
              </a:endParaRPr>
            </a:p>
            <a:p>
              <a:pPr algn="ctr"/>
              <a:endParaRPr lang="en-US" sz="1200" dirty="0">
                <a:latin typeface="IBM Plex Sans" panose="020B0503050203000203" pitchFamily="34" charset="77"/>
              </a:endParaRPr>
            </a:p>
          </p:txBody>
        </p:sp>
      </p:grpSp>
      <p:sp>
        <p:nvSpPr>
          <p:cNvPr id="5" name="Rectangle 4">
            <a:extLst>
              <a:ext uri="{FF2B5EF4-FFF2-40B4-BE49-F238E27FC236}">
                <a16:creationId xmlns:a16="http://schemas.microsoft.com/office/drawing/2014/main" id="{BA52EFAD-4E90-C34D-9E7A-E58ABBDB7D52}"/>
              </a:ext>
            </a:extLst>
          </p:cNvPr>
          <p:cNvSpPr/>
          <p:nvPr/>
        </p:nvSpPr>
        <p:spPr>
          <a:xfrm>
            <a:off x="5904696" y="3319466"/>
            <a:ext cx="928459" cy="307777"/>
          </a:xfrm>
          <a:prstGeom prst="rect">
            <a:avLst/>
          </a:prstGeom>
        </p:spPr>
        <p:txBody>
          <a:bodyPr wrap="none">
            <a:spAutoFit/>
          </a:bodyPr>
          <a:lstStyle/>
          <a:p>
            <a:pPr algn="ctr"/>
            <a:r>
              <a:rPr lang="en-US" sz="1400" dirty="0">
                <a:latin typeface="IBM Plex Sans" panose="020B0503050203000203" pitchFamily="34" charset="77"/>
              </a:rPr>
              <a:t>Classifier</a:t>
            </a:r>
          </a:p>
        </p:txBody>
      </p:sp>
      <p:grpSp>
        <p:nvGrpSpPr>
          <p:cNvPr id="16" name="Group 15">
            <a:extLst>
              <a:ext uri="{FF2B5EF4-FFF2-40B4-BE49-F238E27FC236}">
                <a16:creationId xmlns:a16="http://schemas.microsoft.com/office/drawing/2014/main" id="{E08DCBA5-264B-B64D-B6EF-EBF64E106958}"/>
              </a:ext>
            </a:extLst>
          </p:cNvPr>
          <p:cNvGrpSpPr/>
          <p:nvPr/>
        </p:nvGrpSpPr>
        <p:grpSpPr>
          <a:xfrm>
            <a:off x="6931857" y="3034499"/>
            <a:ext cx="345688" cy="369330"/>
            <a:chOff x="10259122" y="4643597"/>
            <a:chExt cx="345688" cy="369330"/>
          </a:xfrm>
        </p:grpSpPr>
        <p:sp>
          <p:nvSpPr>
            <p:cNvPr id="6" name="Oval 5">
              <a:extLst>
                <a:ext uri="{FF2B5EF4-FFF2-40B4-BE49-F238E27FC236}">
                  <a16:creationId xmlns:a16="http://schemas.microsoft.com/office/drawing/2014/main" id="{CF58ACC1-2892-9049-BA57-61FE2EF72A02}"/>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B688FA95-2F5A-E44B-B8AD-AD1E3CF72FFA}"/>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15" name="Group 14">
            <a:extLst>
              <a:ext uri="{FF2B5EF4-FFF2-40B4-BE49-F238E27FC236}">
                <a16:creationId xmlns:a16="http://schemas.microsoft.com/office/drawing/2014/main" id="{3532F7DE-4EE7-8743-9285-995BB92C755E}"/>
              </a:ext>
            </a:extLst>
          </p:cNvPr>
          <p:cNvGrpSpPr/>
          <p:nvPr/>
        </p:nvGrpSpPr>
        <p:grpSpPr>
          <a:xfrm>
            <a:off x="5226174" y="3023126"/>
            <a:ext cx="345688" cy="369330"/>
            <a:chOff x="10411522" y="4795997"/>
            <a:chExt cx="345688" cy="369330"/>
          </a:xfrm>
        </p:grpSpPr>
        <p:sp>
          <p:nvSpPr>
            <p:cNvPr id="54" name="Oval 53">
              <a:extLst>
                <a:ext uri="{FF2B5EF4-FFF2-40B4-BE49-F238E27FC236}">
                  <a16:creationId xmlns:a16="http://schemas.microsoft.com/office/drawing/2014/main" id="{5DFC1FB9-1DB3-1747-B853-0CCA363E76FC}"/>
                </a:ext>
              </a:extLst>
            </p:cNvPr>
            <p:cNvSpPr/>
            <p:nvPr/>
          </p:nvSpPr>
          <p:spPr>
            <a:xfrm>
              <a:off x="10411522" y="48136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B78FE644-5A34-BD49-8F9A-416F3F2A49B1}"/>
                </a:ext>
              </a:extLst>
            </p:cNvPr>
            <p:cNvSpPr txBox="1"/>
            <p:nvPr/>
          </p:nvSpPr>
          <p:spPr>
            <a:xfrm>
              <a:off x="10479690" y="47959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58" name="Group 57">
            <a:extLst>
              <a:ext uri="{FF2B5EF4-FFF2-40B4-BE49-F238E27FC236}">
                <a16:creationId xmlns:a16="http://schemas.microsoft.com/office/drawing/2014/main" id="{3D7EB7E3-46E1-F041-9458-EEB5F7B2AF60}"/>
              </a:ext>
            </a:extLst>
          </p:cNvPr>
          <p:cNvGrpSpPr/>
          <p:nvPr/>
        </p:nvGrpSpPr>
        <p:grpSpPr>
          <a:xfrm>
            <a:off x="7194343" y="1680268"/>
            <a:ext cx="345688" cy="369330"/>
            <a:chOff x="10259122" y="4643597"/>
            <a:chExt cx="345688" cy="369330"/>
          </a:xfrm>
        </p:grpSpPr>
        <p:sp>
          <p:nvSpPr>
            <p:cNvPr id="59" name="Oval 58">
              <a:extLst>
                <a:ext uri="{FF2B5EF4-FFF2-40B4-BE49-F238E27FC236}">
                  <a16:creationId xmlns:a16="http://schemas.microsoft.com/office/drawing/2014/main" id="{5B2FE47D-D418-254D-BDD1-A0A1B20587B5}"/>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32CB6EA4-FABD-BB41-BF1F-54CC35E2490E}"/>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3</a:t>
              </a:r>
            </a:p>
          </p:txBody>
        </p:sp>
      </p:grpSp>
    </p:spTree>
    <p:extLst>
      <p:ext uri="{BB962C8B-B14F-4D97-AF65-F5344CB8AC3E}">
        <p14:creationId xmlns:p14="http://schemas.microsoft.com/office/powerpoint/2010/main" val="370540970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EFD43B-8C43-744F-A8BB-21FC71271CC1}"/>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3" name="Title 2">
            <a:extLst>
              <a:ext uri="{FF2B5EF4-FFF2-40B4-BE49-F238E27FC236}">
                <a16:creationId xmlns:a16="http://schemas.microsoft.com/office/drawing/2014/main" id="{A56369C2-74CE-6344-9B19-396775FCCEC4}"/>
              </a:ext>
            </a:extLst>
          </p:cNvPr>
          <p:cNvSpPr>
            <a:spLocks noGrp="1"/>
          </p:cNvSpPr>
          <p:nvPr>
            <p:ph type="title"/>
          </p:nvPr>
        </p:nvSpPr>
        <p:spPr>
          <a:xfrm>
            <a:off x="609519" y="266702"/>
            <a:ext cx="10972166" cy="571498"/>
          </a:xfrm>
        </p:spPr>
        <p:txBody>
          <a:bodyPr/>
          <a:lstStyle/>
          <a:p>
            <a:r>
              <a:rPr lang="en-US" dirty="0"/>
              <a:t>How can DL help ER?</a:t>
            </a:r>
          </a:p>
        </p:txBody>
      </p:sp>
      <p:graphicFrame>
        <p:nvGraphicFramePr>
          <p:cNvPr id="5" name="Table 4">
            <a:extLst>
              <a:ext uri="{FF2B5EF4-FFF2-40B4-BE49-F238E27FC236}">
                <a16:creationId xmlns:a16="http://schemas.microsoft.com/office/drawing/2014/main" id="{59438986-795F-F842-B506-73C484E3231E}"/>
              </a:ext>
            </a:extLst>
          </p:cNvPr>
          <p:cNvGraphicFramePr>
            <a:graphicFrameLocks noGrp="1"/>
          </p:cNvGraphicFramePr>
          <p:nvPr/>
        </p:nvGraphicFramePr>
        <p:xfrm>
          <a:off x="920432" y="1985774"/>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graphicFrame>
        <p:nvGraphicFramePr>
          <p:cNvPr id="6" name="Table 5">
            <a:extLst>
              <a:ext uri="{FF2B5EF4-FFF2-40B4-BE49-F238E27FC236}">
                <a16:creationId xmlns:a16="http://schemas.microsoft.com/office/drawing/2014/main" id="{84CF4657-936C-BF4C-A192-A405260BE53A}"/>
              </a:ext>
            </a:extLst>
          </p:cNvPr>
          <p:cNvGraphicFramePr>
            <a:graphicFrameLocks noGrp="1"/>
          </p:cNvGraphicFramePr>
          <p:nvPr/>
        </p:nvGraphicFramePr>
        <p:xfrm>
          <a:off x="957223" y="3805323"/>
          <a:ext cx="4079472"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78225">
                  <a:extLst>
                    <a:ext uri="{9D8B030D-6E8A-4147-A177-3AD203B41FA5}">
                      <a16:colId xmlns:a16="http://schemas.microsoft.com/office/drawing/2014/main" val="436094400"/>
                    </a:ext>
                  </a:extLst>
                </a:gridCol>
                <a:gridCol w="904012">
                  <a:extLst>
                    <a:ext uri="{9D8B030D-6E8A-4147-A177-3AD203B41FA5}">
                      <a16:colId xmlns:a16="http://schemas.microsoft.com/office/drawing/2014/main" val="3162137117"/>
                    </a:ext>
                  </a:extLst>
                </a:gridCol>
                <a:gridCol w="2197235">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 Fagin</a:t>
                      </a:r>
                    </a:p>
                  </a:txBody>
                  <a:tcPr/>
                </a:tc>
                <a:tc>
                  <a:txBody>
                    <a:bodyPr/>
                    <a:lstStyle/>
                    <a:p>
                      <a:pPr algn="l"/>
                      <a:r>
                        <a:rPr lang="en-US" sz="1100" dirty="0"/>
                        <a:t>IBM Almaden</a:t>
                      </a:r>
                    </a:p>
                  </a:txBody>
                  <a:tcPr/>
                </a:tc>
                <a:tc>
                  <a:txBody>
                    <a:bodyPr/>
                    <a:lstStyle/>
                    <a:p>
                      <a:pPr algn="l"/>
                      <a:r>
                        <a:rPr lang="en-US" sz="1100" dirty="0"/>
                        <a:t>finite-model theory, theoretical relational concepts</a:t>
                      </a:r>
                    </a:p>
                  </a:txBody>
                  <a:tcPr/>
                </a:tc>
                <a:extLst>
                  <a:ext uri="{0D108BD9-81ED-4DB2-BD59-A6C34878D82A}">
                    <a16:rowId xmlns:a16="http://schemas.microsoft.com/office/drawing/2014/main" val="1331484549"/>
                  </a:ext>
                </a:extLst>
              </a:tr>
            </a:tbl>
          </a:graphicData>
        </a:graphic>
      </p:graphicFrame>
      <p:sp>
        <p:nvSpPr>
          <p:cNvPr id="7" name="Equal 6">
            <a:extLst>
              <a:ext uri="{FF2B5EF4-FFF2-40B4-BE49-F238E27FC236}">
                <a16:creationId xmlns:a16="http://schemas.microsoft.com/office/drawing/2014/main" id="{B97A0954-2792-7F4D-B9DE-A7E23CD411BA}"/>
              </a:ext>
            </a:extLst>
          </p:cNvPr>
          <p:cNvSpPr/>
          <p:nvPr/>
        </p:nvSpPr>
        <p:spPr>
          <a:xfrm>
            <a:off x="2578098" y="3257033"/>
            <a:ext cx="414669" cy="340242"/>
          </a:xfrm>
          <a:prstGeom prst="mathEqual">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D49A2220-23C0-6449-AE61-17D48E7B42F0}"/>
              </a:ext>
            </a:extLst>
          </p:cNvPr>
          <p:cNvSpPr txBox="1"/>
          <p:nvPr/>
        </p:nvSpPr>
        <p:spPr>
          <a:xfrm>
            <a:off x="2685565" y="3004659"/>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a:t>
            </a:r>
          </a:p>
        </p:txBody>
      </p:sp>
      <p:sp>
        <p:nvSpPr>
          <p:cNvPr id="9" name="TextBox 8">
            <a:extLst>
              <a:ext uri="{FF2B5EF4-FFF2-40B4-BE49-F238E27FC236}">
                <a16:creationId xmlns:a16="http://schemas.microsoft.com/office/drawing/2014/main" id="{15190380-DCE0-0345-9D24-5654AB7D0456}"/>
              </a:ext>
            </a:extLst>
          </p:cNvPr>
          <p:cNvSpPr txBox="1"/>
          <p:nvPr/>
        </p:nvSpPr>
        <p:spPr>
          <a:xfrm>
            <a:off x="2576909" y="1442465"/>
            <a:ext cx="8437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ER Task:</a:t>
            </a:r>
          </a:p>
        </p:txBody>
      </p:sp>
      <p:sp>
        <p:nvSpPr>
          <p:cNvPr id="15" name="TextBox 14">
            <a:extLst>
              <a:ext uri="{FF2B5EF4-FFF2-40B4-BE49-F238E27FC236}">
                <a16:creationId xmlns:a16="http://schemas.microsoft.com/office/drawing/2014/main" id="{6AAC562D-3C64-6A4C-8CF3-7EC84343389C}"/>
              </a:ext>
            </a:extLst>
          </p:cNvPr>
          <p:cNvSpPr txBox="1"/>
          <p:nvPr/>
        </p:nvSpPr>
        <p:spPr>
          <a:xfrm>
            <a:off x="5853485" y="1061550"/>
            <a:ext cx="19982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Feature Engineering</a:t>
            </a:r>
          </a:p>
        </p:txBody>
      </p:sp>
      <p:sp>
        <p:nvSpPr>
          <p:cNvPr id="17" name="TextBox 16">
            <a:extLst>
              <a:ext uri="{FF2B5EF4-FFF2-40B4-BE49-F238E27FC236}">
                <a16:creationId xmlns:a16="http://schemas.microsoft.com/office/drawing/2014/main" id="{AF2D8F0B-8E8C-7246-B8F9-9D33FC755340}"/>
              </a:ext>
            </a:extLst>
          </p:cNvPr>
          <p:cNvSpPr txBox="1"/>
          <p:nvPr/>
        </p:nvSpPr>
        <p:spPr>
          <a:xfrm>
            <a:off x="5853482" y="4855037"/>
            <a:ext cx="14541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u="sng" dirty="0">
                <a:solidFill>
                  <a:srgbClr val="000000"/>
                </a:solidFill>
                <a:sym typeface="Calibri"/>
              </a:rPr>
              <a:t>Transferability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F9F939E1-05D2-3B4D-9153-B1BC19D5BD7B}"/>
              </a:ext>
            </a:extLst>
          </p:cNvPr>
          <p:cNvSpPr txBox="1"/>
          <p:nvPr/>
        </p:nvSpPr>
        <p:spPr>
          <a:xfrm>
            <a:off x="5925878" y="1367595"/>
            <a:ext cx="493336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0" i="0" u="none" strike="noStrike" cap="none" spc="0" normalizeH="0" baseline="0" dirty="0">
                <a:ln>
                  <a:noFill/>
                </a:ln>
                <a:solidFill>
                  <a:srgbClr val="000000"/>
                </a:solidFill>
                <a:effectLst/>
                <a:uFillTx/>
                <a:latin typeface="+mn-lt"/>
                <a:ea typeface="+mn-ea"/>
                <a:cs typeface="+mn-cs"/>
                <a:sym typeface="Calibri"/>
              </a:rPr>
              <a:t>Traditional ML-based ER techniques rely on features crafted from the human provided blocking and similarity functions.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b="1" i="1" dirty="0">
                <a:solidFill>
                  <a:srgbClr val="000000"/>
                </a:solidFill>
                <a:sym typeface="Calibri"/>
              </a:rPr>
              <a:t>DL methods can automatically learn features from raw data (text)</a:t>
            </a:r>
            <a:endParaRPr kumimoji="0" lang="en-US" sz="1600" b="1" i="1"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FDF69E60-4947-8346-9CCE-06741DD87A5B}"/>
              </a:ext>
            </a:extLst>
          </p:cNvPr>
          <p:cNvSpPr txBox="1"/>
          <p:nvPr/>
        </p:nvSpPr>
        <p:spPr>
          <a:xfrm>
            <a:off x="5853482" y="2771439"/>
            <a:ext cx="19304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Semanti</a:t>
            </a:r>
            <a:r>
              <a:rPr lang="en-US" b="1" u="sng" dirty="0">
                <a:solidFill>
                  <a:srgbClr val="000000"/>
                </a:solidFill>
                <a:sym typeface="Calibri"/>
              </a:rPr>
              <a:t>c Similarity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D06B5BED-7591-0141-AB62-4F1FDA7CB9E5}"/>
              </a:ext>
            </a:extLst>
          </p:cNvPr>
          <p:cNvSpPr txBox="1"/>
          <p:nvPr/>
        </p:nvSpPr>
        <p:spPr>
          <a:xfrm>
            <a:off x="5925878" y="3059849"/>
            <a:ext cx="534569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1600" dirty="0">
                <a:solidFill>
                  <a:srgbClr val="000000"/>
                </a:solidFill>
                <a:sym typeface="Calibri"/>
              </a:rPr>
              <a:t>Majority of string similarity functions are limited to surface-level syntactic similarity</a:t>
            </a:r>
            <a:br>
              <a:rPr lang="en-US" sz="1600" dirty="0">
                <a:solidFill>
                  <a:srgbClr val="000000"/>
                </a:solidFill>
                <a:sym typeface="Calibri"/>
              </a:rPr>
            </a:br>
            <a:r>
              <a:rPr lang="en-US" sz="1600" dirty="0">
                <a:solidFill>
                  <a:srgbClr val="000000"/>
                </a:solidFill>
                <a:sym typeface="Calibri"/>
              </a:rPr>
              <a:t>e.g</a:t>
            </a:r>
            <a:r>
              <a:rPr lang="en-US" sz="900" dirty="0">
                <a:solidFill>
                  <a:srgbClr val="000000"/>
                </a:solidFill>
                <a:latin typeface="Monaco" pitchFamily="2" charset="77"/>
                <a:sym typeface="Calibri"/>
              </a:rPr>
              <a:t>., </a:t>
            </a:r>
            <a:r>
              <a:rPr lang="en-US" sz="1200" dirty="0">
                <a:solidFill>
                  <a:srgbClr val="000000"/>
                </a:solidFill>
                <a:latin typeface="Monaco" pitchFamily="2" charset="77"/>
                <a:sym typeface="Calibri"/>
              </a:rPr>
              <a:t>Jaccard(“</a:t>
            </a:r>
            <a:r>
              <a:rPr lang="en-US" sz="1200" dirty="0">
                <a:latin typeface="Monaco" pitchFamily="2" charset="77"/>
              </a:rPr>
              <a:t>Database theory”, “theoretical relational concepts”</a:t>
            </a:r>
            <a:r>
              <a:rPr lang="en-US" sz="1200" dirty="0">
                <a:solidFill>
                  <a:srgbClr val="000000"/>
                </a:solidFill>
                <a:latin typeface="Monaco" pitchFamily="2" charset="77"/>
                <a:sym typeface="Calibri"/>
              </a:rPr>
              <a:t>) = 0</a:t>
            </a:r>
            <a:endParaRPr lang="en-US" sz="1050" dirty="0">
              <a:solidFill>
                <a:srgbClr val="000000"/>
              </a:solidFill>
              <a:latin typeface="Monaco" pitchFamily="2" charset="77"/>
              <a:sym typeface="Calibri"/>
            </a:endParaRPr>
          </a:p>
          <a:p>
            <a:pPr marL="285750" indent="-285750" hangingPunct="0">
              <a:buFont typeface="Arial" panose="020B0604020202020204" pitchFamily="34" charset="0"/>
              <a:buChar char="•"/>
            </a:pPr>
            <a:r>
              <a:rPr lang="en-US" sz="1600" b="1" i="1" dirty="0">
                <a:solidFill>
                  <a:srgbClr val="000000"/>
                </a:solidFill>
                <a:sym typeface="Calibri"/>
              </a:rPr>
              <a:t>DL models can leverage pre-trained word embeddings that captures semantic similarity</a:t>
            </a:r>
            <a:br>
              <a:rPr lang="en-US" sz="1600" dirty="0">
                <a:solidFill>
                  <a:srgbClr val="000000"/>
                </a:solidFill>
                <a:latin typeface="Monaco" pitchFamily="2" charset="77"/>
                <a:sym typeface="Calibri"/>
              </a:rPr>
            </a:br>
            <a:r>
              <a:rPr lang="en-US" sz="1200" dirty="0">
                <a:solidFill>
                  <a:srgbClr val="000000"/>
                </a:solidFill>
                <a:latin typeface="Monaco" pitchFamily="2" charset="77"/>
                <a:sym typeface="Calibri"/>
              </a:rPr>
              <a:t>e.g., king – man + woman = queen</a:t>
            </a:r>
            <a:endParaRPr lang="en-US" sz="1600" dirty="0">
              <a:solidFill>
                <a:srgbClr val="000000"/>
              </a:solidFill>
              <a:sym typeface="Calibri"/>
            </a:endParaRPr>
          </a:p>
        </p:txBody>
      </p:sp>
      <p:sp>
        <p:nvSpPr>
          <p:cNvPr id="22" name="TextBox 21">
            <a:extLst>
              <a:ext uri="{FF2B5EF4-FFF2-40B4-BE49-F238E27FC236}">
                <a16:creationId xmlns:a16="http://schemas.microsoft.com/office/drawing/2014/main" id="{2F256538-77D2-B743-B887-13FCFD2E0A1B}"/>
              </a:ext>
            </a:extLst>
          </p:cNvPr>
          <p:cNvSpPr txBox="1"/>
          <p:nvPr/>
        </p:nvSpPr>
        <p:spPr>
          <a:xfrm>
            <a:off x="6106977" y="5149019"/>
            <a:ext cx="49333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1" i="1" u="none" strike="noStrike" cap="none" spc="0" normalizeH="0" baseline="0" dirty="0">
                <a:ln>
                  <a:noFill/>
                </a:ln>
                <a:solidFill>
                  <a:srgbClr val="000000"/>
                </a:solidFill>
                <a:effectLst/>
                <a:uFillTx/>
                <a:latin typeface="+mn-lt"/>
                <a:ea typeface="+mn-ea"/>
                <a:cs typeface="+mn-cs"/>
                <a:sym typeface="Calibri"/>
              </a:rPr>
              <a:t>Transfer learning facilitate pre-trained DL models to be applicable for new datasets </a:t>
            </a:r>
          </a:p>
        </p:txBody>
      </p:sp>
    </p:spTree>
    <p:extLst>
      <p:ext uri="{BB962C8B-B14F-4D97-AF65-F5344CB8AC3E}">
        <p14:creationId xmlns:p14="http://schemas.microsoft.com/office/powerpoint/2010/main" val="77407387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93</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p:txBody>
          <a:bodyPr/>
          <a:lstStyle/>
          <a:p>
            <a:r>
              <a:rPr lang="en-US" dirty="0"/>
              <a:t>Distributed Tuple Representation</a:t>
            </a:r>
          </a:p>
        </p:txBody>
      </p:sp>
      <p:sp>
        <p:nvSpPr>
          <p:cNvPr id="8" name="TextBox 7">
            <a:extLst>
              <a:ext uri="{FF2B5EF4-FFF2-40B4-BE49-F238E27FC236}">
                <a16:creationId xmlns:a16="http://schemas.microsoft.com/office/drawing/2014/main" id="{B6BAD9CF-85E0-664E-B45B-F058180F982E}"/>
              </a:ext>
            </a:extLst>
          </p:cNvPr>
          <p:cNvSpPr txBox="1"/>
          <p:nvPr/>
        </p:nvSpPr>
        <p:spPr>
          <a:xfrm>
            <a:off x="609519" y="1077840"/>
            <a:ext cx="394723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1</a:t>
            </a:r>
            <a:r>
              <a:rPr kumimoji="0" lang="en-US" sz="1800" b="0" i="0" u="none" strike="noStrike" cap="none" spc="0" normalizeH="0" baseline="0" dirty="0">
                <a:ln>
                  <a:noFill/>
                </a:ln>
                <a:solidFill>
                  <a:srgbClr val="0070C0"/>
                </a:solidFill>
                <a:effectLst/>
                <a:uFillTx/>
                <a:latin typeface="+mn-lt"/>
                <a:ea typeface="+mn-ea"/>
                <a:cs typeface="+mn-cs"/>
                <a:sym typeface="Calibri"/>
              </a:rPr>
              <a:t>: </a:t>
            </a:r>
            <a:r>
              <a:rPr kumimoji="0" lang="en-US" sz="1800" b="0" i="1" u="none" strike="noStrike" cap="none" spc="0" normalizeH="0" baseline="0" dirty="0">
                <a:ln>
                  <a:noFill/>
                </a:ln>
                <a:solidFill>
                  <a:srgbClr val="0070C0"/>
                </a:solidFill>
                <a:effectLst/>
                <a:uFillTx/>
                <a:latin typeface="+mn-lt"/>
                <a:ea typeface="+mn-ea"/>
                <a:cs typeface="+mn-cs"/>
                <a:sym typeface="Calibri"/>
              </a:rPr>
              <a:t>Tuple as a </a:t>
            </a:r>
            <a:r>
              <a:rPr lang="en-US" i="1" dirty="0">
                <a:solidFill>
                  <a:srgbClr val="0070C0"/>
                </a:solidFill>
                <a:sym typeface="Calibri"/>
              </a:rPr>
              <a:t>sequence of words</a:t>
            </a:r>
            <a:endParaRPr kumimoji="0" lang="en-US" sz="1800" b="0" i="1" u="none" strike="noStrike" cap="none" spc="0" normalizeH="0" baseline="0" dirty="0">
              <a:ln>
                <a:noFill/>
              </a:ln>
              <a:solidFill>
                <a:srgbClr val="0070C0"/>
              </a:solidFill>
              <a:effectLst/>
              <a:uFillTx/>
              <a:sym typeface="Calibri"/>
            </a:endParaRPr>
          </a:p>
        </p:txBody>
      </p:sp>
      <p:cxnSp>
        <p:nvCxnSpPr>
          <p:cNvPr id="11" name="Elbow Connector 10">
            <a:extLst>
              <a:ext uri="{FF2B5EF4-FFF2-40B4-BE49-F238E27FC236}">
                <a16:creationId xmlns:a16="http://schemas.microsoft.com/office/drawing/2014/main" id="{6988632B-5CAE-1142-AD88-2C16F4823FD6}"/>
              </a:ext>
            </a:extLst>
          </p:cNvPr>
          <p:cNvCxnSpPr>
            <a:cxnSpLocks/>
          </p:cNvCxnSpPr>
          <p:nvPr/>
        </p:nvCxnSpPr>
        <p:spPr>
          <a:xfrm rot="16200000" flipH="1">
            <a:off x="944710" y="3471984"/>
            <a:ext cx="1432431" cy="674826"/>
          </a:xfrm>
          <a:prstGeom prst="bentConnector2">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3325560" y="3124734"/>
            <a:ext cx="5282837" cy="2878021"/>
          </a:xfrm>
          <a:prstGeom prst="rect">
            <a:avLst/>
          </a:prstGeom>
        </p:spPr>
      </p:pic>
      <p:cxnSp>
        <p:nvCxnSpPr>
          <p:cNvPr id="50" name="Straight Arrow Connector 49">
            <a:extLst>
              <a:ext uri="{FF2B5EF4-FFF2-40B4-BE49-F238E27FC236}">
                <a16:creationId xmlns:a16="http://schemas.microsoft.com/office/drawing/2014/main" id="{CDCEE7EB-0B46-9248-AF53-EFA1FD50930E}"/>
              </a:ext>
            </a:extLst>
          </p:cNvPr>
          <p:cNvCxnSpPr>
            <a:cxnSpLocks/>
          </p:cNvCxnSpPr>
          <p:nvPr/>
        </p:nvCxnSpPr>
        <p:spPr>
          <a:xfrm>
            <a:off x="3101711" y="5152181"/>
            <a:ext cx="326879"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F71348F4-2CA8-0B4C-9328-75C7C56434F0}"/>
              </a:ext>
            </a:extLst>
          </p:cNvPr>
          <p:cNvCxnSpPr>
            <a:cxnSpLocks/>
          </p:cNvCxnSpPr>
          <p:nvPr/>
        </p:nvCxnSpPr>
        <p:spPr>
          <a:xfrm>
            <a:off x="3085428" y="4343315"/>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87366D4C-E8E2-DB4F-8664-CB482A8C1072}"/>
              </a:ext>
            </a:extLst>
          </p:cNvPr>
          <p:cNvSpPr txBox="1"/>
          <p:nvPr/>
        </p:nvSpPr>
        <p:spPr>
          <a:xfrm>
            <a:off x="2334626" y="3599315"/>
            <a:ext cx="7416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Ronald</a:t>
            </a:r>
          </a:p>
        </p:txBody>
      </p:sp>
      <p:cxnSp>
        <p:nvCxnSpPr>
          <p:cNvPr id="72" name="Straight Arrow Connector 71">
            <a:extLst>
              <a:ext uri="{FF2B5EF4-FFF2-40B4-BE49-F238E27FC236}">
                <a16:creationId xmlns:a16="http://schemas.microsoft.com/office/drawing/2014/main" id="{FBBC4001-5223-554C-8232-C9C7D566A17F}"/>
              </a:ext>
            </a:extLst>
          </p:cNvPr>
          <p:cNvCxnSpPr>
            <a:cxnSpLocks/>
          </p:cNvCxnSpPr>
          <p:nvPr/>
        </p:nvCxnSpPr>
        <p:spPr>
          <a:xfrm>
            <a:off x="3096061" y="3809397"/>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645858F1-EBCE-F542-946F-1C18BFA49F25}"/>
              </a:ext>
            </a:extLst>
          </p:cNvPr>
          <p:cNvSpPr txBox="1"/>
          <p:nvPr/>
        </p:nvSpPr>
        <p:spPr>
          <a:xfrm>
            <a:off x="2460412" y="4136348"/>
            <a:ext cx="5862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Fagin</a:t>
            </a:r>
          </a:p>
        </p:txBody>
      </p:sp>
      <p:sp>
        <p:nvSpPr>
          <p:cNvPr id="74" name="TextBox 73">
            <a:extLst>
              <a:ext uri="{FF2B5EF4-FFF2-40B4-BE49-F238E27FC236}">
                <a16:creationId xmlns:a16="http://schemas.microsoft.com/office/drawing/2014/main" id="{BC2E1778-A60E-0649-AF20-2F95E1F485D1}"/>
              </a:ext>
            </a:extLst>
          </p:cNvPr>
          <p:cNvSpPr txBox="1"/>
          <p:nvPr/>
        </p:nvSpPr>
        <p:spPr>
          <a:xfrm>
            <a:off x="1998901" y="4945214"/>
            <a:ext cx="11294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Knowledge</a:t>
            </a:r>
          </a:p>
        </p:txBody>
      </p:sp>
      <p:sp>
        <p:nvSpPr>
          <p:cNvPr id="75" name="TextBox 74">
            <a:extLst>
              <a:ext uri="{FF2B5EF4-FFF2-40B4-BE49-F238E27FC236}">
                <a16:creationId xmlns:a16="http://schemas.microsoft.com/office/drawing/2014/main" id="{6DF54BAB-DCC6-4442-A3BA-510FEAD8476B}"/>
              </a:ext>
            </a:extLst>
          </p:cNvPr>
          <p:cNvSpPr txBox="1"/>
          <p:nvPr/>
        </p:nvSpPr>
        <p:spPr>
          <a:xfrm rot="5400000">
            <a:off x="2691266" y="4540781"/>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8" name="Oval Callout 77">
            <a:extLst>
              <a:ext uri="{FF2B5EF4-FFF2-40B4-BE49-F238E27FC236}">
                <a16:creationId xmlns:a16="http://schemas.microsoft.com/office/drawing/2014/main" id="{792F3325-DECD-E34A-A098-46233DBF4FAE}"/>
              </a:ext>
            </a:extLst>
          </p:cNvPr>
          <p:cNvSpPr/>
          <p:nvPr/>
        </p:nvSpPr>
        <p:spPr>
          <a:xfrm>
            <a:off x="8887415" y="4480155"/>
            <a:ext cx="2592766" cy="908861"/>
          </a:xfrm>
          <a:prstGeom prst="wedgeEllipseCallout">
            <a:avLst>
              <a:gd name="adj1" fmla="val -71870"/>
              <a:gd name="adj2" fmla="val 7608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aphicFrame>
        <p:nvGraphicFramePr>
          <p:cNvPr id="16" name="Table 15">
            <a:extLst>
              <a:ext uri="{FF2B5EF4-FFF2-40B4-BE49-F238E27FC236}">
                <a16:creationId xmlns:a16="http://schemas.microsoft.com/office/drawing/2014/main" id="{3A0DAF84-8BEB-2440-851B-3AAC07EE659A}"/>
              </a:ext>
            </a:extLst>
          </p:cNvPr>
          <p:cNvGraphicFramePr>
            <a:graphicFrameLocks noGrp="1"/>
          </p:cNvGraphicFramePr>
          <p:nvPr/>
        </p:nvGraphicFramePr>
        <p:xfrm>
          <a:off x="286055" y="2064143"/>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17" name="Rectangle 16">
            <a:extLst>
              <a:ext uri="{FF2B5EF4-FFF2-40B4-BE49-F238E27FC236}">
                <a16:creationId xmlns:a16="http://schemas.microsoft.com/office/drawing/2014/main" id="{3CCCC99E-12C4-AB4F-B351-AD644DF6B8F2}"/>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grpSp>
        <p:nvGrpSpPr>
          <p:cNvPr id="19" name="Group 18">
            <a:extLst>
              <a:ext uri="{FF2B5EF4-FFF2-40B4-BE49-F238E27FC236}">
                <a16:creationId xmlns:a16="http://schemas.microsoft.com/office/drawing/2014/main" id="{046196DD-8C99-FC43-B3B5-96D4174A442D}"/>
              </a:ext>
            </a:extLst>
          </p:cNvPr>
          <p:cNvGrpSpPr/>
          <p:nvPr/>
        </p:nvGrpSpPr>
        <p:grpSpPr>
          <a:xfrm>
            <a:off x="5966978" y="2383658"/>
            <a:ext cx="986814" cy="244549"/>
            <a:chOff x="7153997" y="4784651"/>
            <a:chExt cx="986814" cy="244549"/>
          </a:xfrm>
        </p:grpSpPr>
        <p:sp>
          <p:nvSpPr>
            <p:cNvPr id="20" name="Rounded Rectangle 19">
              <a:extLst>
                <a:ext uri="{FF2B5EF4-FFF2-40B4-BE49-F238E27FC236}">
                  <a16:creationId xmlns:a16="http://schemas.microsoft.com/office/drawing/2014/main" id="{479A4736-BC27-CD4B-9FF4-D3AE9B4AA33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45DAB389-CFB4-0246-8A39-2EB7DB7C42FB}"/>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5A9E7CC4-6EA1-BE43-8B6F-EF0E164D236B}"/>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5FB53A94-0488-564E-9B90-CFF3FEA411C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901C944-B77A-0A45-9F26-17AA3D650D6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D0DD17CD-7B9D-A646-AE4B-88FAF68EDD79}"/>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 name="Straight Arrow Connector 6">
            <a:extLst>
              <a:ext uri="{FF2B5EF4-FFF2-40B4-BE49-F238E27FC236}">
                <a16:creationId xmlns:a16="http://schemas.microsoft.com/office/drawing/2014/main" id="{4FC4DCE1-B7C5-9C4F-A988-A2C606CA8F09}"/>
              </a:ext>
            </a:extLst>
          </p:cNvPr>
          <p:cNvCxnSpPr>
            <a:endCxn id="20" idx="1"/>
          </p:cNvCxnSpPr>
          <p:nvPr/>
        </p:nvCxnSpPr>
        <p:spPr>
          <a:xfrm flipV="1">
            <a:off x="4383196" y="2505933"/>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D780A634-8ED9-1840-8292-BF6C6CFF00F3}"/>
              </a:ext>
            </a:extLst>
          </p:cNvPr>
          <p:cNvSpPr txBox="1"/>
          <p:nvPr/>
        </p:nvSpPr>
        <p:spPr>
          <a:xfrm>
            <a:off x="5388146" y="2017812"/>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Tree>
    <p:extLst>
      <p:ext uri="{BB962C8B-B14F-4D97-AF65-F5344CB8AC3E}">
        <p14:creationId xmlns:p14="http://schemas.microsoft.com/office/powerpoint/2010/main" val="1761591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10"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74" grpId="0"/>
      <p:bldP spid="75" grpId="0"/>
      <p:bldP spid="7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C0D2C2-3A8B-874C-8B6C-A9AE182FF0A9}"/>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3" name="Title 2">
            <a:extLst>
              <a:ext uri="{FF2B5EF4-FFF2-40B4-BE49-F238E27FC236}">
                <a16:creationId xmlns:a16="http://schemas.microsoft.com/office/drawing/2014/main" id="{61713658-57F8-5B4C-AAD9-95FB68781E44}"/>
              </a:ext>
            </a:extLst>
          </p:cNvPr>
          <p:cNvSpPr>
            <a:spLocks noGrp="1"/>
          </p:cNvSpPr>
          <p:nvPr>
            <p:ph type="title"/>
          </p:nvPr>
        </p:nvSpPr>
        <p:spPr/>
        <p:txBody>
          <a:bodyPr/>
          <a:lstStyle/>
          <a:p>
            <a:r>
              <a:rPr lang="en-US" dirty="0"/>
              <a:t>Out-of-Vocabulary Retrofitting</a:t>
            </a:r>
          </a:p>
        </p:txBody>
      </p:sp>
      <p:pic>
        <p:nvPicPr>
          <p:cNvPr id="5" name="Picture 4">
            <a:extLst>
              <a:ext uri="{FF2B5EF4-FFF2-40B4-BE49-F238E27FC236}">
                <a16:creationId xmlns:a16="http://schemas.microsoft.com/office/drawing/2014/main" id="{D23CDB26-0E4E-0A42-ACF0-CE48FF5B66B4}"/>
              </a:ext>
            </a:extLst>
          </p:cNvPr>
          <p:cNvPicPr>
            <a:picLocks noChangeAspect="1"/>
          </p:cNvPicPr>
          <p:nvPr/>
        </p:nvPicPr>
        <p:blipFill>
          <a:blip r:embed="rId2"/>
          <a:stretch>
            <a:fillRect/>
          </a:stretch>
        </p:blipFill>
        <p:spPr>
          <a:xfrm>
            <a:off x="6790439" y="1779030"/>
            <a:ext cx="3331978" cy="3535457"/>
          </a:xfrm>
          <a:prstGeom prst="rect">
            <a:avLst/>
          </a:prstGeom>
        </p:spPr>
      </p:pic>
      <p:sp>
        <p:nvSpPr>
          <p:cNvPr id="7" name="TextBox 6">
            <a:extLst>
              <a:ext uri="{FF2B5EF4-FFF2-40B4-BE49-F238E27FC236}">
                <a16:creationId xmlns:a16="http://schemas.microsoft.com/office/drawing/2014/main" id="{B46F6854-B127-6843-A45A-826AE043DC7E}"/>
              </a:ext>
            </a:extLst>
          </p:cNvPr>
          <p:cNvSpPr txBox="1"/>
          <p:nvPr/>
        </p:nvSpPr>
        <p:spPr>
          <a:xfrm>
            <a:off x="609519" y="1409700"/>
            <a:ext cx="37880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obtain their</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embeddings directly from dictionary</a:t>
            </a:r>
          </a:p>
        </p:txBody>
      </p:sp>
      <p:sp>
        <p:nvSpPr>
          <p:cNvPr id="8" name="TextBox 7">
            <a:extLst>
              <a:ext uri="{FF2B5EF4-FFF2-40B4-BE49-F238E27FC236}">
                <a16:creationId xmlns:a16="http://schemas.microsoft.com/office/drawing/2014/main" id="{0BEDA5A8-E42C-734B-BD52-A305CBC4571B}"/>
              </a:ext>
            </a:extLst>
          </p:cNvPr>
          <p:cNvSpPr txBox="1"/>
          <p:nvPr/>
        </p:nvSpPr>
        <p:spPr>
          <a:xfrm>
            <a:off x="609519" y="2505672"/>
            <a:ext cx="48160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Out-of-vocabulary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Out-of-vocabulary words’ embeddings</a:t>
            </a:r>
            <a:br>
              <a:rPr kumimoji="0" lang="en-US" sz="1800" b="0" i="0" u="none" strike="noStrike" cap="none" spc="0" normalizeH="0" baseline="0" dirty="0">
                <a:ln>
                  <a:noFill/>
                </a:ln>
                <a:solidFill>
                  <a:srgbClr val="000000"/>
                </a:solidFill>
                <a:effectLst/>
                <a:uFillTx/>
                <a:latin typeface="+mn-lt"/>
                <a:ea typeface="+mn-ea"/>
                <a:cs typeface="+mn-cs"/>
                <a:sym typeface="Calibri"/>
              </a:rPr>
            </a:br>
            <a:r>
              <a:rPr lang="en-US" dirty="0">
                <a:solidFill>
                  <a:srgbClr val="000000"/>
                </a:solidFill>
                <a:sym typeface="Calibri"/>
              </a:rPr>
              <a:t>are</a:t>
            </a:r>
            <a:r>
              <a:rPr kumimoji="0" lang="en-US" sz="1800" b="0" i="0" u="none" strike="noStrike" cap="none" spc="0" normalizeH="0" baseline="0" dirty="0">
                <a:ln>
                  <a:noFill/>
                </a:ln>
                <a:solidFill>
                  <a:srgbClr val="000000"/>
                </a:solidFill>
                <a:effectLst/>
                <a:uFillTx/>
                <a:latin typeface="+mn-lt"/>
                <a:ea typeface="+mn-ea"/>
                <a:cs typeface="+mn-cs"/>
                <a:sym typeface="Calibri"/>
              </a:rPr>
              <a:t> computed via average of top-k co-occurring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in the ER dataset  </a:t>
            </a:r>
          </a:p>
        </p:txBody>
      </p:sp>
      <p:sp>
        <p:nvSpPr>
          <p:cNvPr id="9" name="TextBox 8">
            <a:extLst>
              <a:ext uri="{FF2B5EF4-FFF2-40B4-BE49-F238E27FC236}">
                <a16:creationId xmlns:a16="http://schemas.microsoft.com/office/drawing/2014/main" id="{8929C405-6FBB-F840-8E77-295BDE1C59BE}"/>
              </a:ext>
            </a:extLst>
          </p:cNvPr>
          <p:cNvSpPr txBox="1"/>
          <p:nvPr/>
        </p:nvSpPr>
        <p:spPr>
          <a:xfrm>
            <a:off x="609519" y="3924809"/>
            <a:ext cx="5623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 retrofitting</a:t>
            </a:r>
          </a:p>
          <a:p>
            <a:pPr marL="285750" indent="-285750" hangingPunct="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mn-lt"/>
                <a:ea typeface="+mn-ea"/>
                <a:cs typeface="+mn-cs"/>
                <a:sym typeface="Calibri"/>
              </a:rPr>
              <a:t>For each in-vocabulary word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e</a:t>
            </a:r>
            <a:r>
              <a:rPr kumimoji="0" lang="en-US" sz="1800" b="0" i="0" u="none" strike="noStrike" cap="none" spc="0" normalizeH="0" baseline="0" dirty="0">
                <a:ln>
                  <a:noFill/>
                </a:ln>
                <a:solidFill>
                  <a:srgbClr val="000000"/>
                </a:solidFill>
                <a:effectLst/>
                <a:uFillTx/>
                <a:latin typeface="+mn-lt"/>
                <a:ea typeface="+mn-ea"/>
                <a:cs typeface="+mn-cs"/>
                <a:sym typeface="Calibri"/>
              </a:rPr>
              <a:t>, a corresponding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retrofitted embedding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dirty="0">
                <a:solidFill>
                  <a:srgbClr val="000000"/>
                </a:solidFill>
                <a:sym typeface="Calibri"/>
              </a:rPr>
              <a:t>, </a:t>
            </a:r>
            <a:r>
              <a:rPr kumimoji="0" lang="en-US" sz="1800" b="0" i="0" u="none" strike="noStrike" cap="none" spc="0" normalizeH="0" baseline="0" dirty="0">
                <a:ln>
                  <a:noFill/>
                </a:ln>
                <a:solidFill>
                  <a:srgbClr val="000000"/>
                </a:solidFill>
                <a:effectLst/>
                <a:uFillTx/>
                <a:latin typeface="+mn-lt"/>
                <a:ea typeface="+mn-ea"/>
                <a:cs typeface="+mn-cs"/>
                <a:sym typeface="Calibri"/>
              </a:rPr>
              <a:t>is computed via probabilistic</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inference such that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baseline="-25000" dirty="0">
                <a:solidFill>
                  <a:srgbClr val="000000"/>
                </a:solidFill>
                <a:latin typeface="Times New Roman" panose="02020603050405020304" pitchFamily="18" charset="0"/>
                <a:cs typeface="Times New Roman" panose="02020603050405020304" pitchFamily="18" charset="0"/>
                <a:sym typeface="Calibri"/>
              </a:rPr>
              <a:t> </a:t>
            </a:r>
            <a:r>
              <a:rPr lang="en-US" dirty="0">
                <a:solidFill>
                  <a:srgbClr val="000000"/>
                </a:solidFill>
                <a:sym typeface="Calibri"/>
              </a:rPr>
              <a:t>≃</a:t>
            </a:r>
            <a:r>
              <a:rPr lang="en-US" dirty="0">
                <a:solidFill>
                  <a:srgbClr val="000000"/>
                </a:solidFill>
                <a:latin typeface="Times New Roman" panose="02020603050405020304" pitchFamily="18" charset="0"/>
                <a:cs typeface="Times New Roman" panose="02020603050405020304" pitchFamily="18" charset="0"/>
                <a:sym typeface="Calibri"/>
              </a:rPr>
              <a:t> w</a:t>
            </a:r>
            <a:r>
              <a:rPr lang="en-US" baseline="-25000" dirty="0">
                <a:solidFill>
                  <a:srgbClr val="000000"/>
                </a:solidFill>
                <a:latin typeface="Times New Roman" panose="02020603050405020304" pitchFamily="18" charset="0"/>
                <a:cs typeface="Times New Roman" panose="02020603050405020304" pitchFamily="18" charset="0"/>
                <a:sym typeface="Calibri"/>
              </a:rPr>
              <a:t>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57C7FEF8-8F36-684E-BBC3-FA50006965F0}"/>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372684563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133DE-98C8-644A-A1E7-211C7191CBDB}"/>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3" name="Title 2">
            <a:extLst>
              <a:ext uri="{FF2B5EF4-FFF2-40B4-BE49-F238E27FC236}">
                <a16:creationId xmlns:a16="http://schemas.microsoft.com/office/drawing/2014/main" id="{AC6EB816-B831-A04B-86EA-2818EC4352E4}"/>
              </a:ext>
            </a:extLst>
          </p:cNvPr>
          <p:cNvSpPr>
            <a:spLocks noGrp="1"/>
          </p:cNvSpPr>
          <p:nvPr>
            <p:ph type="title"/>
          </p:nvPr>
        </p:nvSpPr>
        <p:spPr/>
        <p:txBody>
          <a:bodyPr/>
          <a:lstStyle/>
          <a:p>
            <a:r>
              <a:rPr lang="en-US" dirty="0"/>
              <a:t>Blocking with Distributed Tuple Representations </a:t>
            </a:r>
          </a:p>
        </p:txBody>
      </p:sp>
      <p:sp>
        <p:nvSpPr>
          <p:cNvPr id="4" name="Text Placeholder 3">
            <a:extLst>
              <a:ext uri="{FF2B5EF4-FFF2-40B4-BE49-F238E27FC236}">
                <a16:creationId xmlns:a16="http://schemas.microsoft.com/office/drawing/2014/main" id="{E41FFB5D-9E1C-7D45-AA0D-1D2E64D46DF2}"/>
              </a:ext>
            </a:extLst>
          </p:cNvPr>
          <p:cNvSpPr>
            <a:spLocks noGrp="1"/>
          </p:cNvSpPr>
          <p:nvPr>
            <p:ph type="body" idx="1"/>
          </p:nvPr>
        </p:nvSpPr>
        <p:spPr>
          <a:xfrm>
            <a:off x="609520" y="1181100"/>
            <a:ext cx="10972166" cy="904178"/>
          </a:xfrm>
        </p:spPr>
        <p:txBody>
          <a:bodyPr/>
          <a:lstStyle/>
          <a:p>
            <a:r>
              <a:rPr lang="en-US" dirty="0">
                <a:solidFill>
                  <a:schemeClr val="tx1"/>
                </a:solidFill>
              </a:rPr>
              <a:t>Basic idea</a:t>
            </a:r>
          </a:p>
          <a:p>
            <a:pPr lvl="1"/>
            <a:r>
              <a:rPr lang="en-US" dirty="0">
                <a:solidFill>
                  <a:schemeClr val="tx1"/>
                </a:solidFill>
              </a:rPr>
              <a:t>Use LSH (Locality Sensitive Hashing) for grouping </a:t>
            </a:r>
            <a:r>
              <a:rPr lang="en-US" i="1" dirty="0">
                <a:solidFill>
                  <a:schemeClr val="tx1"/>
                </a:solidFill>
              </a:rPr>
              <a:t>similar</a:t>
            </a:r>
            <a:r>
              <a:rPr lang="en-US" dirty="0">
                <a:solidFill>
                  <a:schemeClr val="tx1"/>
                </a:solidFill>
              </a:rPr>
              <a:t> tuples</a:t>
            </a:r>
          </a:p>
          <a:p>
            <a:endParaRPr lang="en-US" dirty="0">
              <a:solidFill>
                <a:schemeClr val="tx1"/>
              </a:solidFill>
            </a:endParaRPr>
          </a:p>
          <a:p>
            <a:pPr lvl="1"/>
            <a:endParaRPr lang="en-US" dirty="0">
              <a:solidFill>
                <a:schemeClr val="tx1"/>
              </a:solidFill>
            </a:endParaRPr>
          </a:p>
        </p:txBody>
      </p:sp>
      <p:sp>
        <p:nvSpPr>
          <p:cNvPr id="13" name="TextBox 12">
            <a:extLst>
              <a:ext uri="{FF2B5EF4-FFF2-40B4-BE49-F238E27FC236}">
                <a16:creationId xmlns:a16="http://schemas.microsoft.com/office/drawing/2014/main" id="{460CC535-BC55-BE4B-8920-74678A77C0D1}"/>
              </a:ext>
            </a:extLst>
          </p:cNvPr>
          <p:cNvSpPr txBox="1"/>
          <p:nvPr/>
        </p:nvSpPr>
        <p:spPr>
          <a:xfrm>
            <a:off x="2202535" y="2929256"/>
            <a:ext cx="125470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pSp>
        <p:nvGrpSpPr>
          <p:cNvPr id="56" name="Group 55">
            <a:extLst>
              <a:ext uri="{FF2B5EF4-FFF2-40B4-BE49-F238E27FC236}">
                <a16:creationId xmlns:a16="http://schemas.microsoft.com/office/drawing/2014/main" id="{E5B4892D-ACF4-A246-BE25-4241847071A8}"/>
              </a:ext>
            </a:extLst>
          </p:cNvPr>
          <p:cNvGrpSpPr/>
          <p:nvPr/>
        </p:nvGrpSpPr>
        <p:grpSpPr>
          <a:xfrm>
            <a:off x="2234598" y="2587532"/>
            <a:ext cx="3296408" cy="1929024"/>
            <a:chOff x="3427778" y="2843699"/>
            <a:chExt cx="2647798" cy="1368718"/>
          </a:xfrm>
        </p:grpSpPr>
        <p:grpSp>
          <p:nvGrpSpPr>
            <p:cNvPr id="6" name="Group 5">
              <a:extLst>
                <a:ext uri="{FF2B5EF4-FFF2-40B4-BE49-F238E27FC236}">
                  <a16:creationId xmlns:a16="http://schemas.microsoft.com/office/drawing/2014/main" id="{B115BC22-AFF8-894D-ABC6-7B9940B471D4}"/>
                </a:ext>
              </a:extLst>
            </p:cNvPr>
            <p:cNvGrpSpPr/>
            <p:nvPr/>
          </p:nvGrpSpPr>
          <p:grpSpPr>
            <a:xfrm>
              <a:off x="3427778" y="3419434"/>
              <a:ext cx="986814" cy="244549"/>
              <a:chOff x="7153997" y="4784651"/>
              <a:chExt cx="986814" cy="244549"/>
            </a:xfrm>
          </p:grpSpPr>
          <p:sp>
            <p:nvSpPr>
              <p:cNvPr id="7" name="Rounded Rectangle 6">
                <a:extLst>
                  <a:ext uri="{FF2B5EF4-FFF2-40B4-BE49-F238E27FC236}">
                    <a16:creationId xmlns:a16="http://schemas.microsoft.com/office/drawing/2014/main" id="{339F0960-3704-6747-820A-4A084BC277C5}"/>
                  </a:ext>
                </a:extLst>
              </p:cNvPr>
              <p:cNvSpPr/>
              <p:nvPr/>
            </p:nvSpPr>
            <p:spPr>
              <a:xfrm>
                <a:off x="7153997" y="4784651"/>
                <a:ext cx="986814" cy="244549"/>
              </a:xfrm>
              <a:prstGeom prst="roundRect">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Oval 7">
                <a:extLst>
                  <a:ext uri="{FF2B5EF4-FFF2-40B4-BE49-F238E27FC236}">
                    <a16:creationId xmlns:a16="http://schemas.microsoft.com/office/drawing/2014/main" id="{91B70406-32C7-044B-9D46-7F5993E083EB}"/>
                  </a:ext>
                </a:extLst>
              </p:cNvPr>
              <p:cNvSpPr/>
              <p:nvPr/>
            </p:nvSpPr>
            <p:spPr>
              <a:xfrm>
                <a:off x="7208016"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2FAEF447-76D1-BA40-A4EB-94542D4DD5A5}"/>
                  </a:ext>
                </a:extLst>
              </p:cNvPr>
              <p:cNvSpPr/>
              <p:nvPr/>
            </p:nvSpPr>
            <p:spPr>
              <a:xfrm>
                <a:off x="7401973"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58E34277-9CEF-C546-AAC5-26604EEFB773}"/>
                  </a:ext>
                </a:extLst>
              </p:cNvPr>
              <p:cNvSpPr/>
              <p:nvPr/>
            </p:nvSpPr>
            <p:spPr>
              <a:xfrm>
                <a:off x="7582024" y="4831460"/>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3C567BB4-B442-9F46-8F05-92B8815C21DD}"/>
                  </a:ext>
                </a:extLst>
              </p:cNvPr>
              <p:cNvSpPr/>
              <p:nvPr/>
            </p:nvSpPr>
            <p:spPr>
              <a:xfrm>
                <a:off x="7775981"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BF2D19C4-F95C-D345-B6D5-36E44E24592E}"/>
                  </a:ext>
                </a:extLst>
              </p:cNvPr>
              <p:cNvSpPr/>
              <p:nvPr/>
            </p:nvSpPr>
            <p:spPr>
              <a:xfrm>
                <a:off x="7960280" y="4824365"/>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31" name="Group 30">
              <a:extLst>
                <a:ext uri="{FF2B5EF4-FFF2-40B4-BE49-F238E27FC236}">
                  <a16:creationId xmlns:a16="http://schemas.microsoft.com/office/drawing/2014/main" id="{A29E09E5-0F9F-5640-A5E5-1C201684636E}"/>
                </a:ext>
              </a:extLst>
            </p:cNvPr>
            <p:cNvGrpSpPr/>
            <p:nvPr/>
          </p:nvGrpSpPr>
          <p:grpSpPr>
            <a:xfrm rot="5400000">
              <a:off x="5189336" y="3405394"/>
              <a:ext cx="1368718" cy="245328"/>
              <a:chOff x="4932858" y="4973998"/>
              <a:chExt cx="1368718" cy="245328"/>
            </a:xfrm>
          </p:grpSpPr>
          <p:sp>
            <p:nvSpPr>
              <p:cNvPr id="23" name="Oval 22">
                <a:extLst>
                  <a:ext uri="{FF2B5EF4-FFF2-40B4-BE49-F238E27FC236}">
                    <a16:creationId xmlns:a16="http://schemas.microsoft.com/office/drawing/2014/main" id="{66FD7BA0-AD76-E740-949C-F40DB5196C9A}"/>
                  </a:ext>
                </a:extLst>
              </p:cNvPr>
              <p:cNvSpPr/>
              <p:nvPr/>
            </p:nvSpPr>
            <p:spPr>
              <a:xfrm>
                <a:off x="4984600"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78E1D78C-FF11-A045-A833-D1EB3FD30825}"/>
                  </a:ext>
                </a:extLst>
              </p:cNvPr>
              <p:cNvSpPr/>
              <p:nvPr/>
            </p:nvSpPr>
            <p:spPr>
              <a:xfrm>
                <a:off x="5273501"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6E8C76C-A508-0249-8E9B-CDFCC837BB16}"/>
                  </a:ext>
                </a:extLst>
              </p:cNvPr>
              <p:cNvSpPr/>
              <p:nvPr/>
            </p:nvSpPr>
            <p:spPr>
              <a:xfrm>
                <a:off x="5508936" y="5016918"/>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ounded Rectangle 27">
                <a:extLst>
                  <a:ext uri="{FF2B5EF4-FFF2-40B4-BE49-F238E27FC236}">
                    <a16:creationId xmlns:a16="http://schemas.microsoft.com/office/drawing/2014/main" id="{02C106C2-673F-2F4A-9E0F-07F9A3EC792F}"/>
                  </a:ext>
                </a:extLst>
              </p:cNvPr>
              <p:cNvSpPr/>
              <p:nvPr/>
            </p:nvSpPr>
            <p:spPr>
              <a:xfrm>
                <a:off x="4932858" y="4973998"/>
                <a:ext cx="1368718" cy="245328"/>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F6654B8-1446-374D-A92C-C2A4EB3AAE13}"/>
                  </a:ext>
                </a:extLst>
              </p:cNvPr>
              <p:cNvSpPr/>
              <p:nvPr/>
            </p:nvSpPr>
            <p:spPr>
              <a:xfrm>
                <a:off x="5876686"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378C5488-05E1-8A40-8BC6-6BC9E72504C0}"/>
                  </a:ext>
                </a:extLst>
              </p:cNvPr>
              <p:cNvSpPr/>
              <p:nvPr/>
            </p:nvSpPr>
            <p:spPr>
              <a:xfrm>
                <a:off x="6099719"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35" name="TextBox 34">
              <a:extLst>
                <a:ext uri="{FF2B5EF4-FFF2-40B4-BE49-F238E27FC236}">
                  <a16:creationId xmlns:a16="http://schemas.microsoft.com/office/drawing/2014/main" id="{A3CFD44C-F883-4D43-8058-314A99B9CE36}"/>
                </a:ext>
              </a:extLst>
            </p:cNvPr>
            <p:cNvSpPr txBox="1"/>
            <p:nvPr/>
          </p:nvSpPr>
          <p:spPr>
            <a:xfrm rot="5400000">
              <a:off x="5765396" y="351924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Bent Arrow 35">
              <a:extLst>
                <a:ext uri="{FF2B5EF4-FFF2-40B4-BE49-F238E27FC236}">
                  <a16:creationId xmlns:a16="http://schemas.microsoft.com/office/drawing/2014/main" id="{41E996CA-6343-714E-BB6C-0F7FC2431511}"/>
                </a:ext>
              </a:extLst>
            </p:cNvPr>
            <p:cNvSpPr/>
            <p:nvPr/>
          </p:nvSpPr>
          <p:spPr>
            <a:xfrm>
              <a:off x="5017643" y="2909831"/>
              <a:ext cx="776309" cy="425750"/>
            </a:xfrm>
            <a:prstGeom prst="bentArrow">
              <a:avLst>
                <a:gd name="adj1" fmla="val 0"/>
                <a:gd name="adj2" fmla="val 14473"/>
                <a:gd name="adj3" fmla="val 35526"/>
                <a:gd name="adj4" fmla="val 17521"/>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Bent Arrow 37">
              <a:extLst>
                <a:ext uri="{FF2B5EF4-FFF2-40B4-BE49-F238E27FC236}">
                  <a16:creationId xmlns:a16="http://schemas.microsoft.com/office/drawing/2014/main" id="{9F8FFE0E-BD8D-F940-9B93-64E20DA67B9D}"/>
                </a:ext>
              </a:extLst>
            </p:cNvPr>
            <p:cNvSpPr/>
            <p:nvPr/>
          </p:nvSpPr>
          <p:spPr>
            <a:xfrm flipV="1">
              <a:off x="5021843" y="3544915"/>
              <a:ext cx="776309" cy="588931"/>
            </a:xfrm>
            <a:prstGeom prst="bentArrow">
              <a:avLst>
                <a:gd name="adj1" fmla="val 0"/>
                <a:gd name="adj2" fmla="val 11471"/>
                <a:gd name="adj3" fmla="val 23518"/>
                <a:gd name="adj4" fmla="val 621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53" name="Group 52">
              <a:extLst>
                <a:ext uri="{FF2B5EF4-FFF2-40B4-BE49-F238E27FC236}">
                  <a16:creationId xmlns:a16="http://schemas.microsoft.com/office/drawing/2014/main" id="{44BBD5AE-7790-8B49-9E33-C0929550883B}"/>
                </a:ext>
              </a:extLst>
            </p:cNvPr>
            <p:cNvGrpSpPr/>
            <p:nvPr/>
          </p:nvGrpSpPr>
          <p:grpSpPr>
            <a:xfrm>
              <a:off x="4616278" y="3107445"/>
              <a:ext cx="1177669" cy="501740"/>
              <a:chOff x="8583544" y="3278347"/>
              <a:chExt cx="800698" cy="501740"/>
            </a:xfrm>
          </p:grpSpPr>
          <p:sp>
            <p:nvSpPr>
              <p:cNvPr id="50" name="Bent Arrow 49">
                <a:extLst>
                  <a:ext uri="{FF2B5EF4-FFF2-40B4-BE49-F238E27FC236}">
                    <a16:creationId xmlns:a16="http://schemas.microsoft.com/office/drawing/2014/main" id="{AA41B478-FFEB-0F42-BE03-892D1341FE57}"/>
                  </a:ext>
                </a:extLst>
              </p:cNvPr>
              <p:cNvSpPr/>
              <p:nvPr/>
            </p:nvSpPr>
            <p:spPr>
              <a:xfrm>
                <a:off x="8686420" y="3354337"/>
                <a:ext cx="697822" cy="425750"/>
              </a:xfrm>
              <a:prstGeom prst="bentArrow">
                <a:avLst>
                  <a:gd name="adj1" fmla="val 0"/>
                  <a:gd name="adj2" fmla="val 14473"/>
                  <a:gd name="adj3" fmla="val 35526"/>
                  <a:gd name="adj4" fmla="val 35855"/>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Rectangle 51">
                <a:extLst>
                  <a:ext uri="{FF2B5EF4-FFF2-40B4-BE49-F238E27FC236}">
                    <a16:creationId xmlns:a16="http://schemas.microsoft.com/office/drawing/2014/main" id="{1948E606-40F4-CB47-AC14-0282A4992476}"/>
                  </a:ext>
                </a:extLst>
              </p:cNvPr>
              <p:cNvSpPr/>
              <p:nvPr/>
            </p:nvSpPr>
            <p:spPr>
              <a:xfrm>
                <a:off x="8583544" y="3278347"/>
                <a:ext cx="273848" cy="48507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1" name="Straight Connector 40">
              <a:extLst>
                <a:ext uri="{FF2B5EF4-FFF2-40B4-BE49-F238E27FC236}">
                  <a16:creationId xmlns:a16="http://schemas.microsoft.com/office/drawing/2014/main" id="{B58169AB-87BA-8941-BC6A-0BEC4F02B71C}"/>
                </a:ext>
              </a:extLst>
            </p:cNvPr>
            <p:cNvCxnSpPr>
              <a:cxnSpLocks/>
              <a:stCxn id="38" idx="2"/>
              <a:endCxn id="7" idx="3"/>
            </p:cNvCxnSpPr>
            <p:nvPr/>
          </p:nvCxnSpPr>
          <p:spPr>
            <a:xfrm flipH="1" flipV="1">
              <a:off x="4414592" y="3541709"/>
              <a:ext cx="607251" cy="320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29F71AAD-A845-7C4F-927A-1A8C7E5C72BC}"/>
                </a:ext>
              </a:extLst>
            </p:cNvPr>
            <p:cNvCxnSpPr>
              <a:cxnSpLocks/>
            </p:cNvCxnSpPr>
            <p:nvPr/>
          </p:nvCxnSpPr>
          <p:spPr>
            <a:xfrm>
              <a:off x="5021843" y="3244841"/>
              <a:ext cx="0" cy="78709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9" name="TextBox 58">
            <a:extLst>
              <a:ext uri="{FF2B5EF4-FFF2-40B4-BE49-F238E27FC236}">
                <a16:creationId xmlns:a16="http://schemas.microsoft.com/office/drawing/2014/main" id="{FB133FB7-D79E-FF4C-894F-6FE7EC2F9CAE}"/>
              </a:ext>
            </a:extLst>
          </p:cNvPr>
          <p:cNvSpPr txBox="1"/>
          <p:nvPr/>
        </p:nvSpPr>
        <p:spPr>
          <a:xfrm>
            <a:off x="2704299" y="3724461"/>
            <a:ext cx="1564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p>
        </p:txBody>
      </p:sp>
      <p:pic>
        <p:nvPicPr>
          <p:cNvPr id="62" name="Picture 61">
            <a:extLst>
              <a:ext uri="{FF2B5EF4-FFF2-40B4-BE49-F238E27FC236}">
                <a16:creationId xmlns:a16="http://schemas.microsoft.com/office/drawing/2014/main" id="{03E26DD7-A4A8-1744-9AB5-0446B009459A}"/>
              </a:ext>
            </a:extLst>
          </p:cNvPr>
          <p:cNvPicPr>
            <a:picLocks noChangeAspect="1"/>
          </p:cNvPicPr>
          <p:nvPr/>
        </p:nvPicPr>
        <p:blipFill>
          <a:blip r:embed="rId2"/>
          <a:stretch>
            <a:fillRect/>
          </a:stretch>
        </p:blipFill>
        <p:spPr>
          <a:xfrm>
            <a:off x="4344709" y="2428178"/>
            <a:ext cx="533400" cy="304800"/>
          </a:xfrm>
          <a:prstGeom prst="rect">
            <a:avLst/>
          </a:prstGeom>
        </p:spPr>
      </p:pic>
      <p:pic>
        <p:nvPicPr>
          <p:cNvPr id="65" name="Picture 64">
            <a:extLst>
              <a:ext uri="{FF2B5EF4-FFF2-40B4-BE49-F238E27FC236}">
                <a16:creationId xmlns:a16="http://schemas.microsoft.com/office/drawing/2014/main" id="{D3D3A8EB-18DE-9743-8D2E-4CE3068B9847}"/>
              </a:ext>
            </a:extLst>
          </p:cNvPr>
          <p:cNvPicPr>
            <a:picLocks noChangeAspect="1"/>
          </p:cNvPicPr>
          <p:nvPr/>
        </p:nvPicPr>
        <p:blipFill>
          <a:blip r:embed="rId3"/>
          <a:stretch>
            <a:fillRect/>
          </a:stretch>
        </p:blipFill>
        <p:spPr>
          <a:xfrm>
            <a:off x="4366262" y="2839475"/>
            <a:ext cx="533400" cy="304800"/>
          </a:xfrm>
          <a:prstGeom prst="rect">
            <a:avLst/>
          </a:prstGeom>
        </p:spPr>
      </p:pic>
      <p:pic>
        <p:nvPicPr>
          <p:cNvPr id="66" name="Picture 65">
            <a:extLst>
              <a:ext uri="{FF2B5EF4-FFF2-40B4-BE49-F238E27FC236}">
                <a16:creationId xmlns:a16="http://schemas.microsoft.com/office/drawing/2014/main" id="{A64FEEB5-222E-714C-BA2A-2A6B19769A7F}"/>
              </a:ext>
            </a:extLst>
          </p:cNvPr>
          <p:cNvPicPr>
            <a:picLocks noChangeAspect="1"/>
          </p:cNvPicPr>
          <p:nvPr/>
        </p:nvPicPr>
        <p:blipFill>
          <a:blip r:embed="rId4"/>
          <a:stretch>
            <a:fillRect/>
          </a:stretch>
        </p:blipFill>
        <p:spPr>
          <a:xfrm>
            <a:off x="4365776" y="3998680"/>
            <a:ext cx="558800" cy="292100"/>
          </a:xfrm>
          <a:prstGeom prst="rect">
            <a:avLst/>
          </a:prstGeom>
        </p:spPr>
      </p:pic>
      <p:sp>
        <p:nvSpPr>
          <p:cNvPr id="67" name="TextBox 66">
            <a:extLst>
              <a:ext uri="{FF2B5EF4-FFF2-40B4-BE49-F238E27FC236}">
                <a16:creationId xmlns:a16="http://schemas.microsoft.com/office/drawing/2014/main" id="{0E766C79-FD18-7048-BC30-3723EF67ECBB}"/>
              </a:ext>
            </a:extLst>
          </p:cNvPr>
          <p:cNvSpPr txBox="1"/>
          <p:nvPr/>
        </p:nvSpPr>
        <p:spPr>
          <a:xfrm>
            <a:off x="982088" y="4987400"/>
            <a:ext cx="511351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r>
              <a:rPr lang="en-US" dirty="0"/>
              <a:t> : random hyperplanes; </a:t>
            </a:r>
            <a:r>
              <a:rPr lang="en-US" i="1" dirty="0">
                <a:latin typeface="Times New Roman" panose="02020603050405020304" pitchFamily="18" charset="0"/>
                <a:cs typeface="Times New Roman" panose="02020603050405020304" pitchFamily="18" charset="0"/>
              </a:rPr>
              <a:t>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h</a:t>
            </a:r>
            <a:r>
              <a:rPr lang="en-US" i="1"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 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a:t>
            </a:r>
            <a:endParaRPr lang="en-US" dirty="0"/>
          </a:p>
          <a:p>
            <a:pPr hangingPunct="0"/>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r>
              <a:rPr lang="en-US" i="1" dirty="0">
                <a:solidFill>
                  <a:srgbClr val="000000"/>
                </a:solidFill>
                <a:latin typeface="Times New Roman" panose="02020603050405020304" pitchFamily="18" charset="0"/>
                <a:cs typeface="Times New Roman" panose="02020603050405020304" pitchFamily="18" charset="0"/>
                <a:sym typeface="Calibri"/>
              </a:rPr>
              <a:t>, 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r>
              <a:rPr lang="en-US" i="1" dirty="0">
                <a:solidFill>
                  <a:srgbClr val="000000"/>
                </a:solidFill>
                <a:latin typeface="Times New Roman" panose="02020603050405020304" pitchFamily="18" charset="0"/>
                <a:cs typeface="Times New Roman" panose="02020603050405020304" pitchFamily="18" charset="0"/>
                <a:sym typeface="Calibri"/>
              </a:rPr>
              <a:t>, …, </a:t>
            </a:r>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r>
              <a:rPr lang="en-US" dirty="0"/>
              <a:t>  : hash codes</a:t>
            </a:r>
            <a:endParaRPr lang="en-US" i="1" baseline="-25000" dirty="0">
              <a:solidFill>
                <a:srgbClr val="000000"/>
              </a:solidFill>
              <a:latin typeface="Times New Roman" panose="02020603050405020304" pitchFamily="18" charset="0"/>
              <a:cs typeface="Times New Roman" panose="02020603050405020304" pitchFamily="18" charset="0"/>
              <a:sym typeface="Calibri"/>
            </a:endParaRPr>
          </a:p>
        </p:txBody>
      </p:sp>
      <p:grpSp>
        <p:nvGrpSpPr>
          <p:cNvPr id="76" name="Group 75">
            <a:extLst>
              <a:ext uri="{FF2B5EF4-FFF2-40B4-BE49-F238E27FC236}">
                <a16:creationId xmlns:a16="http://schemas.microsoft.com/office/drawing/2014/main" id="{E4876BDB-72F4-9340-AD63-6F01E478C921}"/>
              </a:ext>
            </a:extLst>
          </p:cNvPr>
          <p:cNvGrpSpPr/>
          <p:nvPr/>
        </p:nvGrpSpPr>
        <p:grpSpPr>
          <a:xfrm>
            <a:off x="6834494" y="2598683"/>
            <a:ext cx="459802" cy="1929024"/>
            <a:chOff x="7985101" y="2716151"/>
            <a:chExt cx="459802" cy="1929024"/>
          </a:xfrm>
        </p:grpSpPr>
        <p:sp>
          <p:nvSpPr>
            <p:cNvPr id="69" name="Oval 68">
              <a:extLst>
                <a:ext uri="{FF2B5EF4-FFF2-40B4-BE49-F238E27FC236}">
                  <a16:creationId xmlns:a16="http://schemas.microsoft.com/office/drawing/2014/main" id="{85583396-893E-3A47-A3CB-FA50656F574E}"/>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Oval 69">
              <a:extLst>
                <a:ext uri="{FF2B5EF4-FFF2-40B4-BE49-F238E27FC236}">
                  <a16:creationId xmlns:a16="http://schemas.microsoft.com/office/drawing/2014/main" id="{2A4160AC-4867-A14A-97C6-61623F2A06B9}"/>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1" name="Oval 70">
              <a:extLst>
                <a:ext uri="{FF2B5EF4-FFF2-40B4-BE49-F238E27FC236}">
                  <a16:creationId xmlns:a16="http://schemas.microsoft.com/office/drawing/2014/main" id="{2C76D964-BB5B-B648-857D-BEF9EBC9B6EF}"/>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a:extLst>
                <a:ext uri="{FF2B5EF4-FFF2-40B4-BE49-F238E27FC236}">
                  <a16:creationId xmlns:a16="http://schemas.microsoft.com/office/drawing/2014/main" id="{0E41809F-111B-0B45-8019-6CDA5D613750}"/>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3" name="Oval 72">
              <a:extLst>
                <a:ext uri="{FF2B5EF4-FFF2-40B4-BE49-F238E27FC236}">
                  <a16:creationId xmlns:a16="http://schemas.microsoft.com/office/drawing/2014/main" id="{AE8A5BBC-65E8-B94A-B188-49EEA8A88A2F}"/>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34B1D929-97A2-784A-A134-9E25895AEF03}"/>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D7918E5D-2E55-5D49-9982-17F7C01A7393}"/>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82" name="Bent Arrow 81">
            <a:extLst>
              <a:ext uri="{FF2B5EF4-FFF2-40B4-BE49-F238E27FC236}">
                <a16:creationId xmlns:a16="http://schemas.microsoft.com/office/drawing/2014/main" id="{8A426E6A-783B-2F42-B6DA-C52470E060C4}"/>
              </a:ext>
            </a:extLst>
          </p:cNvPr>
          <p:cNvSpPr/>
          <p:nvPr/>
        </p:nvSpPr>
        <p:spPr>
          <a:xfrm>
            <a:off x="5428028" y="3419963"/>
            <a:ext cx="1449936" cy="600037"/>
          </a:xfrm>
          <a:prstGeom prst="bentArrow">
            <a:avLst>
              <a:gd name="adj1" fmla="val 0"/>
              <a:gd name="adj2" fmla="val 14473"/>
              <a:gd name="adj3" fmla="val 35526"/>
              <a:gd name="adj4" fmla="val 240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TextBox 82">
            <a:extLst>
              <a:ext uri="{FF2B5EF4-FFF2-40B4-BE49-F238E27FC236}">
                <a16:creationId xmlns:a16="http://schemas.microsoft.com/office/drawing/2014/main" id="{0F23FEE8-3926-0742-9D92-F4622E1DBA9F}"/>
              </a:ext>
            </a:extLst>
          </p:cNvPr>
          <p:cNvSpPr txBox="1"/>
          <p:nvPr/>
        </p:nvSpPr>
        <p:spPr>
          <a:xfrm>
            <a:off x="5720554" y="2924953"/>
            <a:ext cx="65979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&gt; 0 ⇒ 1</a:t>
            </a:r>
          </a:p>
          <a:p>
            <a:pPr hangingPunct="0"/>
            <a:r>
              <a:rPr lang="en-US" sz="1400" dirty="0">
                <a:solidFill>
                  <a:srgbClr val="000000"/>
                </a:solidFill>
                <a:latin typeface="Times New Roman" panose="02020603050405020304" pitchFamily="18" charset="0"/>
                <a:cs typeface="Times New Roman" panose="02020603050405020304" pitchFamily="18" charset="0"/>
                <a:sym typeface="Calibri"/>
              </a:rPr>
              <a:t>≤ 0 ⇒ 0</a:t>
            </a:r>
            <a:endPar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Rectangle 84">
            <a:extLst>
              <a:ext uri="{FF2B5EF4-FFF2-40B4-BE49-F238E27FC236}">
                <a16:creationId xmlns:a16="http://schemas.microsoft.com/office/drawing/2014/main" id="{D6C98E9B-D901-BB42-BA39-C1155B178AB5}"/>
              </a:ext>
            </a:extLst>
          </p:cNvPr>
          <p:cNvSpPr/>
          <p:nvPr/>
        </p:nvSpPr>
        <p:spPr>
          <a:xfrm>
            <a:off x="6864388" y="4557551"/>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endParaRPr lang="en-US" dirty="0"/>
          </a:p>
        </p:txBody>
      </p:sp>
      <p:grpSp>
        <p:nvGrpSpPr>
          <p:cNvPr id="96" name="Group 95">
            <a:extLst>
              <a:ext uri="{FF2B5EF4-FFF2-40B4-BE49-F238E27FC236}">
                <a16:creationId xmlns:a16="http://schemas.microsoft.com/office/drawing/2014/main" id="{7FA275C7-5DCA-6C47-ADB1-7A66AD6FE153}"/>
              </a:ext>
            </a:extLst>
          </p:cNvPr>
          <p:cNvGrpSpPr/>
          <p:nvPr/>
        </p:nvGrpSpPr>
        <p:grpSpPr>
          <a:xfrm>
            <a:off x="7701621" y="2587532"/>
            <a:ext cx="459802" cy="1929024"/>
            <a:chOff x="7985101" y="2716151"/>
            <a:chExt cx="459802" cy="1929024"/>
          </a:xfrm>
        </p:grpSpPr>
        <p:sp>
          <p:nvSpPr>
            <p:cNvPr id="97" name="Oval 96">
              <a:extLst>
                <a:ext uri="{FF2B5EF4-FFF2-40B4-BE49-F238E27FC236}">
                  <a16:creationId xmlns:a16="http://schemas.microsoft.com/office/drawing/2014/main" id="{491BB750-075D-8147-855C-4E1250E98751}"/>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8" name="Oval 97">
              <a:extLst>
                <a:ext uri="{FF2B5EF4-FFF2-40B4-BE49-F238E27FC236}">
                  <a16:creationId xmlns:a16="http://schemas.microsoft.com/office/drawing/2014/main" id="{6C989D78-D6CC-D943-A984-7C56B2610792}"/>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9" name="Oval 98">
              <a:extLst>
                <a:ext uri="{FF2B5EF4-FFF2-40B4-BE49-F238E27FC236}">
                  <a16:creationId xmlns:a16="http://schemas.microsoft.com/office/drawing/2014/main" id="{4A501E9C-3E57-1F42-AB05-ABD7415501B0}"/>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ounded Rectangle 99">
              <a:extLst>
                <a:ext uri="{FF2B5EF4-FFF2-40B4-BE49-F238E27FC236}">
                  <a16:creationId xmlns:a16="http://schemas.microsoft.com/office/drawing/2014/main" id="{4A67B85E-1334-1441-8E8B-041E159C698E}"/>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F97C86C2-E9F2-6444-8804-933122B36EDD}"/>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05C0224F-B614-B049-A4A7-666C417EFD4B}"/>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TextBox 102">
              <a:extLst>
                <a:ext uri="{FF2B5EF4-FFF2-40B4-BE49-F238E27FC236}">
                  <a16:creationId xmlns:a16="http://schemas.microsoft.com/office/drawing/2014/main" id="{7FE8AE8E-1C95-F64C-9798-FD1E0BC97A64}"/>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04" name="Rectangle 103">
            <a:extLst>
              <a:ext uri="{FF2B5EF4-FFF2-40B4-BE49-F238E27FC236}">
                <a16:creationId xmlns:a16="http://schemas.microsoft.com/office/drawing/2014/main" id="{DACB870F-8C45-1E4D-A030-159148DB94CF}"/>
              </a:ext>
            </a:extLst>
          </p:cNvPr>
          <p:cNvSpPr/>
          <p:nvPr/>
        </p:nvSpPr>
        <p:spPr>
          <a:xfrm>
            <a:off x="7721576" y="4546400"/>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lang="en-US" dirty="0"/>
          </a:p>
        </p:txBody>
      </p:sp>
      <p:grpSp>
        <p:nvGrpSpPr>
          <p:cNvPr id="105" name="Group 104">
            <a:extLst>
              <a:ext uri="{FF2B5EF4-FFF2-40B4-BE49-F238E27FC236}">
                <a16:creationId xmlns:a16="http://schemas.microsoft.com/office/drawing/2014/main" id="{CD37B5A7-AC58-1C41-AA48-A2879193258E}"/>
              </a:ext>
            </a:extLst>
          </p:cNvPr>
          <p:cNvGrpSpPr/>
          <p:nvPr/>
        </p:nvGrpSpPr>
        <p:grpSpPr>
          <a:xfrm>
            <a:off x="8992316" y="2580578"/>
            <a:ext cx="459802" cy="1929024"/>
            <a:chOff x="7985101" y="2716151"/>
            <a:chExt cx="459802" cy="1929024"/>
          </a:xfrm>
        </p:grpSpPr>
        <p:sp>
          <p:nvSpPr>
            <p:cNvPr id="106" name="Oval 105">
              <a:extLst>
                <a:ext uri="{FF2B5EF4-FFF2-40B4-BE49-F238E27FC236}">
                  <a16:creationId xmlns:a16="http://schemas.microsoft.com/office/drawing/2014/main" id="{35141C4C-1EAE-6545-966A-90B4BC92DE4F}"/>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7" name="Oval 106">
              <a:extLst>
                <a:ext uri="{FF2B5EF4-FFF2-40B4-BE49-F238E27FC236}">
                  <a16:creationId xmlns:a16="http://schemas.microsoft.com/office/drawing/2014/main" id="{30C6A768-7E4E-C04F-804E-00DF12F98C07}"/>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25D1A52F-51C8-1442-8FA0-C3BDFC86AF92}"/>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Rounded Rectangle 108">
              <a:extLst>
                <a:ext uri="{FF2B5EF4-FFF2-40B4-BE49-F238E27FC236}">
                  <a16:creationId xmlns:a16="http://schemas.microsoft.com/office/drawing/2014/main" id="{82464106-DA51-DF4C-94BB-EBB5E9A2F97F}"/>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C92CAB09-44CD-D84D-B405-49F82F5E77CC}"/>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BD8123C6-451D-444C-963F-CE437D3B636E}"/>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TextBox 111">
              <a:extLst>
                <a:ext uri="{FF2B5EF4-FFF2-40B4-BE49-F238E27FC236}">
                  <a16:creationId xmlns:a16="http://schemas.microsoft.com/office/drawing/2014/main" id="{D95188A9-5705-9E49-8E6D-80F3CE41295B}"/>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13" name="Rectangle 112">
            <a:extLst>
              <a:ext uri="{FF2B5EF4-FFF2-40B4-BE49-F238E27FC236}">
                <a16:creationId xmlns:a16="http://schemas.microsoft.com/office/drawing/2014/main" id="{6018E2A9-E26B-A647-8AC2-CAC75A46D6E7}"/>
              </a:ext>
            </a:extLst>
          </p:cNvPr>
          <p:cNvSpPr/>
          <p:nvPr/>
        </p:nvSpPr>
        <p:spPr>
          <a:xfrm>
            <a:off x="9012271" y="4539446"/>
            <a:ext cx="343364" cy="369332"/>
          </a:xfrm>
          <a:prstGeom prst="rect">
            <a:avLst/>
          </a:prstGeom>
        </p:spPr>
        <p:txBody>
          <a:bodyPr wrap="none">
            <a:spAutoFit/>
          </a:bodyPr>
          <a:lstStyle/>
          <a:p>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endParaRPr lang="en-US" dirty="0"/>
          </a:p>
        </p:txBody>
      </p:sp>
      <p:sp>
        <p:nvSpPr>
          <p:cNvPr id="114" name="TextBox 113">
            <a:extLst>
              <a:ext uri="{FF2B5EF4-FFF2-40B4-BE49-F238E27FC236}">
                <a16:creationId xmlns:a16="http://schemas.microsoft.com/office/drawing/2014/main" id="{5C73400C-E0CA-D242-8625-0706998BE5E0}"/>
              </a:ext>
            </a:extLst>
          </p:cNvPr>
          <p:cNvSpPr txBox="1"/>
          <p:nvPr/>
        </p:nvSpPr>
        <p:spPr>
          <a:xfrm>
            <a:off x="8351549" y="3373968"/>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7" name="Right Brace 116">
            <a:extLst>
              <a:ext uri="{FF2B5EF4-FFF2-40B4-BE49-F238E27FC236}">
                <a16:creationId xmlns:a16="http://schemas.microsoft.com/office/drawing/2014/main" id="{7E28E515-A637-EA43-90ED-1B5677D57D2D}"/>
              </a:ext>
            </a:extLst>
          </p:cNvPr>
          <p:cNvSpPr/>
          <p:nvPr/>
        </p:nvSpPr>
        <p:spPr>
          <a:xfrm rot="5400000">
            <a:off x="7909318" y="3852959"/>
            <a:ext cx="439031" cy="2646568"/>
          </a:xfrm>
          <a:prstGeom prst="rightBrace">
            <a:avLst>
              <a:gd name="adj1" fmla="val 36273"/>
              <a:gd name="adj2" fmla="val 51264"/>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8" name="TextBox 117">
            <a:extLst>
              <a:ext uri="{FF2B5EF4-FFF2-40B4-BE49-F238E27FC236}">
                <a16:creationId xmlns:a16="http://schemas.microsoft.com/office/drawing/2014/main" id="{3A63D68A-F897-1143-AB86-AED0E1DF0995}"/>
              </a:ext>
            </a:extLst>
          </p:cNvPr>
          <p:cNvSpPr txBox="1"/>
          <p:nvPr/>
        </p:nvSpPr>
        <p:spPr>
          <a:xfrm>
            <a:off x="7193610" y="5395179"/>
            <a:ext cx="18704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Mitigates</a:t>
            </a:r>
            <a:r>
              <a:rPr kumimoji="0" lang="en-US" sz="1800" b="0" i="0" u="none" strike="noStrike" cap="none" spc="0" normalizeH="0" baseline="0" dirty="0">
                <a:ln>
                  <a:noFill/>
                </a:ln>
                <a:solidFill>
                  <a:srgbClr val="000000"/>
                </a:solidFill>
                <a:effectLst/>
                <a:uFillTx/>
                <a:latin typeface="+mn-lt"/>
                <a:ea typeface="+mn-ea"/>
                <a:cs typeface="+mn-cs"/>
                <a:sym typeface="Calibri"/>
              </a:rPr>
              <a:t> collisions</a:t>
            </a:r>
          </a:p>
        </p:txBody>
      </p:sp>
      <p:sp>
        <p:nvSpPr>
          <p:cNvPr id="77" name="Rectangle 76">
            <a:extLst>
              <a:ext uri="{FF2B5EF4-FFF2-40B4-BE49-F238E27FC236}">
                <a16:creationId xmlns:a16="http://schemas.microsoft.com/office/drawing/2014/main" id="{6B6891FD-BBAD-E94F-9647-1DF34855082A}"/>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55265253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AB1DC8-1CCA-6C4A-B0C7-CDDD5CA482C0}"/>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3" name="Title 2">
            <a:extLst>
              <a:ext uri="{FF2B5EF4-FFF2-40B4-BE49-F238E27FC236}">
                <a16:creationId xmlns:a16="http://schemas.microsoft.com/office/drawing/2014/main" id="{87AB07E5-B51D-6745-BFDA-E20D76149B4E}"/>
              </a:ext>
            </a:extLst>
          </p:cNvPr>
          <p:cNvSpPr>
            <a:spLocks noGrp="1"/>
          </p:cNvSpPr>
          <p:nvPr>
            <p:ph type="title"/>
          </p:nvPr>
        </p:nvSpPr>
        <p:spPr/>
        <p:txBody>
          <a:bodyPr/>
          <a:lstStyle/>
          <a:p>
            <a:r>
              <a:rPr lang="en-US" dirty="0"/>
              <a:t>Matching with Distributed Tuple Representation</a:t>
            </a:r>
          </a:p>
        </p:txBody>
      </p:sp>
      <p:pic>
        <p:nvPicPr>
          <p:cNvPr id="5" name="Picture 4">
            <a:extLst>
              <a:ext uri="{FF2B5EF4-FFF2-40B4-BE49-F238E27FC236}">
                <a16:creationId xmlns:a16="http://schemas.microsoft.com/office/drawing/2014/main" id="{3CA26DE6-0590-8C4F-AF55-0F780BC82D73}"/>
              </a:ext>
            </a:extLst>
          </p:cNvPr>
          <p:cNvPicPr>
            <a:picLocks noChangeAspect="1"/>
          </p:cNvPicPr>
          <p:nvPr/>
        </p:nvPicPr>
        <p:blipFill>
          <a:blip r:embed="rId2"/>
          <a:stretch>
            <a:fillRect/>
          </a:stretch>
        </p:blipFill>
        <p:spPr>
          <a:xfrm>
            <a:off x="250107" y="1680136"/>
            <a:ext cx="5220950" cy="3775149"/>
          </a:xfrm>
          <a:prstGeom prst="rect">
            <a:avLst/>
          </a:prstGeom>
        </p:spPr>
      </p:pic>
      <p:sp>
        <p:nvSpPr>
          <p:cNvPr id="4" name="Rectangle 3">
            <a:extLst>
              <a:ext uri="{FF2B5EF4-FFF2-40B4-BE49-F238E27FC236}">
                <a16:creationId xmlns:a16="http://schemas.microsoft.com/office/drawing/2014/main" id="{CA785A5A-FD6D-1241-A5B8-8E2BF099F4A2}"/>
              </a:ext>
            </a:extLst>
          </p:cNvPr>
          <p:cNvSpPr/>
          <p:nvPr/>
        </p:nvSpPr>
        <p:spPr>
          <a:xfrm>
            <a:off x="1586190" y="2049491"/>
            <a:ext cx="1790451" cy="3030281"/>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6B5883F-D8E4-7B4D-B875-CC4599F41687}"/>
              </a:ext>
            </a:extLst>
          </p:cNvPr>
          <p:cNvSpPr txBox="1"/>
          <p:nvPr/>
        </p:nvSpPr>
        <p:spPr>
          <a:xfrm>
            <a:off x="1220911" y="5824640"/>
            <a:ext cx="165669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tuple representation</a:t>
            </a:r>
          </a:p>
        </p:txBody>
      </p:sp>
      <p:cxnSp>
        <p:nvCxnSpPr>
          <p:cNvPr id="11" name="Straight Arrow Connector 10">
            <a:extLst>
              <a:ext uri="{FF2B5EF4-FFF2-40B4-BE49-F238E27FC236}">
                <a16:creationId xmlns:a16="http://schemas.microsoft.com/office/drawing/2014/main" id="{F329318C-6005-7A42-AA31-9B744B3FBC68}"/>
              </a:ext>
            </a:extLst>
          </p:cNvPr>
          <p:cNvCxnSpPr>
            <a:cxnSpLocks/>
            <a:stCxn id="9" idx="0"/>
          </p:cNvCxnSpPr>
          <p:nvPr/>
        </p:nvCxnSpPr>
        <p:spPr>
          <a:xfrm flipV="1">
            <a:off x="2049257" y="5079771"/>
            <a:ext cx="317291" cy="744869"/>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0F7BEFC-7DF6-F348-A90A-CC2A04D7BB1B}"/>
              </a:ext>
            </a:extLst>
          </p:cNvPr>
          <p:cNvSpPr txBox="1"/>
          <p:nvPr/>
        </p:nvSpPr>
        <p:spPr>
          <a:xfrm>
            <a:off x="3148773" y="5382945"/>
            <a:ext cx="180735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Absolute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err="1">
                <a:ln>
                  <a:noFill/>
                </a:ln>
                <a:solidFill>
                  <a:srgbClr val="000000"/>
                </a:solidFill>
                <a:effectLst/>
                <a:uFillTx/>
                <a:latin typeface="+mn-lt"/>
                <a:ea typeface="+mn-ea"/>
                <a:cs typeface="+mn-cs"/>
                <a:sym typeface="Calibri"/>
              </a:rPr>
              <a:t>Hammard</a:t>
            </a:r>
            <a:r>
              <a:rPr kumimoji="0" lang="en-US" sz="1400" b="0" i="0" u="none" strike="noStrike" cap="none" spc="0" normalizeH="0" baseline="0" dirty="0">
                <a:ln>
                  <a:noFill/>
                </a:ln>
                <a:solidFill>
                  <a:srgbClr val="000000"/>
                </a:solidFill>
                <a:effectLst/>
                <a:uFillTx/>
                <a:latin typeface="+mn-lt"/>
                <a:ea typeface="+mn-ea"/>
                <a:cs typeface="+mn-cs"/>
                <a:sym typeface="Calibri"/>
              </a:rPr>
              <a:t> Product</a:t>
            </a:r>
          </a:p>
        </p:txBody>
      </p:sp>
      <p:cxnSp>
        <p:nvCxnSpPr>
          <p:cNvPr id="16" name="Straight Arrow Connector 15">
            <a:extLst>
              <a:ext uri="{FF2B5EF4-FFF2-40B4-BE49-F238E27FC236}">
                <a16:creationId xmlns:a16="http://schemas.microsoft.com/office/drawing/2014/main" id="{30E05F06-CE0D-6848-AEF8-F4C38A735C1E}"/>
              </a:ext>
            </a:extLst>
          </p:cNvPr>
          <p:cNvCxnSpPr>
            <a:cxnSpLocks/>
            <a:stCxn id="15" idx="0"/>
          </p:cNvCxnSpPr>
          <p:nvPr/>
        </p:nvCxnSpPr>
        <p:spPr>
          <a:xfrm flipH="1" flipV="1">
            <a:off x="3759115" y="3973985"/>
            <a:ext cx="293334" cy="140896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46D61AA3-4439-6142-B3C2-CB7F967D6EFF}"/>
              </a:ext>
            </a:extLst>
          </p:cNvPr>
          <p:cNvSpPr txBox="1"/>
          <p:nvPr/>
        </p:nvSpPr>
        <p:spPr>
          <a:xfrm>
            <a:off x="4483548" y="4223644"/>
            <a:ext cx="1386274"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dirty="0">
                <a:solidFill>
                  <a:srgbClr val="000000"/>
                </a:solidFill>
                <a:sym typeface="Calibri"/>
              </a:rPr>
              <a:t>Fully connected network</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Straight Arrow Connector 27">
            <a:extLst>
              <a:ext uri="{FF2B5EF4-FFF2-40B4-BE49-F238E27FC236}">
                <a16:creationId xmlns:a16="http://schemas.microsoft.com/office/drawing/2014/main" id="{5D122FBE-97BC-8C40-89B9-3CB5DEB10626}"/>
              </a:ext>
            </a:extLst>
          </p:cNvPr>
          <p:cNvCxnSpPr>
            <a:cxnSpLocks/>
          </p:cNvCxnSpPr>
          <p:nvPr/>
        </p:nvCxnSpPr>
        <p:spPr>
          <a:xfrm flipH="1" flipV="1">
            <a:off x="4843935" y="3772766"/>
            <a:ext cx="282428" cy="450878"/>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04DFDEC2-5FA3-6546-A983-126F912C883E}"/>
              </a:ext>
            </a:extLst>
          </p:cNvPr>
          <p:cNvCxnSpPr>
            <a:cxnSpLocks/>
          </p:cNvCxnSpPr>
          <p:nvPr/>
        </p:nvCxnSpPr>
        <p:spPr>
          <a:xfrm flipH="1">
            <a:off x="4430073" y="3367928"/>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42D164DB-F92C-0A44-814A-C00D77C73CF4}"/>
              </a:ext>
            </a:extLst>
          </p:cNvPr>
          <p:cNvCxnSpPr>
            <a:cxnSpLocks/>
          </p:cNvCxnSpPr>
          <p:nvPr/>
        </p:nvCxnSpPr>
        <p:spPr>
          <a:xfrm flipH="1">
            <a:off x="3865415" y="3371472"/>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5157C95-CCAE-B543-8479-F6822E4ABAB3}"/>
              </a:ext>
            </a:extLst>
          </p:cNvPr>
          <p:cNvCxnSpPr>
            <a:cxnSpLocks/>
          </p:cNvCxnSpPr>
          <p:nvPr/>
        </p:nvCxnSpPr>
        <p:spPr>
          <a:xfrm flipH="1" flipV="1">
            <a:off x="3376641" y="2846932"/>
            <a:ext cx="272392" cy="382772"/>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3889D73B-D5A0-3242-8B52-F7828F5F7992}"/>
              </a:ext>
            </a:extLst>
          </p:cNvPr>
          <p:cNvCxnSpPr>
            <a:cxnSpLocks/>
          </p:cNvCxnSpPr>
          <p:nvPr/>
        </p:nvCxnSpPr>
        <p:spPr>
          <a:xfrm flipH="1">
            <a:off x="3328016" y="3887053"/>
            <a:ext cx="353327" cy="509447"/>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BD7A42DB-994D-5E49-808C-C3D792E11D42}"/>
              </a:ext>
            </a:extLst>
          </p:cNvPr>
          <p:cNvCxnSpPr>
            <a:cxnSpLocks/>
          </p:cNvCxnSpPr>
          <p:nvPr/>
        </p:nvCxnSpPr>
        <p:spPr>
          <a:xfrm flipH="1" flipV="1">
            <a:off x="2366548" y="3772766"/>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41A31F4-4996-9A44-A80F-58C4936BEB09}"/>
              </a:ext>
            </a:extLst>
          </p:cNvPr>
          <p:cNvCxnSpPr>
            <a:cxnSpLocks/>
          </p:cNvCxnSpPr>
          <p:nvPr/>
        </p:nvCxnSpPr>
        <p:spPr>
          <a:xfrm flipH="1">
            <a:off x="2288673" y="4223644"/>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922DA735-EE01-4444-97E6-65AEED817436}"/>
              </a:ext>
            </a:extLst>
          </p:cNvPr>
          <p:cNvCxnSpPr>
            <a:cxnSpLocks/>
          </p:cNvCxnSpPr>
          <p:nvPr/>
        </p:nvCxnSpPr>
        <p:spPr>
          <a:xfrm flipH="1">
            <a:off x="2366549" y="4430222"/>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a16="http://schemas.microsoft.com/office/drawing/2014/main" id="{E26DF6C6-E42B-7F41-A5B2-6E7C00019DFB}"/>
              </a:ext>
            </a:extLst>
          </p:cNvPr>
          <p:cNvCxnSpPr>
            <a:cxnSpLocks/>
          </p:cNvCxnSpPr>
          <p:nvPr/>
        </p:nvCxnSpPr>
        <p:spPr>
          <a:xfrm flipH="1" flipV="1">
            <a:off x="2369362" y="2341815"/>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A4E02D06-8747-934C-B2FC-E38AFA53082E}"/>
              </a:ext>
            </a:extLst>
          </p:cNvPr>
          <p:cNvCxnSpPr>
            <a:cxnSpLocks/>
          </p:cNvCxnSpPr>
          <p:nvPr/>
        </p:nvCxnSpPr>
        <p:spPr>
          <a:xfrm flipH="1">
            <a:off x="2291487" y="2792693"/>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1CC7387-AE57-2342-B510-A8DEED1648C6}"/>
              </a:ext>
            </a:extLst>
          </p:cNvPr>
          <p:cNvCxnSpPr>
            <a:cxnSpLocks/>
          </p:cNvCxnSpPr>
          <p:nvPr/>
        </p:nvCxnSpPr>
        <p:spPr>
          <a:xfrm flipH="1">
            <a:off x="2369363" y="2999271"/>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6FF01F56-A8AA-4842-80A4-9B98CF41CF95}"/>
              </a:ext>
            </a:extLst>
          </p:cNvPr>
          <p:cNvSpPr txBox="1"/>
          <p:nvPr/>
        </p:nvSpPr>
        <p:spPr>
          <a:xfrm>
            <a:off x="3616970" y="1623199"/>
            <a:ext cx="16691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Backpropagation</a:t>
            </a:r>
          </a:p>
        </p:txBody>
      </p:sp>
      <p:pic>
        <p:nvPicPr>
          <p:cNvPr id="83" name="Picture 82">
            <a:extLst>
              <a:ext uri="{FF2B5EF4-FFF2-40B4-BE49-F238E27FC236}">
                <a16:creationId xmlns:a16="http://schemas.microsoft.com/office/drawing/2014/main" id="{E638FB7A-B429-9645-BD0B-5D1BDEF07BD5}"/>
              </a:ext>
            </a:extLst>
          </p:cNvPr>
          <p:cNvPicPr>
            <a:picLocks noChangeAspect="1"/>
          </p:cNvPicPr>
          <p:nvPr/>
        </p:nvPicPr>
        <p:blipFill>
          <a:blip r:embed="rId3"/>
          <a:stretch>
            <a:fillRect/>
          </a:stretch>
        </p:blipFill>
        <p:spPr>
          <a:xfrm>
            <a:off x="6390836" y="2142842"/>
            <a:ext cx="5551057" cy="1861635"/>
          </a:xfrm>
          <a:prstGeom prst="rect">
            <a:avLst/>
          </a:prstGeom>
        </p:spPr>
      </p:pic>
      <p:sp>
        <p:nvSpPr>
          <p:cNvPr id="86" name="Rectangle 85">
            <a:extLst>
              <a:ext uri="{FF2B5EF4-FFF2-40B4-BE49-F238E27FC236}">
                <a16:creationId xmlns:a16="http://schemas.microsoft.com/office/drawing/2014/main" id="{576F90E8-E5A4-D547-8CC8-AAC5931FEEBB}"/>
              </a:ext>
            </a:extLst>
          </p:cNvPr>
          <p:cNvSpPr/>
          <p:nvPr/>
        </p:nvSpPr>
        <p:spPr>
          <a:xfrm>
            <a:off x="7977963" y="838200"/>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
        <p:nvSpPr>
          <p:cNvPr id="87" name="TextBox 86">
            <a:extLst>
              <a:ext uri="{FF2B5EF4-FFF2-40B4-BE49-F238E27FC236}">
                <a16:creationId xmlns:a16="http://schemas.microsoft.com/office/drawing/2014/main" id="{DEEC8561-1E55-9D4E-9CA4-A57E63684B3E}"/>
              </a:ext>
            </a:extLst>
          </p:cNvPr>
          <p:cNvSpPr txBox="1"/>
          <p:nvPr/>
        </p:nvSpPr>
        <p:spPr>
          <a:xfrm>
            <a:off x="6516374" y="1737259"/>
            <a:ext cx="15967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F1 Performance</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93767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27" grpId="0" animBg="1"/>
      <p:bldP spid="82"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FB6104AF-8D6D-9A4B-8DF8-E47D4BDC7089}"/>
              </a:ext>
            </a:extLst>
          </p:cNvPr>
          <p:cNvGraphicFramePr>
            <a:graphicFrameLocks noGrp="1"/>
          </p:cNvGraphicFramePr>
          <p:nvPr/>
        </p:nvGraphicFramePr>
        <p:xfrm>
          <a:off x="613112" y="1854951"/>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97</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cxnSp>
        <p:nvCxnSpPr>
          <p:cNvPr id="11" name="Elbow Connector 10">
            <a:extLst>
              <a:ext uri="{FF2B5EF4-FFF2-40B4-BE49-F238E27FC236}">
                <a16:creationId xmlns:a16="http://schemas.microsoft.com/office/drawing/2014/main" id="{6988632B-5CAE-1142-AD88-2C16F4823FD6}"/>
              </a:ext>
            </a:extLst>
          </p:cNvPr>
          <p:cNvCxnSpPr>
            <a:cxnSpLocks/>
            <a:stCxn id="36" idx="2"/>
          </p:cNvCxnSpPr>
          <p:nvPr/>
        </p:nvCxnSpPr>
        <p:spPr>
          <a:xfrm rot="5400000">
            <a:off x="488951" y="2869504"/>
            <a:ext cx="920970" cy="184997"/>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609519" y="3429000"/>
            <a:ext cx="3338072" cy="1818538"/>
          </a:xfrm>
          <a:prstGeom prst="rect">
            <a:avLst/>
          </a:prstGeom>
        </p:spPr>
      </p:pic>
      <p:pic>
        <p:nvPicPr>
          <p:cNvPr id="17" name="Picture 16">
            <a:extLst>
              <a:ext uri="{FF2B5EF4-FFF2-40B4-BE49-F238E27FC236}">
                <a16:creationId xmlns:a16="http://schemas.microsoft.com/office/drawing/2014/main" id="{156F3E23-56DD-414B-B227-178BD7020E8B}"/>
              </a:ext>
            </a:extLst>
          </p:cNvPr>
          <p:cNvPicPr>
            <a:picLocks noChangeAspect="1"/>
          </p:cNvPicPr>
          <p:nvPr/>
        </p:nvPicPr>
        <p:blipFill>
          <a:blip r:embed="rId2"/>
          <a:stretch>
            <a:fillRect/>
          </a:stretch>
        </p:blipFill>
        <p:spPr>
          <a:xfrm>
            <a:off x="4228551" y="3531082"/>
            <a:ext cx="3338072" cy="1818538"/>
          </a:xfrm>
          <a:prstGeom prst="rect">
            <a:avLst/>
          </a:prstGeom>
        </p:spPr>
      </p:pic>
      <p:pic>
        <p:nvPicPr>
          <p:cNvPr id="21" name="Picture 20">
            <a:extLst>
              <a:ext uri="{FF2B5EF4-FFF2-40B4-BE49-F238E27FC236}">
                <a16:creationId xmlns:a16="http://schemas.microsoft.com/office/drawing/2014/main" id="{43DC8F0B-C804-394F-9A00-DF8D5A615814}"/>
              </a:ext>
            </a:extLst>
          </p:cNvPr>
          <p:cNvPicPr>
            <a:picLocks noChangeAspect="1"/>
          </p:cNvPicPr>
          <p:nvPr/>
        </p:nvPicPr>
        <p:blipFill>
          <a:blip r:embed="rId2"/>
          <a:stretch>
            <a:fillRect/>
          </a:stretch>
        </p:blipFill>
        <p:spPr>
          <a:xfrm>
            <a:off x="7836528" y="3531082"/>
            <a:ext cx="3338072" cy="1818538"/>
          </a:xfrm>
          <a:prstGeom prst="rect">
            <a:avLst/>
          </a:prstGeom>
        </p:spPr>
      </p:pic>
      <p:sp>
        <p:nvSpPr>
          <p:cNvPr id="13" name="TextBox 12">
            <a:extLst>
              <a:ext uri="{FF2B5EF4-FFF2-40B4-BE49-F238E27FC236}">
                <a16:creationId xmlns:a16="http://schemas.microsoft.com/office/drawing/2014/main" id="{051E2860-992F-1D42-A534-55BE82CFECAA}"/>
              </a:ext>
            </a:extLst>
          </p:cNvPr>
          <p:cNvSpPr txBox="1"/>
          <p:nvPr/>
        </p:nvSpPr>
        <p:spPr>
          <a:xfrm>
            <a:off x="1281620" y="212567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6" name="Elbow Connector 25">
            <a:extLst>
              <a:ext uri="{FF2B5EF4-FFF2-40B4-BE49-F238E27FC236}">
                <a16:creationId xmlns:a16="http://schemas.microsoft.com/office/drawing/2014/main" id="{77D09A21-2446-EB4A-AA93-00E44C3EF77E}"/>
              </a:ext>
            </a:extLst>
          </p:cNvPr>
          <p:cNvCxnSpPr>
            <a:cxnSpLocks/>
            <a:stCxn id="22" idx="2"/>
          </p:cNvCxnSpPr>
          <p:nvPr/>
        </p:nvCxnSpPr>
        <p:spPr>
          <a:xfrm rot="16200000" flipH="1">
            <a:off x="2812953" y="1875022"/>
            <a:ext cx="1009448" cy="2324641"/>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49D968E-CC4E-884F-AAB4-C58229B46C82}"/>
              </a:ext>
            </a:extLst>
          </p:cNvPr>
          <p:cNvSpPr txBox="1"/>
          <p:nvPr/>
        </p:nvSpPr>
        <p:spPr>
          <a:xfrm>
            <a:off x="2661683" y="215028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Elbow Connector 27">
            <a:extLst>
              <a:ext uri="{FF2B5EF4-FFF2-40B4-BE49-F238E27FC236}">
                <a16:creationId xmlns:a16="http://schemas.microsoft.com/office/drawing/2014/main" id="{9AB04E6C-4E47-204D-A807-B83A1D790C48}"/>
              </a:ext>
            </a:extLst>
          </p:cNvPr>
          <p:cNvCxnSpPr>
            <a:cxnSpLocks/>
            <a:stCxn id="39" idx="2"/>
            <a:endCxn id="33" idx="0"/>
          </p:cNvCxnSpPr>
          <p:nvPr/>
        </p:nvCxnSpPr>
        <p:spPr>
          <a:xfrm rot="16200000" flipH="1">
            <a:off x="5474582" y="939303"/>
            <a:ext cx="846068" cy="4359460"/>
          </a:xfrm>
          <a:prstGeom prst="bentConnector3">
            <a:avLst>
              <a:gd name="adj1" fmla="val 27594"/>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7D1895D-4F16-E446-B614-7ABB322D1967}"/>
              </a:ext>
            </a:extLst>
          </p:cNvPr>
          <p:cNvSpPr txBox="1"/>
          <p:nvPr/>
        </p:nvSpPr>
        <p:spPr>
          <a:xfrm>
            <a:off x="8777353" y="245630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ectangle 21">
            <a:extLst>
              <a:ext uri="{FF2B5EF4-FFF2-40B4-BE49-F238E27FC236}">
                <a16:creationId xmlns:a16="http://schemas.microsoft.com/office/drawing/2014/main" id="{C53C3894-1633-A540-8080-DDB6B2E6FE1B}"/>
              </a:ext>
            </a:extLst>
          </p:cNvPr>
          <p:cNvSpPr/>
          <p:nvPr/>
        </p:nvSpPr>
        <p:spPr>
          <a:xfrm>
            <a:off x="1574818" y="2163289"/>
            <a:ext cx="1161077"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Rectangle 35">
            <a:extLst>
              <a:ext uri="{FF2B5EF4-FFF2-40B4-BE49-F238E27FC236}">
                <a16:creationId xmlns:a16="http://schemas.microsoft.com/office/drawing/2014/main" id="{622FCD01-5D0D-704D-8327-10ADE8C5A9FA}"/>
              </a:ext>
            </a:extLst>
          </p:cNvPr>
          <p:cNvSpPr/>
          <p:nvPr/>
        </p:nvSpPr>
        <p:spPr>
          <a:xfrm>
            <a:off x="609519" y="2132187"/>
            <a:ext cx="86483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Rectangle 38">
            <a:extLst>
              <a:ext uri="{FF2B5EF4-FFF2-40B4-BE49-F238E27FC236}">
                <a16:creationId xmlns:a16="http://schemas.microsoft.com/office/drawing/2014/main" id="{26E13C09-A9C9-5D43-83F5-831321F0679A}"/>
              </a:ext>
            </a:extLst>
          </p:cNvPr>
          <p:cNvSpPr/>
          <p:nvPr/>
        </p:nvSpPr>
        <p:spPr>
          <a:xfrm>
            <a:off x="2786017" y="2166990"/>
            <a:ext cx="1863738" cy="529009"/>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AFF7B882-1FB9-E14C-91C4-346045F4D415}"/>
              </a:ext>
            </a:extLst>
          </p:cNvPr>
          <p:cNvSpPr txBox="1"/>
          <p:nvPr/>
        </p:nvSpPr>
        <p:spPr>
          <a:xfrm>
            <a:off x="1626776" y="5475328"/>
            <a:ext cx="6517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Name</a:t>
            </a:r>
          </a:p>
        </p:txBody>
      </p:sp>
      <p:sp>
        <p:nvSpPr>
          <p:cNvPr id="43" name="TextBox 42">
            <a:extLst>
              <a:ext uri="{FF2B5EF4-FFF2-40B4-BE49-F238E27FC236}">
                <a16:creationId xmlns:a16="http://schemas.microsoft.com/office/drawing/2014/main" id="{CC53B4C2-0BE1-FA48-BD42-50A4C8AD267D}"/>
              </a:ext>
            </a:extLst>
          </p:cNvPr>
          <p:cNvSpPr txBox="1"/>
          <p:nvPr/>
        </p:nvSpPr>
        <p:spPr>
          <a:xfrm>
            <a:off x="5383849" y="5475328"/>
            <a:ext cx="885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WorksAt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F5E79CBC-5752-F44E-9CA8-C4A2DE3F51C1}"/>
              </a:ext>
            </a:extLst>
          </p:cNvPr>
          <p:cNvSpPr txBox="1"/>
          <p:nvPr/>
        </p:nvSpPr>
        <p:spPr>
          <a:xfrm>
            <a:off x="9204477" y="5475328"/>
            <a:ext cx="10432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KnownFor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05E3152C-2BB5-BE4C-B5A0-9C51CB620758}"/>
              </a:ext>
            </a:extLst>
          </p:cNvPr>
          <p:cNvSpPr txBox="1"/>
          <p:nvPr/>
        </p:nvSpPr>
        <p:spPr>
          <a:xfrm>
            <a:off x="8031148" y="3542067"/>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1" name="Rectangle 60">
            <a:extLst>
              <a:ext uri="{FF2B5EF4-FFF2-40B4-BE49-F238E27FC236}">
                <a16:creationId xmlns:a16="http://schemas.microsoft.com/office/drawing/2014/main" id="{CCC5CC78-0F0D-4D45-9210-0FA66C31576F}"/>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24" name="TextBox 23">
            <a:extLst>
              <a:ext uri="{FF2B5EF4-FFF2-40B4-BE49-F238E27FC236}">
                <a16:creationId xmlns:a16="http://schemas.microsoft.com/office/drawing/2014/main" id="{967A8610-5A8A-E44B-867C-1B191D3CFD45}"/>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sp>
        <p:nvSpPr>
          <p:cNvPr id="4" name="Rectangle 3">
            <a:extLst>
              <a:ext uri="{FF2B5EF4-FFF2-40B4-BE49-F238E27FC236}">
                <a16:creationId xmlns:a16="http://schemas.microsoft.com/office/drawing/2014/main" id="{D3A60D9B-1C56-9044-993B-79A028482F80}"/>
              </a:ext>
            </a:extLst>
          </p:cNvPr>
          <p:cNvSpPr/>
          <p:nvPr/>
        </p:nvSpPr>
        <p:spPr>
          <a:xfrm>
            <a:off x="4813837" y="6259219"/>
            <a:ext cx="2025842"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0000"/>
                </a:solidFill>
                <a:sym typeface="Calibri"/>
              </a:rPr>
              <a:t> ·········· ·········· ··········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Elbow Connector 5">
            <a:extLst>
              <a:ext uri="{FF2B5EF4-FFF2-40B4-BE49-F238E27FC236}">
                <a16:creationId xmlns:a16="http://schemas.microsoft.com/office/drawing/2014/main" id="{A65FC670-5955-BF40-B324-880A13502730}"/>
              </a:ext>
            </a:extLst>
          </p:cNvPr>
          <p:cNvCxnSpPr>
            <a:cxnSpLocks/>
            <a:stCxn id="32" idx="2"/>
          </p:cNvCxnSpPr>
          <p:nvPr/>
        </p:nvCxnSpPr>
        <p:spPr>
          <a:xfrm rot="16200000" flipH="1">
            <a:off x="3791997" y="4005327"/>
            <a:ext cx="195430" cy="3874092"/>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Elbow Connector 29">
            <a:extLst>
              <a:ext uri="{FF2B5EF4-FFF2-40B4-BE49-F238E27FC236}">
                <a16:creationId xmlns:a16="http://schemas.microsoft.com/office/drawing/2014/main" id="{552B9C16-E2B6-2C47-8B32-E0E478F1DF2B}"/>
              </a:ext>
            </a:extLst>
          </p:cNvPr>
          <p:cNvCxnSpPr>
            <a:cxnSpLocks/>
            <a:stCxn id="44" idx="2"/>
          </p:cNvCxnSpPr>
          <p:nvPr/>
        </p:nvCxnSpPr>
        <p:spPr>
          <a:xfrm rot="5400000">
            <a:off x="7678727" y="3992689"/>
            <a:ext cx="195430" cy="3899368"/>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EE1FEEE-4A9E-8147-ACFE-0390910CBF50}"/>
              </a:ext>
            </a:extLst>
          </p:cNvPr>
          <p:cNvCxnSpPr>
            <a:stCxn id="43" idx="2"/>
            <a:endCxn id="4" idx="0"/>
          </p:cNvCxnSpPr>
          <p:nvPr/>
        </p:nvCxnSpPr>
        <p:spPr>
          <a:xfrm>
            <a:off x="5826758" y="5844658"/>
            <a:ext cx="0" cy="4145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37" name="Group 36">
            <a:extLst>
              <a:ext uri="{FF2B5EF4-FFF2-40B4-BE49-F238E27FC236}">
                <a16:creationId xmlns:a16="http://schemas.microsoft.com/office/drawing/2014/main" id="{BA17A0DD-D55C-5242-ADBA-36B6B31A6D2B}"/>
              </a:ext>
            </a:extLst>
          </p:cNvPr>
          <p:cNvGrpSpPr/>
          <p:nvPr/>
        </p:nvGrpSpPr>
        <p:grpSpPr>
          <a:xfrm>
            <a:off x="6290459" y="2103392"/>
            <a:ext cx="986814" cy="244549"/>
            <a:chOff x="7153997" y="4784651"/>
            <a:chExt cx="986814" cy="244549"/>
          </a:xfrm>
        </p:grpSpPr>
        <p:sp>
          <p:nvSpPr>
            <p:cNvPr id="38" name="Rounded Rectangle 37">
              <a:extLst>
                <a:ext uri="{FF2B5EF4-FFF2-40B4-BE49-F238E27FC236}">
                  <a16:creationId xmlns:a16="http://schemas.microsoft.com/office/drawing/2014/main" id="{946A8E8F-B4B0-DE4F-96DE-239815A738E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3F76EF1A-B1A1-2847-ADF5-AC0E9813BDB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88B2FBDD-BE6A-C548-8CA3-0A632B610BEC}"/>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326C578C-4752-A642-B3D1-5318C3875E3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Oval 44">
              <a:extLst>
                <a:ext uri="{FF2B5EF4-FFF2-40B4-BE49-F238E27FC236}">
                  <a16:creationId xmlns:a16="http://schemas.microsoft.com/office/drawing/2014/main" id="{22E0BD3A-753D-E646-B2A0-B2FDD1929BF2}"/>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Oval 45">
              <a:extLst>
                <a:ext uri="{FF2B5EF4-FFF2-40B4-BE49-F238E27FC236}">
                  <a16:creationId xmlns:a16="http://schemas.microsoft.com/office/drawing/2014/main" id="{8F5C4AEA-3953-654B-B4B4-97A801AF9FD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7" name="Straight Arrow Connector 46">
            <a:extLst>
              <a:ext uri="{FF2B5EF4-FFF2-40B4-BE49-F238E27FC236}">
                <a16:creationId xmlns:a16="http://schemas.microsoft.com/office/drawing/2014/main" id="{EA40C7E1-C999-CE45-AE10-5109874204FB}"/>
              </a:ext>
            </a:extLst>
          </p:cNvPr>
          <p:cNvCxnSpPr>
            <a:endCxn id="38" idx="1"/>
          </p:cNvCxnSpPr>
          <p:nvPr/>
        </p:nvCxnSpPr>
        <p:spPr>
          <a:xfrm flipV="1">
            <a:off x="4706677" y="2225667"/>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E50C347A-6FAF-5442-99AC-46A2BDFF45F0}"/>
              </a:ext>
            </a:extLst>
          </p:cNvPr>
          <p:cNvSpPr txBox="1"/>
          <p:nvPr/>
        </p:nvSpPr>
        <p:spPr>
          <a:xfrm>
            <a:off x="5711627" y="1737546"/>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
        <p:nvSpPr>
          <p:cNvPr id="49" name="Rounded Rectangular Callout 48">
            <a:extLst>
              <a:ext uri="{FF2B5EF4-FFF2-40B4-BE49-F238E27FC236}">
                <a16:creationId xmlns:a16="http://schemas.microsoft.com/office/drawing/2014/main" id="{2DF4D852-17C0-B64B-B428-CDF2E3836FF6}"/>
              </a:ext>
            </a:extLst>
          </p:cNvPr>
          <p:cNvSpPr/>
          <p:nvPr/>
        </p:nvSpPr>
        <p:spPr>
          <a:xfrm>
            <a:off x="8940238" y="2125674"/>
            <a:ext cx="2638650" cy="646983"/>
          </a:xfrm>
          <a:prstGeom prst="wedgeRoundRectCallout">
            <a:avLst>
              <a:gd name="adj1" fmla="val -49077"/>
              <a:gd name="adj2" fmla="val 17024"/>
              <a:gd name="adj3" fmla="val 16667"/>
            </a:avLst>
          </a:prstGeom>
          <a:solidFill>
            <a:schemeClr val="accent2">
              <a:lumMod val="60000"/>
              <a:lumOff val="4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600" dirty="0"/>
              <a:t>Attribute encoding is </a:t>
            </a:r>
            <a:r>
              <a:rPr lang="en-US" sz="1600" b="1" dirty="0"/>
              <a:t>not context-aware</a:t>
            </a:r>
            <a:r>
              <a:rPr lang="en-US" sz="1600" dirty="0"/>
              <a:t>!</a:t>
            </a:r>
          </a:p>
        </p:txBody>
      </p:sp>
    </p:spTree>
    <p:extLst>
      <p:ext uri="{BB962C8B-B14F-4D97-AF65-F5344CB8AC3E}">
        <p14:creationId xmlns:p14="http://schemas.microsoft.com/office/powerpoint/2010/main" val="3518757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p:bldP spid="44" grpId="0"/>
      <p:bldP spid="4" grpId="0" animBg="1"/>
      <p:bldP spid="4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98</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pic>
        <p:nvPicPr>
          <p:cNvPr id="4" name="Picture 3">
            <a:extLst>
              <a:ext uri="{FF2B5EF4-FFF2-40B4-BE49-F238E27FC236}">
                <a16:creationId xmlns:a16="http://schemas.microsoft.com/office/drawing/2014/main" id="{C705F021-F1FF-AD4B-9E45-5B20292961E0}"/>
              </a:ext>
            </a:extLst>
          </p:cNvPr>
          <p:cNvPicPr>
            <a:picLocks noChangeAspect="1"/>
          </p:cNvPicPr>
          <p:nvPr/>
        </p:nvPicPr>
        <p:blipFill>
          <a:blip r:embed="rId2"/>
          <a:stretch>
            <a:fillRect/>
          </a:stretch>
        </p:blipFill>
        <p:spPr>
          <a:xfrm>
            <a:off x="1389852" y="2663026"/>
            <a:ext cx="4142745" cy="2943529"/>
          </a:xfrm>
          <a:prstGeom prst="rect">
            <a:avLst/>
          </a:prstGeom>
        </p:spPr>
      </p:pic>
      <p:graphicFrame>
        <p:nvGraphicFramePr>
          <p:cNvPr id="5" name="Table 4">
            <a:extLst>
              <a:ext uri="{FF2B5EF4-FFF2-40B4-BE49-F238E27FC236}">
                <a16:creationId xmlns:a16="http://schemas.microsoft.com/office/drawing/2014/main" id="{3ADBA7C0-00BE-434B-A7C0-2CCCC3A055DF}"/>
              </a:ext>
            </a:extLst>
          </p:cNvPr>
          <p:cNvGraphicFramePr>
            <a:graphicFrameLocks noGrp="1"/>
          </p:cNvGraphicFramePr>
          <p:nvPr/>
        </p:nvGraphicFramePr>
        <p:xfrm>
          <a:off x="211951" y="3260781"/>
          <a:ext cx="1102242" cy="188942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1102242">
                  <a:extLst>
                    <a:ext uri="{9D8B030D-6E8A-4147-A177-3AD203B41FA5}">
                      <a16:colId xmlns:a16="http://schemas.microsoft.com/office/drawing/2014/main" val="1572098987"/>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1876912108"/>
                  </a:ext>
                </a:extLst>
              </a:tr>
              <a:tr h="41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Finite</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model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reasoning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about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knowledge</a:t>
                      </a:r>
                    </a:p>
                  </a:txBody>
                  <a:tcPr/>
                </a:tc>
                <a:extLst>
                  <a:ext uri="{0D108BD9-81ED-4DB2-BD59-A6C34878D82A}">
                    <a16:rowId xmlns:a16="http://schemas.microsoft.com/office/drawing/2014/main" val="71709266"/>
                  </a:ext>
                </a:extLst>
              </a:tr>
            </a:tbl>
          </a:graphicData>
        </a:graphic>
      </p:graphicFrame>
      <p:graphicFrame>
        <p:nvGraphicFramePr>
          <p:cNvPr id="6" name="Table 5">
            <a:extLst>
              <a:ext uri="{FF2B5EF4-FFF2-40B4-BE49-F238E27FC236}">
                <a16:creationId xmlns:a16="http://schemas.microsoft.com/office/drawing/2014/main" id="{DAD2D965-67AF-564D-8B9C-46B9AFEA1666}"/>
              </a:ext>
            </a:extLst>
          </p:cNvPr>
          <p:cNvGraphicFramePr>
            <a:graphicFrameLocks noGrp="1"/>
          </p:cNvGraphicFramePr>
          <p:nvPr/>
        </p:nvGraphicFramePr>
        <p:xfrm>
          <a:off x="2214049" y="2144110"/>
          <a:ext cx="3116580" cy="578442"/>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3116580">
                  <a:extLst>
                    <a:ext uri="{9D8B030D-6E8A-4147-A177-3AD203B41FA5}">
                      <a16:colId xmlns:a16="http://schemas.microsoft.com/office/drawing/2014/main" val="1952270238"/>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864388875"/>
                  </a:ext>
                </a:extLst>
              </a:tr>
              <a:tr h="289221">
                <a:tc>
                  <a:txBody>
                    <a:bodyPr/>
                    <a:lstStyle/>
                    <a:p>
                      <a:pPr algn="l"/>
                      <a:r>
                        <a:rPr lang="en-US" sz="1100" dirty="0"/>
                        <a:t>Finite model theory  theoretical relational concepts</a:t>
                      </a:r>
                    </a:p>
                  </a:txBody>
                  <a:tcPr/>
                </a:tc>
                <a:extLst>
                  <a:ext uri="{0D108BD9-81ED-4DB2-BD59-A6C34878D82A}">
                    <a16:rowId xmlns:a16="http://schemas.microsoft.com/office/drawing/2014/main" val="3502573290"/>
                  </a:ext>
                </a:extLst>
              </a:tr>
            </a:tbl>
          </a:graphicData>
        </a:graphic>
      </p:graphicFrame>
      <p:sp>
        <p:nvSpPr>
          <p:cNvPr id="25" name="Rectangle 24">
            <a:extLst>
              <a:ext uri="{FF2B5EF4-FFF2-40B4-BE49-F238E27FC236}">
                <a16:creationId xmlns:a16="http://schemas.microsoft.com/office/drawing/2014/main" id="{31D638F5-0662-EE44-AF6C-B36AC233643D}"/>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cxnSp>
        <p:nvCxnSpPr>
          <p:cNvPr id="9" name="Straight Connector 8">
            <a:extLst>
              <a:ext uri="{FF2B5EF4-FFF2-40B4-BE49-F238E27FC236}">
                <a16:creationId xmlns:a16="http://schemas.microsoft.com/office/drawing/2014/main" id="{23568DA6-AA02-334E-9756-B9EE07FE0F72}"/>
              </a:ext>
            </a:extLst>
          </p:cNvPr>
          <p:cNvCxnSpPr>
            <a:cxnSpLocks/>
          </p:cNvCxnSpPr>
          <p:nvPr/>
        </p:nvCxnSpPr>
        <p:spPr>
          <a:xfrm>
            <a:off x="287610" y="3761162"/>
            <a:ext cx="57030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AAE936D0-A99E-E047-B57F-B9B55ABE8240}"/>
              </a:ext>
            </a:extLst>
          </p:cNvPr>
          <p:cNvCxnSpPr>
            <a:cxnSpLocks/>
          </p:cNvCxnSpPr>
          <p:nvPr/>
        </p:nvCxnSpPr>
        <p:spPr>
          <a:xfrm>
            <a:off x="287610" y="3938293"/>
            <a:ext cx="40134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84B0105-7D92-2A48-86AF-05EFFFE5D9C3}"/>
              </a:ext>
            </a:extLst>
          </p:cNvPr>
          <p:cNvCxnSpPr>
            <a:cxnSpLocks/>
          </p:cNvCxnSpPr>
          <p:nvPr/>
        </p:nvCxnSpPr>
        <p:spPr>
          <a:xfrm>
            <a:off x="3461224" y="2663026"/>
            <a:ext cx="1168855"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BADDA113-BB31-3D40-9AB8-6B67A8D59F9C}"/>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cxnSp>
        <p:nvCxnSpPr>
          <p:cNvPr id="10" name="Elbow Connector 9">
            <a:extLst>
              <a:ext uri="{FF2B5EF4-FFF2-40B4-BE49-F238E27FC236}">
                <a16:creationId xmlns:a16="http://schemas.microsoft.com/office/drawing/2014/main" id="{416BFBB8-90A8-FB4A-BAFF-7B6B341570D3}"/>
              </a:ext>
            </a:extLst>
          </p:cNvPr>
          <p:cNvCxnSpPr>
            <a:cxnSpLocks/>
            <a:stCxn id="5" idx="0"/>
            <a:endCxn id="6" idx="1"/>
          </p:cNvCxnSpPr>
          <p:nvPr/>
        </p:nvCxnSpPr>
        <p:spPr>
          <a:xfrm rot="5400000" flipH="1" flipV="1">
            <a:off x="1074835" y="2121568"/>
            <a:ext cx="827450" cy="145097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BA3D73C9-A11B-8F43-A259-AB9B1CCFEF43}"/>
              </a:ext>
            </a:extLst>
          </p:cNvPr>
          <p:cNvSpPr txBox="1"/>
          <p:nvPr/>
        </p:nvSpPr>
        <p:spPr>
          <a:xfrm>
            <a:off x="970957" y="2100530"/>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pic>
        <p:nvPicPr>
          <p:cNvPr id="18" name="Picture 17">
            <a:extLst>
              <a:ext uri="{FF2B5EF4-FFF2-40B4-BE49-F238E27FC236}">
                <a16:creationId xmlns:a16="http://schemas.microsoft.com/office/drawing/2014/main" id="{58A8125E-F22B-7E4D-918B-A419DB4F84A0}"/>
              </a:ext>
            </a:extLst>
          </p:cNvPr>
          <p:cNvPicPr>
            <a:picLocks noChangeAspect="1"/>
          </p:cNvPicPr>
          <p:nvPr/>
        </p:nvPicPr>
        <p:blipFill>
          <a:blip r:embed="rId3"/>
          <a:stretch>
            <a:fillRect/>
          </a:stretch>
        </p:blipFill>
        <p:spPr>
          <a:xfrm>
            <a:off x="6829720" y="2847056"/>
            <a:ext cx="4414042" cy="3236964"/>
          </a:xfrm>
          <a:prstGeom prst="rect">
            <a:avLst/>
          </a:prstGeom>
        </p:spPr>
      </p:pic>
      <p:graphicFrame>
        <p:nvGraphicFramePr>
          <p:cNvPr id="19" name="Table 18">
            <a:extLst>
              <a:ext uri="{FF2B5EF4-FFF2-40B4-BE49-F238E27FC236}">
                <a16:creationId xmlns:a16="http://schemas.microsoft.com/office/drawing/2014/main" id="{88BC3E60-B768-D94C-BAE7-8AFC93A81AEB}"/>
              </a:ext>
            </a:extLst>
          </p:cNvPr>
          <p:cNvGraphicFramePr>
            <a:graphicFrameLocks noGrp="1"/>
          </p:cNvGraphicFramePr>
          <p:nvPr/>
        </p:nvGraphicFramePr>
        <p:xfrm>
          <a:off x="6487715" y="1963475"/>
          <a:ext cx="2009552"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009552">
                  <a:extLst>
                    <a:ext uri="{9D8B030D-6E8A-4147-A177-3AD203B41FA5}">
                      <a16:colId xmlns:a16="http://schemas.microsoft.com/office/drawing/2014/main" val="146314664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2079198687"/>
                  </a:ext>
                </a:extLst>
              </a:tr>
              <a:tr h="2892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769513727"/>
                  </a:ext>
                </a:extLst>
              </a:tr>
            </a:tbl>
          </a:graphicData>
        </a:graphic>
      </p:graphicFrame>
      <p:graphicFrame>
        <p:nvGraphicFramePr>
          <p:cNvPr id="20" name="Table 19">
            <a:extLst>
              <a:ext uri="{FF2B5EF4-FFF2-40B4-BE49-F238E27FC236}">
                <a16:creationId xmlns:a16="http://schemas.microsoft.com/office/drawing/2014/main" id="{338AB24E-96D8-0D41-A5DB-29CC24398627}"/>
              </a:ext>
            </a:extLst>
          </p:cNvPr>
          <p:cNvGraphicFramePr>
            <a:graphicFrameLocks noGrp="1"/>
          </p:cNvGraphicFramePr>
          <p:nvPr/>
        </p:nvGraphicFramePr>
        <p:xfrm>
          <a:off x="9794390" y="2127095"/>
          <a:ext cx="2197235"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197235">
                  <a:extLst>
                    <a:ext uri="{9D8B030D-6E8A-4147-A177-3AD203B41FA5}">
                      <a16:colId xmlns:a16="http://schemas.microsoft.com/office/drawing/2014/main" val="422193263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632497936"/>
                  </a:ext>
                </a:extLst>
              </a:tr>
              <a:tr h="289221">
                <a:tc>
                  <a:txBody>
                    <a:bodyPr/>
                    <a:lstStyle/>
                    <a:p>
                      <a:pPr algn="l"/>
                      <a:r>
                        <a:rPr lang="en-US" sz="1100" dirty="0"/>
                        <a:t>finite-model theory, theoretical relational concepts</a:t>
                      </a:r>
                    </a:p>
                  </a:txBody>
                  <a:tcPr/>
                </a:tc>
                <a:extLst>
                  <a:ext uri="{0D108BD9-81ED-4DB2-BD59-A6C34878D82A}">
                    <a16:rowId xmlns:a16="http://schemas.microsoft.com/office/drawing/2014/main" val="3844004362"/>
                  </a:ext>
                </a:extLst>
              </a:tr>
            </a:tbl>
          </a:graphicData>
        </a:graphic>
      </p:graphicFrame>
      <p:cxnSp>
        <p:nvCxnSpPr>
          <p:cNvPr id="22" name="Straight Connector 21">
            <a:extLst>
              <a:ext uri="{FF2B5EF4-FFF2-40B4-BE49-F238E27FC236}">
                <a16:creationId xmlns:a16="http://schemas.microsoft.com/office/drawing/2014/main" id="{61D6DEE1-2E0E-C64F-BC49-8FFAEC396118}"/>
              </a:ext>
            </a:extLst>
          </p:cNvPr>
          <p:cNvCxnSpPr>
            <a:cxnSpLocks/>
            <a:endCxn id="20" idx="1"/>
          </p:cNvCxnSpPr>
          <p:nvPr/>
        </p:nvCxnSpPr>
        <p:spPr>
          <a:xfrm flipV="1">
            <a:off x="8497267" y="2485065"/>
            <a:ext cx="1297123" cy="2230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0CF7CD8C-AB38-B841-8B93-C70FD2C64DAF}"/>
              </a:ext>
            </a:extLst>
          </p:cNvPr>
          <p:cNvSpPr txBox="1"/>
          <p:nvPr/>
        </p:nvSpPr>
        <p:spPr>
          <a:xfrm>
            <a:off x="8735460" y="2013256"/>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sp>
        <p:nvSpPr>
          <p:cNvPr id="24" name="Striped Right Arrow 23">
            <a:extLst>
              <a:ext uri="{FF2B5EF4-FFF2-40B4-BE49-F238E27FC236}">
                <a16:creationId xmlns:a16="http://schemas.microsoft.com/office/drawing/2014/main" id="{DBF6B2A2-0643-0D45-B30E-D4BCE5317352}"/>
              </a:ext>
            </a:extLst>
          </p:cNvPr>
          <p:cNvSpPr/>
          <p:nvPr/>
        </p:nvSpPr>
        <p:spPr>
          <a:xfrm>
            <a:off x="5832088" y="3938293"/>
            <a:ext cx="557561" cy="377229"/>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TextBox 26">
            <a:extLst>
              <a:ext uri="{FF2B5EF4-FFF2-40B4-BE49-F238E27FC236}">
                <a16:creationId xmlns:a16="http://schemas.microsoft.com/office/drawing/2014/main" id="{67714974-773D-3949-BCD9-048D89EAD04D}"/>
              </a:ext>
            </a:extLst>
          </p:cNvPr>
          <p:cNvSpPr txBox="1"/>
          <p:nvPr/>
        </p:nvSpPr>
        <p:spPr>
          <a:xfrm>
            <a:off x="7800319" y="6054378"/>
            <a:ext cx="2936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Sophisticated hybrid approach</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3C86B105-28BE-4B41-A6AF-E5988A43FC06}"/>
              </a:ext>
            </a:extLst>
          </p:cNvPr>
          <p:cNvSpPr txBox="1"/>
          <p:nvPr/>
        </p:nvSpPr>
        <p:spPr>
          <a:xfrm>
            <a:off x="2498718" y="5841761"/>
            <a:ext cx="9625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Attention</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15470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P spid="27" grpId="0"/>
      <p:bldP spid="2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00F55-A0D3-1C45-8917-6F3652767154}"/>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3" name="Title 2">
            <a:extLst>
              <a:ext uri="{FF2B5EF4-FFF2-40B4-BE49-F238E27FC236}">
                <a16:creationId xmlns:a16="http://schemas.microsoft.com/office/drawing/2014/main" id="{6B72E77F-3511-E440-8E28-DA20A46DCF58}"/>
              </a:ext>
            </a:extLst>
          </p:cNvPr>
          <p:cNvSpPr>
            <a:spLocks noGrp="1"/>
          </p:cNvSpPr>
          <p:nvPr>
            <p:ph type="title"/>
          </p:nvPr>
        </p:nvSpPr>
        <p:spPr/>
        <p:txBody>
          <a:bodyPr>
            <a:normAutofit/>
          </a:bodyPr>
          <a:lstStyle/>
          <a:p>
            <a:r>
              <a:rPr lang="en-US" dirty="0"/>
              <a:t>Matching with Attribute Encoding</a:t>
            </a:r>
          </a:p>
        </p:txBody>
      </p:sp>
      <p:pic>
        <p:nvPicPr>
          <p:cNvPr id="5" name="Picture 4">
            <a:extLst>
              <a:ext uri="{FF2B5EF4-FFF2-40B4-BE49-F238E27FC236}">
                <a16:creationId xmlns:a16="http://schemas.microsoft.com/office/drawing/2014/main" id="{6E54CF2D-7F31-F34A-8835-4AD7F6850EF1}"/>
              </a:ext>
            </a:extLst>
          </p:cNvPr>
          <p:cNvPicPr>
            <a:picLocks noChangeAspect="1"/>
          </p:cNvPicPr>
          <p:nvPr/>
        </p:nvPicPr>
        <p:blipFill>
          <a:blip r:embed="rId2"/>
          <a:stretch>
            <a:fillRect/>
          </a:stretch>
        </p:blipFill>
        <p:spPr>
          <a:xfrm>
            <a:off x="1181321" y="1499048"/>
            <a:ext cx="4621612" cy="4019402"/>
          </a:xfrm>
          <a:prstGeom prst="rect">
            <a:avLst/>
          </a:prstGeom>
        </p:spPr>
      </p:pic>
      <p:sp>
        <p:nvSpPr>
          <p:cNvPr id="7" name="TextBox 6">
            <a:extLst>
              <a:ext uri="{FF2B5EF4-FFF2-40B4-BE49-F238E27FC236}">
                <a16:creationId xmlns:a16="http://schemas.microsoft.com/office/drawing/2014/main" id="{32E06138-A7A4-D245-98BC-3237125CBD01}"/>
              </a:ext>
            </a:extLst>
          </p:cNvPr>
          <p:cNvSpPr txBox="1"/>
          <p:nvPr/>
        </p:nvSpPr>
        <p:spPr>
          <a:xfrm>
            <a:off x="109042" y="3230685"/>
            <a:ext cx="10722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RNN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Attention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Hybrid</a:t>
            </a:r>
          </a:p>
        </p:txBody>
      </p:sp>
      <p:sp>
        <p:nvSpPr>
          <p:cNvPr id="8" name="TextBox 7">
            <a:extLst>
              <a:ext uri="{FF2B5EF4-FFF2-40B4-BE49-F238E27FC236}">
                <a16:creationId xmlns:a16="http://schemas.microsoft.com/office/drawing/2014/main" id="{330863EA-AA94-7645-9B96-989FA6466152}"/>
              </a:ext>
            </a:extLst>
          </p:cNvPr>
          <p:cNvSpPr txBox="1"/>
          <p:nvPr/>
        </p:nvSpPr>
        <p:spPr>
          <a:xfrm>
            <a:off x="1172488" y="3902197"/>
            <a:ext cx="150201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Abs.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err="1">
                <a:solidFill>
                  <a:srgbClr val="000000"/>
                </a:solidFill>
                <a:sym typeface="Calibri"/>
              </a:rPr>
              <a:t>Concatentation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F806BA83-C3BB-AA43-8A1A-DB458FF311F4}"/>
              </a:ext>
            </a:extLst>
          </p:cNvPr>
          <p:cNvSpPr txBox="1"/>
          <p:nvPr/>
        </p:nvSpPr>
        <p:spPr>
          <a:xfrm>
            <a:off x="291800" y="4320853"/>
            <a:ext cx="88068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Fully</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Connected</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Network</a:t>
            </a:r>
          </a:p>
        </p:txBody>
      </p:sp>
      <p:sp>
        <p:nvSpPr>
          <p:cNvPr id="11" name="Up Arrow 10">
            <a:extLst>
              <a:ext uri="{FF2B5EF4-FFF2-40B4-BE49-F238E27FC236}">
                <a16:creationId xmlns:a16="http://schemas.microsoft.com/office/drawing/2014/main" id="{12E9C3FD-4229-1B4A-B55F-23A98806F9BB}"/>
              </a:ext>
            </a:extLst>
          </p:cNvPr>
          <p:cNvSpPr/>
          <p:nvPr/>
        </p:nvSpPr>
        <p:spPr>
          <a:xfrm>
            <a:off x="5613362" y="2516961"/>
            <a:ext cx="379142" cy="2352907"/>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E2DA02BA-99F9-0D42-A5AC-D9A204955F40}"/>
              </a:ext>
            </a:extLst>
          </p:cNvPr>
          <p:cNvSpPr txBox="1"/>
          <p:nvPr/>
        </p:nvSpPr>
        <p:spPr>
          <a:xfrm rot="16200000">
            <a:off x="5108976" y="3676863"/>
            <a:ext cx="13604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Back Propagation</a:t>
            </a:r>
          </a:p>
        </p:txBody>
      </p:sp>
      <p:pic>
        <p:nvPicPr>
          <p:cNvPr id="13" name="Picture 12">
            <a:extLst>
              <a:ext uri="{FF2B5EF4-FFF2-40B4-BE49-F238E27FC236}">
                <a16:creationId xmlns:a16="http://schemas.microsoft.com/office/drawing/2014/main" id="{999B60E4-F44D-4B44-91EE-0AB777E8444F}"/>
              </a:ext>
            </a:extLst>
          </p:cNvPr>
          <p:cNvPicPr>
            <a:picLocks noChangeAspect="1"/>
          </p:cNvPicPr>
          <p:nvPr/>
        </p:nvPicPr>
        <p:blipFill>
          <a:blip r:embed="rId3"/>
          <a:stretch>
            <a:fillRect/>
          </a:stretch>
        </p:blipFill>
        <p:spPr>
          <a:xfrm>
            <a:off x="6560634" y="1141422"/>
            <a:ext cx="5181600" cy="2222500"/>
          </a:xfrm>
          <a:prstGeom prst="rect">
            <a:avLst/>
          </a:prstGeom>
        </p:spPr>
      </p:pic>
      <p:sp>
        <p:nvSpPr>
          <p:cNvPr id="14" name="TextBox 13">
            <a:extLst>
              <a:ext uri="{FF2B5EF4-FFF2-40B4-BE49-F238E27FC236}">
                <a16:creationId xmlns:a16="http://schemas.microsoft.com/office/drawing/2014/main" id="{075A4DD1-335F-6543-8002-BF645B6F7064}"/>
              </a:ext>
            </a:extLst>
          </p:cNvPr>
          <p:cNvSpPr txBox="1"/>
          <p:nvPr/>
        </p:nvSpPr>
        <p:spPr>
          <a:xfrm>
            <a:off x="8373465" y="863158"/>
            <a:ext cx="15559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Structured data</a:t>
            </a:r>
          </a:p>
        </p:txBody>
      </p:sp>
      <p:pic>
        <p:nvPicPr>
          <p:cNvPr id="15" name="Picture 14">
            <a:extLst>
              <a:ext uri="{FF2B5EF4-FFF2-40B4-BE49-F238E27FC236}">
                <a16:creationId xmlns:a16="http://schemas.microsoft.com/office/drawing/2014/main" id="{97DA1916-40A3-4D4F-9422-5D7D4C7E09DF}"/>
              </a:ext>
            </a:extLst>
          </p:cNvPr>
          <p:cNvPicPr>
            <a:picLocks noChangeAspect="1"/>
          </p:cNvPicPr>
          <p:nvPr/>
        </p:nvPicPr>
        <p:blipFill>
          <a:blip r:embed="rId4"/>
          <a:stretch>
            <a:fillRect/>
          </a:stretch>
        </p:blipFill>
        <p:spPr>
          <a:xfrm>
            <a:off x="6560634" y="3681321"/>
            <a:ext cx="5143500" cy="1219200"/>
          </a:xfrm>
          <a:prstGeom prst="rect">
            <a:avLst/>
          </a:prstGeom>
        </p:spPr>
      </p:pic>
      <p:sp>
        <p:nvSpPr>
          <p:cNvPr id="16" name="TextBox 15">
            <a:extLst>
              <a:ext uri="{FF2B5EF4-FFF2-40B4-BE49-F238E27FC236}">
                <a16:creationId xmlns:a16="http://schemas.microsoft.com/office/drawing/2014/main" id="{D6F5E302-D7B9-8B41-A0DA-9E3050C9EEFF}"/>
              </a:ext>
            </a:extLst>
          </p:cNvPr>
          <p:cNvSpPr txBox="1"/>
          <p:nvPr/>
        </p:nvSpPr>
        <p:spPr>
          <a:xfrm>
            <a:off x="8354415" y="3423536"/>
            <a:ext cx="12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Textual data</a:t>
            </a:r>
          </a:p>
        </p:txBody>
      </p:sp>
      <p:pic>
        <p:nvPicPr>
          <p:cNvPr id="17" name="Picture 16">
            <a:extLst>
              <a:ext uri="{FF2B5EF4-FFF2-40B4-BE49-F238E27FC236}">
                <a16:creationId xmlns:a16="http://schemas.microsoft.com/office/drawing/2014/main" id="{EE79BCC1-80C5-8D49-9CC9-E50B6DE0C1C2}"/>
              </a:ext>
            </a:extLst>
          </p:cNvPr>
          <p:cNvPicPr>
            <a:picLocks noChangeAspect="1"/>
          </p:cNvPicPr>
          <p:nvPr/>
        </p:nvPicPr>
        <p:blipFill>
          <a:blip r:embed="rId5"/>
          <a:stretch>
            <a:fillRect/>
          </a:stretch>
        </p:blipFill>
        <p:spPr>
          <a:xfrm>
            <a:off x="6566983" y="5245542"/>
            <a:ext cx="5168900" cy="1498600"/>
          </a:xfrm>
          <a:prstGeom prst="rect">
            <a:avLst/>
          </a:prstGeom>
        </p:spPr>
      </p:pic>
      <p:sp>
        <p:nvSpPr>
          <p:cNvPr id="18" name="Rectangle 17">
            <a:extLst>
              <a:ext uri="{FF2B5EF4-FFF2-40B4-BE49-F238E27FC236}">
                <a16:creationId xmlns:a16="http://schemas.microsoft.com/office/drawing/2014/main" id="{582A0F0D-B204-E945-8157-9B64D2C07D5C}"/>
              </a:ext>
            </a:extLst>
          </p:cNvPr>
          <p:cNvSpPr/>
          <p:nvPr/>
        </p:nvSpPr>
        <p:spPr>
          <a:xfrm>
            <a:off x="8967563" y="276763"/>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19" name="TextBox 18">
            <a:extLst>
              <a:ext uri="{FF2B5EF4-FFF2-40B4-BE49-F238E27FC236}">
                <a16:creationId xmlns:a16="http://schemas.microsoft.com/office/drawing/2014/main" id="{DC25D9CB-AE4E-D94D-B504-6B439DCC857F}"/>
              </a:ext>
            </a:extLst>
          </p:cNvPr>
          <p:cNvSpPr txBox="1"/>
          <p:nvPr/>
        </p:nvSpPr>
        <p:spPr>
          <a:xfrm>
            <a:off x="8642865" y="4964254"/>
            <a:ext cx="10171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Dirty data</a:t>
            </a:r>
          </a:p>
        </p:txBody>
      </p:sp>
      <p:grpSp>
        <p:nvGrpSpPr>
          <p:cNvPr id="23" name="Group 22">
            <a:extLst>
              <a:ext uri="{FF2B5EF4-FFF2-40B4-BE49-F238E27FC236}">
                <a16:creationId xmlns:a16="http://schemas.microsoft.com/office/drawing/2014/main" id="{3C1A825C-EA71-2B47-B4B2-582EEAFABE60}"/>
              </a:ext>
            </a:extLst>
          </p:cNvPr>
          <p:cNvGrpSpPr/>
          <p:nvPr/>
        </p:nvGrpSpPr>
        <p:grpSpPr>
          <a:xfrm>
            <a:off x="622653" y="5973958"/>
            <a:ext cx="5754067" cy="591015"/>
            <a:chOff x="3279167" y="5648474"/>
            <a:chExt cx="5754067" cy="591015"/>
          </a:xfrm>
        </p:grpSpPr>
        <p:sp>
          <p:nvSpPr>
            <p:cNvPr id="21" name="Rectangle 20">
              <a:extLst>
                <a:ext uri="{FF2B5EF4-FFF2-40B4-BE49-F238E27FC236}">
                  <a16:creationId xmlns:a16="http://schemas.microsoft.com/office/drawing/2014/main" id="{EF0246E7-E62A-044E-ABEC-B3A994AF3B91}"/>
                </a:ext>
              </a:extLst>
            </p:cNvPr>
            <p:cNvSpPr/>
            <p:nvPr/>
          </p:nvSpPr>
          <p:spPr>
            <a:xfrm>
              <a:off x="3279167" y="5648474"/>
              <a:ext cx="5754067" cy="591015"/>
            </a:xfrm>
            <a:prstGeom prst="rect">
              <a:avLst/>
            </a:prstGeom>
            <a:solidFill>
              <a:srgbClr val="FFC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EFBD9BE-A550-FB46-92CB-C4842AF4223D}"/>
                </a:ext>
              </a:extLst>
            </p:cNvPr>
            <p:cNvSpPr txBox="1"/>
            <p:nvPr/>
          </p:nvSpPr>
          <p:spPr>
            <a:xfrm>
              <a:off x="3395037" y="5753362"/>
              <a:ext cx="56034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State of the art performance well for </a:t>
              </a:r>
              <a:r>
                <a:rPr lang="en-US" b="1" dirty="0">
                  <a:solidFill>
                    <a:srgbClr val="000000"/>
                  </a:solidFill>
                  <a:sym typeface="Calibri"/>
                </a:rPr>
                <a:t>t</a:t>
              </a:r>
              <a:r>
                <a:rPr kumimoji="0" lang="en-US" sz="1800" b="1" i="0" u="none" strike="noStrike" cap="none" spc="0" normalizeH="0" baseline="0" dirty="0">
                  <a:ln>
                    <a:noFill/>
                  </a:ln>
                  <a:solidFill>
                    <a:srgbClr val="000000"/>
                  </a:solidFill>
                  <a:effectLst/>
                  <a:uFillTx/>
                  <a:latin typeface="+mn-lt"/>
                  <a:ea typeface="+mn-ea"/>
                  <a:cs typeface="+mn-cs"/>
                  <a:sym typeface="Calibri"/>
                </a:rPr>
                <a:t>ext</a:t>
              </a:r>
              <a:r>
                <a:rPr kumimoji="0" lang="en-US" sz="1800" b="0" i="0" u="none" strike="noStrike" cap="none" spc="0" normalizeH="0" baseline="0" dirty="0">
                  <a:ln>
                    <a:noFill/>
                  </a:ln>
                  <a:solidFill>
                    <a:srgbClr val="000000"/>
                  </a:solidFill>
                  <a:effectLst/>
                  <a:uFillTx/>
                  <a:latin typeface="+mn-lt"/>
                  <a:ea typeface="+mn-ea"/>
                  <a:cs typeface="+mn-cs"/>
                  <a:sym typeface="Calibri"/>
                </a:rPr>
                <a:t> &amp; </a:t>
              </a:r>
              <a:r>
                <a:rPr kumimoji="0" lang="en-US" sz="1800" b="1" i="0" u="none" strike="noStrike" cap="none" spc="0" normalizeH="0" baseline="0" dirty="0">
                  <a:ln>
                    <a:noFill/>
                  </a:ln>
                  <a:solidFill>
                    <a:srgbClr val="000000"/>
                  </a:solidFill>
                  <a:effectLst/>
                  <a:uFillTx/>
                  <a:latin typeface="+mn-lt"/>
                  <a:ea typeface="+mn-ea"/>
                  <a:cs typeface="+mn-cs"/>
                  <a:sym typeface="Calibri"/>
                </a:rPr>
                <a:t>dirty</a:t>
              </a:r>
              <a:r>
                <a:rPr kumimoji="0" lang="en-US" sz="1800" b="0" i="0" u="none" strike="noStrike" cap="none" spc="0" normalizeH="0" baseline="0" dirty="0">
                  <a:ln>
                    <a:noFill/>
                  </a:ln>
                  <a:solidFill>
                    <a:srgbClr val="000000"/>
                  </a:solidFill>
                  <a:effectLst/>
                  <a:uFillTx/>
                  <a:latin typeface="+mn-lt"/>
                  <a:ea typeface="+mn-ea"/>
                  <a:cs typeface="+mn-cs"/>
                  <a:sym typeface="Calibri"/>
                </a:rPr>
                <a:t> scenarios</a:t>
              </a:r>
            </a:p>
          </p:txBody>
        </p:sp>
      </p:grpSp>
    </p:spTree>
    <p:extLst>
      <p:ext uri="{BB962C8B-B14F-4D97-AF65-F5344CB8AC3E}">
        <p14:creationId xmlns:p14="http://schemas.microsoft.com/office/powerpoint/2010/main" val="30269610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1|10.7"/>
</p:tagLst>
</file>

<file path=ppt/tags/tag2.xml><?xml version="1.0" encoding="utf-8"?>
<p:tagLst xmlns:a="http://schemas.openxmlformats.org/drawingml/2006/main" xmlns:r="http://schemas.openxmlformats.org/officeDocument/2006/relationships" xmlns:p="http://schemas.openxmlformats.org/presentationml/2006/main">
  <p:tag name="TIMING" val="|26.3"/>
</p:tagLst>
</file>

<file path=ppt/tags/tag3.xml><?xml version="1.0" encoding="utf-8"?>
<p:tagLst xmlns:a="http://schemas.openxmlformats.org/drawingml/2006/main" xmlns:r="http://schemas.openxmlformats.org/officeDocument/2006/relationships" xmlns:p="http://schemas.openxmlformats.org/presentationml/2006/main">
  <p:tag name="TIMING" val="|30.2|21.2|24.7"/>
</p:tagLst>
</file>

<file path=ppt/tags/tag4.xml><?xml version="1.0" encoding="utf-8"?>
<p:tagLst xmlns:a="http://schemas.openxmlformats.org/drawingml/2006/main" xmlns:r="http://schemas.openxmlformats.org/officeDocument/2006/relationships" xmlns:p="http://schemas.openxmlformats.org/presentationml/2006/main">
  <p:tag name="TIMING" val="|29.1|87.8"/>
</p:tagLst>
</file>

<file path=ppt/tags/tag5.xml><?xml version="1.0" encoding="utf-8"?>
<p:tagLst xmlns:a="http://schemas.openxmlformats.org/drawingml/2006/main" xmlns:r="http://schemas.openxmlformats.org/officeDocument/2006/relationships" xmlns:p="http://schemas.openxmlformats.org/presentationml/2006/main">
  <p:tag name="TIMING" val="|29.9|15.6|35.9|14.9|17.4"/>
</p:tagLst>
</file>

<file path=ppt/tags/tag6.xml><?xml version="1.0" encoding="utf-8"?>
<p:tagLst xmlns:a="http://schemas.openxmlformats.org/drawingml/2006/main" xmlns:r="http://schemas.openxmlformats.org/officeDocument/2006/relationships" xmlns:p="http://schemas.openxmlformats.org/presentationml/2006/main">
  <p:tag name="TIMING" val="|43.6|54.7"/>
</p:tagLst>
</file>

<file path=ppt/tags/tag7.xml><?xml version="1.0" encoding="utf-8"?>
<p:tagLst xmlns:a="http://schemas.openxmlformats.org/drawingml/2006/main" xmlns:r="http://schemas.openxmlformats.org/officeDocument/2006/relationships" xmlns:p="http://schemas.openxmlformats.org/presentationml/2006/main">
  <p:tag name="TIMING" val="|33.3|56.6|25.7"/>
</p:tagLst>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C5C9A6A-C760-460A-AE0D-C23501D19F53}" vid="{BEF6C567-C916-479F-A650-1B43B3968F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61475</TotalTime>
  <Words>12265</Words>
  <Application>Microsoft Macintosh PowerPoint</Application>
  <PresentationFormat>Widescreen</PresentationFormat>
  <Paragraphs>2623</Paragraphs>
  <Slides>114</Slides>
  <Notes>17</Notes>
  <HiddenSlides>11</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114</vt:i4>
      </vt:variant>
    </vt:vector>
  </HeadingPairs>
  <TitlesOfParts>
    <vt:vector size="136" baseType="lpstr">
      <vt:lpstr>Arial</vt:lpstr>
      <vt:lpstr>Calibri</vt:lpstr>
      <vt:lpstr>Calibri Light</vt:lpstr>
      <vt:lpstr>Cambria Math</vt:lpstr>
      <vt:lpstr>Century Gothic</vt:lpstr>
      <vt:lpstr>Cordia New</vt:lpstr>
      <vt:lpstr>CordiaUPC</vt:lpstr>
      <vt:lpstr>Courier New</vt:lpstr>
      <vt:lpstr>Helvetica</vt:lpstr>
      <vt:lpstr>IBM Plex Sans</vt:lpstr>
      <vt:lpstr>IBM Plex Sans Light</vt:lpstr>
      <vt:lpstr>medium-content-serif-font</vt:lpstr>
      <vt:lpstr>Microsoft Sans Serif</vt:lpstr>
      <vt:lpstr>Monaco</vt:lpstr>
      <vt:lpstr>Roboto</vt:lpstr>
      <vt:lpstr>StarSymbol</vt:lpstr>
      <vt:lpstr>Times New Roman</vt:lpstr>
      <vt:lpstr>Verdana</vt:lpstr>
      <vt:lpstr>Wingdings</vt:lpstr>
      <vt:lpstr>Custom Design</vt:lpstr>
      <vt:lpstr>gry_background_2017</vt:lpstr>
      <vt:lpstr>Photo Editor Photo</vt:lpstr>
      <vt:lpstr>Learning-Based Methods with Human in the Loop for Entity Resolution  </vt:lpstr>
      <vt:lpstr>What is Entity Resolution</vt:lpstr>
      <vt:lpstr>Main Manifestations of ER</vt:lpstr>
      <vt:lpstr>A Bit More Context …</vt:lpstr>
      <vt:lpstr>A Bit More Context …</vt:lpstr>
      <vt:lpstr>PowerPoint Presentation</vt:lpstr>
      <vt:lpstr>Entity Resolution &amp; Integration across Documents</vt:lpstr>
      <vt:lpstr>Why is ER Hard?</vt:lpstr>
      <vt:lpstr>Requirements of an Ideal ER System</vt:lpstr>
      <vt:lpstr>An ER Flow</vt:lpstr>
      <vt:lpstr>Examples of ER Models</vt:lpstr>
      <vt:lpstr>Outline of the Rest of the Tutorial</vt:lpstr>
      <vt:lpstr>Explainable Representation vs. Learning</vt:lpstr>
      <vt:lpstr>Basic Models: Rules, Decision Trees</vt:lpstr>
      <vt:lpstr>PowerPoint Presentation</vt:lpstr>
      <vt:lpstr>Dedupalog  [Arasu et al, ICDE 2009]</vt:lpstr>
      <vt:lpstr>A Dedupalog Specification</vt:lpstr>
      <vt:lpstr>Dedupalog: Further Remarks</vt:lpstr>
      <vt:lpstr>Markov Logic Networks</vt:lpstr>
      <vt:lpstr>Example of MLN Rules for Entity Resolution </vt:lpstr>
      <vt:lpstr>PSL</vt:lpstr>
      <vt:lpstr>More on MLN and PSL</vt:lpstr>
      <vt:lpstr>PowerPoint Presentation</vt:lpstr>
      <vt:lpstr>Declarative Entity Linking</vt:lpstr>
      <vt:lpstr>Why is Such Framework Useful ?</vt:lpstr>
      <vt:lpstr>HIL@IBM</vt:lpstr>
      <vt:lpstr>A Company Matching Example in HIL</vt:lpstr>
      <vt:lpstr>Recap on Explainability</vt:lpstr>
      <vt:lpstr>ExplainER</vt:lpstr>
      <vt:lpstr>Tutorial Outline</vt:lpstr>
      <vt:lpstr>ER Workflow with Crowdsourcing</vt:lpstr>
      <vt:lpstr>Towards Measuring Utility of a Label</vt:lpstr>
      <vt:lpstr>Possible Worlds</vt:lpstr>
      <vt:lpstr>Triangulated Possible Worlds</vt:lpstr>
      <vt:lpstr>Outline</vt:lpstr>
      <vt:lpstr>Utility of a Label: Expected Accuracy</vt:lpstr>
      <vt:lpstr>Towards a Practical Crowdsourcing Strategy</vt:lpstr>
      <vt:lpstr>Towards Crowdsourcing Strategies with Guarantees </vt:lpstr>
      <vt:lpstr>Clustering Algorithms for Crowdsourced ER</vt:lpstr>
      <vt:lpstr>Using Partially-ordered HITs for Crowdsourced ER</vt:lpstr>
      <vt:lpstr>Design of a HIT</vt:lpstr>
      <vt:lpstr>Are All HITs the Same? No. </vt:lpstr>
      <vt:lpstr>Beyond Majority Voting: Robust Entity Resolution</vt:lpstr>
      <vt:lpstr>Joint Modeling for Crowdsourced ER</vt:lpstr>
      <vt:lpstr>Probabilistic Model for Handling Crowd Errors</vt:lpstr>
      <vt:lpstr>Factor Graphs for Crowdsourced ER: Extensions</vt:lpstr>
      <vt:lpstr>Crowdsourced Blocking Functions</vt:lpstr>
      <vt:lpstr>Hands-off Crowdsourced ER</vt:lpstr>
      <vt:lpstr>Crowdsourcing ER Models with Active Learning</vt:lpstr>
      <vt:lpstr>Summary &amp; Open Challenges</vt:lpstr>
      <vt:lpstr>Tutorial Outline</vt:lpstr>
      <vt:lpstr>Active Learning - core concepts</vt:lpstr>
      <vt:lpstr>Passive Learning</vt:lpstr>
      <vt:lpstr>Active Learning</vt:lpstr>
      <vt:lpstr>Active Learning for Entity Resolution – move to introduction</vt:lpstr>
      <vt:lpstr>Active Learning for ER – representative works</vt:lpstr>
      <vt:lpstr>Feature engineering</vt:lpstr>
      <vt:lpstr>Different types of matching functions</vt:lpstr>
      <vt:lpstr>Active Learning – Features Engineering for ER</vt:lpstr>
      <vt:lpstr>Approximate String Matching with Active Learning</vt:lpstr>
      <vt:lpstr>Approximate String Matching with Active Learning</vt:lpstr>
      <vt:lpstr>Entity name matching based on semantic structure</vt:lpstr>
      <vt:lpstr>PowerPoint Presentation</vt:lpstr>
      <vt:lpstr>PowerPoint Presentation</vt:lpstr>
      <vt:lpstr>Active learning strategy is the key component</vt:lpstr>
      <vt:lpstr>Active Learning Strategies</vt:lpstr>
      <vt:lpstr>Query-by-committee (QBC)</vt:lpstr>
      <vt:lpstr>Query-by-committee – key idea</vt:lpstr>
      <vt:lpstr>Query-by-committee</vt:lpstr>
      <vt:lpstr>Sampling strategies based on the monotonicity of precision</vt:lpstr>
      <vt:lpstr>On Active Learning of Record Matching Packages</vt:lpstr>
      <vt:lpstr>Sampling strategy</vt:lpstr>
      <vt:lpstr>Sampling strategy</vt:lpstr>
      <vt:lpstr>Exploring the ideal set of threshold values</vt:lpstr>
      <vt:lpstr>HUMO</vt:lpstr>
      <vt:lpstr>Likely False Negatives / Likely False Positives</vt:lpstr>
      <vt:lpstr>Likely False Positives/Likely False Negatives</vt:lpstr>
      <vt:lpstr>SystemER: Find Likely False Positives</vt:lpstr>
      <vt:lpstr>PowerPoint Presentation</vt:lpstr>
      <vt:lpstr>Active Learning for ER with Guarantees</vt:lpstr>
      <vt:lpstr>Entropy based strategy</vt:lpstr>
      <vt:lpstr>Crowdsourcing ER Models with Active Learning</vt:lpstr>
      <vt:lpstr>Tutorial Outline</vt:lpstr>
      <vt:lpstr>ER Lifecycle: Revisit</vt:lpstr>
      <vt:lpstr>Deep Learning</vt:lpstr>
      <vt:lpstr>Deep Learning: Applications</vt:lpstr>
      <vt:lpstr>Basic DL Models Review: FCN</vt:lpstr>
      <vt:lpstr>Basic DL Models Review: RNN</vt:lpstr>
      <vt:lpstr>RNN application: PoS Tagging</vt:lpstr>
      <vt:lpstr>Word Embeddings</vt:lpstr>
      <vt:lpstr>DL for ER Landscape</vt:lpstr>
      <vt:lpstr>How can DL help ER?</vt:lpstr>
      <vt:lpstr>Distributed Tuple Representation</vt:lpstr>
      <vt:lpstr>Out-of-Vocabulary Retrofitting</vt:lpstr>
      <vt:lpstr>Blocking with Distributed Tuple Representations </vt:lpstr>
      <vt:lpstr>Matching with Distributed Tuple Representation</vt:lpstr>
      <vt:lpstr>Distributed Tuple Representation via Attribute Encoding</vt:lpstr>
      <vt:lpstr>Distributed Tuple Representation via Attribute Encoding</vt:lpstr>
      <vt:lpstr>Matching with Attribute Encoding</vt:lpstr>
      <vt:lpstr>DL for ER Performance vs Labeled Data Size</vt:lpstr>
      <vt:lpstr>Low-resource Deep ER </vt:lpstr>
      <vt:lpstr>Transfer Learning: Approach 1</vt:lpstr>
      <vt:lpstr>Transfer Learning: Approach 1</vt:lpstr>
      <vt:lpstr>Transfer Learning: Approach 2</vt:lpstr>
      <vt:lpstr>Transfer Learning: Approach 2</vt:lpstr>
      <vt:lpstr>Transfer Learning: Approach 2</vt:lpstr>
      <vt:lpstr>Low-resource ER: DTAL</vt:lpstr>
      <vt:lpstr>DTAL: Attribute Agnostic Transfer Learning</vt:lpstr>
      <vt:lpstr>DTAL: Active Learning</vt:lpstr>
      <vt:lpstr>DTAL: Active Learning</vt:lpstr>
      <vt:lpstr>DTAL: Results</vt:lpstr>
      <vt:lpstr>Key Takeaways</vt:lpstr>
      <vt:lpstr>ER Learning with Human in the Loop: The Landscape</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Constructing and Querying  Financial Knowledge Base</dc:title>
  <dc:creator>MARINA Danilevsky</dc:creator>
  <cp:lastModifiedBy>Microsoft Office User</cp:lastModifiedBy>
  <cp:revision>2068</cp:revision>
  <dcterms:created xsi:type="dcterms:W3CDTF">2017-03-07T23:17:47Z</dcterms:created>
  <dcterms:modified xsi:type="dcterms:W3CDTF">2019-10-28T18:44:57Z</dcterms:modified>
</cp:coreProperties>
</file>